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media/image10.jpg" ContentType="image/jpg"/>
  <Override PartName="/ppt/notesSlides/notesSlide2.xml" ContentType="application/vnd.openxmlformats-officedocument.presentationml.notesSlide+xml"/>
  <Override PartName="/ppt/media/image70.jpg" ContentType="image/jpg"/>
  <Override PartName="/ppt/media/image71.jpg" ContentType="image/jpg"/>
  <Override PartName="/ppt/media/image75.jpg" ContentType="image/jpg"/>
  <Override PartName="/ppt/media/image76.jpg" ContentType="image/jpg"/>
  <Override PartName="/ppt/media/image77.jpg" ContentType="image/jpg"/>
  <Override PartName="/ppt/media/image78.jpg" ContentType="image/jpg"/>
  <Override PartName="/ppt/media/image79.jpg" ContentType="image/jpg"/>
  <Override PartName="/ppt/media/image80.jpg" ContentType="image/jpg"/>
  <Override PartName="/ppt/media/image121.jpg" ContentType="image/jpg"/>
  <Override PartName="/ppt/media/image122.jpg" ContentType="image/jpg"/>
  <Override PartName="/ppt/media/image123.jpg" ContentType="image/jpg"/>
  <Override PartName="/ppt/media/image126.jpg" ContentType="image/jpg"/>
  <Override PartName="/ppt/media/image202.jpg" ContentType="image/jpg"/>
  <Override PartName="/ppt/media/image205.jpg" ContentType="image/jpg"/>
  <Override PartName="/ppt/media/image206.jpg" ContentType="image/jpg"/>
  <Override PartName="/ppt/media/image212.jpg" ContentType="image/jpg"/>
  <Override PartName="/ppt/media/image218.jpg" ContentType="image/jpg"/>
  <Override PartName="/ppt/media/image219.jpg" ContentType="image/jpg"/>
  <Override PartName="/ppt/media/image220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7" r:id="rId1"/>
    <p:sldMasterId id="2147483864" r:id="rId2"/>
    <p:sldMasterId id="2147483900" r:id="rId3"/>
    <p:sldMasterId id="2147483906" r:id="rId4"/>
  </p:sldMasterIdLst>
  <p:notesMasterIdLst>
    <p:notesMasterId r:id="rId63"/>
  </p:notesMasterIdLst>
  <p:sldIdLst>
    <p:sldId id="256" r:id="rId5"/>
    <p:sldId id="555" r:id="rId6"/>
    <p:sldId id="258" r:id="rId7"/>
    <p:sldId id="559" r:id="rId8"/>
    <p:sldId id="257" r:id="rId9"/>
    <p:sldId id="269" r:id="rId10"/>
    <p:sldId id="270" r:id="rId11"/>
    <p:sldId id="271" r:id="rId12"/>
    <p:sldId id="521" r:id="rId13"/>
    <p:sldId id="272" r:id="rId14"/>
    <p:sldId id="280" r:id="rId15"/>
    <p:sldId id="533" r:id="rId16"/>
    <p:sldId id="261" r:id="rId17"/>
    <p:sldId id="543" r:id="rId18"/>
    <p:sldId id="573" r:id="rId19"/>
    <p:sldId id="259" r:id="rId20"/>
    <p:sldId id="262" r:id="rId21"/>
    <p:sldId id="560" r:id="rId22"/>
    <p:sldId id="561" r:id="rId23"/>
    <p:sldId id="281" r:id="rId24"/>
    <p:sldId id="282" r:id="rId25"/>
    <p:sldId id="581" r:id="rId26"/>
    <p:sldId id="562" r:id="rId27"/>
    <p:sldId id="563" r:id="rId28"/>
    <p:sldId id="564" r:id="rId29"/>
    <p:sldId id="273" r:id="rId30"/>
    <p:sldId id="579" r:id="rId31"/>
    <p:sldId id="274" r:id="rId32"/>
    <p:sldId id="275" r:id="rId33"/>
    <p:sldId id="276" r:id="rId34"/>
    <p:sldId id="567" r:id="rId35"/>
    <p:sldId id="580" r:id="rId36"/>
    <p:sldId id="277" r:id="rId37"/>
    <p:sldId id="278" r:id="rId38"/>
    <p:sldId id="279" r:id="rId39"/>
    <p:sldId id="267" r:id="rId40"/>
    <p:sldId id="575" r:id="rId41"/>
    <p:sldId id="574" r:id="rId42"/>
    <p:sldId id="545" r:id="rId43"/>
    <p:sldId id="547" r:id="rId44"/>
    <p:sldId id="548" r:id="rId45"/>
    <p:sldId id="284" r:id="rId46"/>
    <p:sldId id="265" r:id="rId47"/>
    <p:sldId id="263" r:id="rId48"/>
    <p:sldId id="264" r:id="rId49"/>
    <p:sldId id="534" r:id="rId50"/>
    <p:sldId id="568" r:id="rId51"/>
    <p:sldId id="569" r:id="rId52"/>
    <p:sldId id="570" r:id="rId53"/>
    <p:sldId id="571" r:id="rId54"/>
    <p:sldId id="582" r:id="rId55"/>
    <p:sldId id="535" r:id="rId56"/>
    <p:sldId id="572" r:id="rId57"/>
    <p:sldId id="283" r:id="rId58"/>
    <p:sldId id="537" r:id="rId59"/>
    <p:sldId id="539" r:id="rId60"/>
    <p:sldId id="296" r:id="rId61"/>
    <p:sldId id="538" r:id="rId6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2" clrIdx="0">
    <p:extLst>
      <p:ext uri="{19B8F6BF-5375-455C-9EA6-DF929625EA0E}">
        <p15:presenceInfo xmlns:p15="http://schemas.microsoft.com/office/powerpoint/2012/main" userId="Administrat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529" autoAdjust="0"/>
    <p:restoredTop sz="94660"/>
  </p:normalViewPr>
  <p:slideViewPr>
    <p:cSldViewPr snapToGrid="0">
      <p:cViewPr varScale="1">
        <p:scale>
          <a:sx n="71" d="100"/>
          <a:sy n="71" d="100"/>
        </p:scale>
        <p:origin x="756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notesMaster" Target="notesMasters/notesMaster1.xml"/><Relationship Id="rId68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commentAuthors" Target="commentAuthor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3D8290-A208-44B8-AA83-C6FCA41A8232}" type="datetimeFigureOut">
              <a:rPr lang="en-US" smtClean="0"/>
              <a:t>2/8/2024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40940C-71D5-4EEB-A396-E3CDF15ABF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994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1E560F33-4DC1-4652-94F5-7F02431858B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7350" y="693738"/>
            <a:ext cx="6188075" cy="3481387"/>
          </a:xfrm>
          <a:ln/>
        </p:spPr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2813CC91-07B0-429C-8C95-3C3D54FBE3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33450" y="4410075"/>
            <a:ext cx="5130800" cy="41783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3018" tIns="46510" rIns="93018" bIns="46510"/>
          <a:lstStyle/>
          <a:p>
            <a:endParaRPr lang="es-ES_tradnl" altLang="vi-VN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609FBBFC-D43A-4511-8244-6E10FC4A885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7025" y="885825"/>
            <a:ext cx="6188075" cy="3481388"/>
          </a:xfrm>
          <a:ln/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C75530D2-981F-4F2A-963B-8ECC1CA088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00088" y="4408488"/>
            <a:ext cx="5599112" cy="41798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86" tIns="45743" rIns="91486" bIns="45743"/>
          <a:lstStyle/>
          <a:p>
            <a:endParaRPr lang="en-GB" altLang="vi-VN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>
            <a:extLst>
              <a:ext uri="{FF2B5EF4-FFF2-40B4-BE49-F238E27FC236}">
                <a16:creationId xmlns:a16="http://schemas.microsoft.com/office/drawing/2014/main" id="{C3182D57-FC2F-4091-B77F-1D6D74F9206E}"/>
              </a:ext>
            </a:extLst>
          </p:cNvPr>
          <p:cNvGraphicFramePr>
            <a:graphicFrameLocks/>
          </p:cNvGraphicFramePr>
          <p:nvPr/>
        </p:nvGraphicFramePr>
        <p:xfrm>
          <a:off x="2063751" y="692150"/>
          <a:ext cx="8267700" cy="5087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" name="CorelDRAW" r:id="rId3" imgW="6562697" imgH="5381761" progId="CorelDraw.Graphic.8">
                  <p:embed/>
                </p:oleObj>
              </mc:Choice>
              <mc:Fallback>
                <p:oleObj name="CorelDRAW" r:id="rId3" imgW="6562697" imgH="5381761" progId="CorelDraw.Graphic.8">
                  <p:embed/>
                  <p:pic>
                    <p:nvPicPr>
                      <p:cNvPr id="2" name="Object 2">
                        <a:extLst>
                          <a:ext uri="{FF2B5EF4-FFF2-40B4-BE49-F238E27FC236}">
                            <a16:creationId xmlns:a16="http://schemas.microsoft.com/office/drawing/2014/main" id="{C3182D57-FC2F-4091-B77F-1D6D74F9206E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3751" y="692150"/>
                        <a:ext cx="8267700" cy="5087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58266152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8763229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152400"/>
            <a:ext cx="2590800" cy="5797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152400"/>
            <a:ext cx="7569200" cy="5797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8977216"/>
      </p:ext>
    </p:extLst>
  </p:cSld>
  <p:clrMapOvr>
    <a:masterClrMapping/>
  </p:clrMapOvr>
  <p:transition spd="med">
    <p:zo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10363200" cy="76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914400" y="1219200"/>
            <a:ext cx="10363200" cy="4730750"/>
          </a:xfr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856391702"/>
      </p:ext>
    </p:extLst>
  </p:cSld>
  <p:clrMapOvr>
    <a:masterClrMapping/>
  </p:clrMapOvr>
  <p:transition spd="med">
    <p:zo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10363200" cy="762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14400" y="1219200"/>
            <a:ext cx="5080000" cy="4730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080000" cy="47307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09278858"/>
      </p:ext>
    </p:extLst>
  </p:cSld>
  <p:clrMapOvr>
    <a:masterClrMapping/>
  </p:clrMapOvr>
  <p:transition spd="med">
    <p:zo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B5AB1-3146-4F50-A07E-67BFF7028048}" type="datetimeFigureOut">
              <a:rPr lang="en-US" smtClean="0"/>
              <a:t>2/8/2024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0B767-6CA1-438C-969B-75A383D6D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1630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B5AB1-3146-4F50-A07E-67BFF7028048}" type="datetimeFigureOut">
              <a:rPr lang="en-US" smtClean="0"/>
              <a:t>2/8/2024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0B767-6CA1-438C-969B-75A383D6D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3750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B5AB1-3146-4F50-A07E-67BFF7028048}" type="datetimeFigureOut">
              <a:rPr lang="en-US" smtClean="0"/>
              <a:t>2/8/2024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0B767-6CA1-438C-969B-75A383D6D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4860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B5AB1-3146-4F50-A07E-67BFF7028048}" type="datetimeFigureOut">
              <a:rPr lang="en-US" smtClean="0"/>
              <a:t>2/8/2024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0B767-6CA1-438C-969B-75A383D6D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4647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2/8/2024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0410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B5AB1-3146-4F50-A07E-67BFF7028048}" type="datetimeFigureOut">
              <a:rPr lang="en-US" smtClean="0"/>
              <a:t>2/8/2024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0B767-6CA1-438C-969B-75A383D6D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306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1346484"/>
      </p:ext>
    </p:extLst>
  </p:cSld>
  <p:clrMapOvr>
    <a:masterClrMapping/>
  </p:clrMapOvr>
  <p:transition spd="med">
    <p:zo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B5AB1-3146-4F50-A07E-67BFF7028048}" type="datetimeFigureOut">
              <a:rPr lang="en-US" smtClean="0"/>
              <a:t>2/8/2024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0B767-6CA1-438C-969B-75A383D6D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7375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B5AB1-3146-4F50-A07E-67BFF7028048}" type="datetimeFigureOut">
              <a:rPr lang="en-US" smtClean="0"/>
              <a:t>2/8/2024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0B767-6CA1-438C-969B-75A383D6D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1176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B5AB1-3146-4F50-A07E-67BFF7028048}" type="datetimeFigureOut">
              <a:rPr lang="en-US" smtClean="0"/>
              <a:t>2/8/2024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0B767-6CA1-438C-969B-75A383D6D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4900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9FD0C-5451-4CA0-86AF-E70AE3279989}" type="datetimeFigureOut">
              <a:rPr lang="en-US" smtClean="0"/>
              <a:t>2/8/2024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2218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75062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9951328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25737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5291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2/8/2024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9132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B5AB1-3146-4F50-A07E-67BFF7028048}" type="datetimeFigureOut">
              <a:rPr lang="en-US" smtClean="0"/>
              <a:t>2/8/2024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0B767-6CA1-438C-969B-75A383D6D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600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6190711"/>
      </p:ext>
    </p:extLst>
  </p:cSld>
  <p:clrMapOvr>
    <a:masterClrMapping/>
  </p:clrMapOvr>
  <p:transition spd="med">
    <p:zoom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B5AB1-3146-4F50-A07E-67BFF7028048}" type="datetimeFigureOut">
              <a:rPr lang="en-US" smtClean="0"/>
              <a:t>2/8/2024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80B767-6CA1-438C-969B-75A383D6DB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6820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172800" y="1279144"/>
            <a:ext cx="5846401" cy="574453"/>
          </a:xfrm>
        </p:spPr>
        <p:txBody>
          <a:bodyPr lIns="0" tIns="0" rIns="0" bIns="0"/>
          <a:lstStyle>
            <a:lvl1pPr>
              <a:defRPr sz="3733" b="1" i="0">
                <a:solidFill>
                  <a:srgbClr val="FF9933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2/8/2024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33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6933"/>
            <a:r>
              <a:rPr lang="en-US" spc="-13"/>
              <a:t>PPT</a:t>
            </a:r>
            <a:r>
              <a:rPr lang="en-US" spc="-113"/>
              <a:t> </a:t>
            </a:r>
            <a:r>
              <a:rPr lang="en-US" spc="-7"/>
              <a:t>1.</a:t>
            </a:r>
            <a:fld id="{81D60167-4931-47E6-BA6A-407CBD079E47}" type="slidenum">
              <a:rPr spc="-7" smtClean="0"/>
              <a:pPr marL="16933"/>
              <a:t>‹#›</a:t>
            </a:fld>
            <a:endParaRPr spc="-7" dirty="0"/>
          </a:p>
        </p:txBody>
      </p:sp>
    </p:spTree>
    <p:extLst>
      <p:ext uri="{BB962C8B-B14F-4D97-AF65-F5344CB8AC3E}">
        <p14:creationId xmlns:p14="http://schemas.microsoft.com/office/powerpoint/2010/main" val="18972473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1"/>
            <a:ext cx="10363200" cy="3462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1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333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6933"/>
            <a:r>
              <a:rPr lang="pt-BR" spc="-7"/>
              <a:t>ITP/R/AGA/SMS/004E</a:t>
            </a:r>
            <a:endParaRPr lang="pt-BR" spc="-7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333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6933"/>
            <a:r>
              <a:rPr lang="en-US" spc="-7"/>
              <a:t>V1, December</a:t>
            </a:r>
            <a:r>
              <a:rPr lang="en-US" spc="-107"/>
              <a:t> </a:t>
            </a:r>
            <a:r>
              <a:rPr lang="en-US" spc="-7"/>
              <a:t>2015</a:t>
            </a:r>
            <a:endParaRPr lang="en-US" spc="-7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33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6933"/>
            <a:r>
              <a:rPr lang="en-US" spc="-13"/>
              <a:t>PPT</a:t>
            </a:r>
            <a:r>
              <a:rPr lang="en-US" spc="-113"/>
              <a:t> </a:t>
            </a:r>
            <a:r>
              <a:rPr lang="en-US" spc="-7"/>
              <a:t>4.</a:t>
            </a:r>
            <a:fld id="{81D60167-4931-47E6-BA6A-407CBD079E47}" type="slidenum">
              <a:rPr spc="-7" smtClean="0"/>
              <a:pPr marL="16933"/>
              <a:t>‹#›</a:t>
            </a:fld>
            <a:endParaRPr spc="-7" dirty="0"/>
          </a:p>
        </p:txBody>
      </p:sp>
    </p:spTree>
    <p:extLst>
      <p:ext uri="{BB962C8B-B14F-4D97-AF65-F5344CB8AC3E}">
        <p14:creationId xmlns:p14="http://schemas.microsoft.com/office/powerpoint/2010/main" val="31623542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52657" y="-38437"/>
            <a:ext cx="8086683" cy="461665"/>
          </a:xfrm>
        </p:spPr>
        <p:txBody>
          <a:bodyPr lIns="0" tIns="0" rIns="0" bIns="0"/>
          <a:lstStyle>
            <a:lvl1pPr>
              <a:defRPr sz="3000" b="1" i="0">
                <a:solidFill>
                  <a:srgbClr val="279DD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65438" y="2387979"/>
            <a:ext cx="10082953" cy="369332"/>
          </a:xfrm>
        </p:spPr>
        <p:txBody>
          <a:bodyPr lIns="0" tIns="0" rIns="0" bIns="0"/>
          <a:lstStyle>
            <a:lvl1pPr>
              <a:defRPr sz="2400" b="0" i="0">
                <a:solidFill>
                  <a:srgbClr val="00375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333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6933"/>
            <a:r>
              <a:rPr lang="pt-BR" spc="-7"/>
              <a:t>ITP/R/AGA/SMS/004E</a:t>
            </a:r>
            <a:endParaRPr lang="pt-BR" spc="-7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333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6933"/>
            <a:r>
              <a:rPr lang="en-US" spc="-7"/>
              <a:t>V1, December</a:t>
            </a:r>
            <a:r>
              <a:rPr lang="en-US" spc="-107"/>
              <a:t> </a:t>
            </a:r>
            <a:r>
              <a:rPr lang="en-US" spc="-7"/>
              <a:t>2015</a:t>
            </a:r>
            <a:endParaRPr lang="en-US" spc="-7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33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6933"/>
            <a:r>
              <a:rPr lang="en-US" spc="-13"/>
              <a:t>PPT</a:t>
            </a:r>
            <a:r>
              <a:rPr lang="en-US" spc="-113"/>
              <a:t> </a:t>
            </a:r>
            <a:r>
              <a:rPr lang="en-US" spc="-7"/>
              <a:t>4.</a:t>
            </a:r>
            <a:fld id="{81D60167-4931-47E6-BA6A-407CBD079E47}" type="slidenum">
              <a:rPr spc="-7" smtClean="0"/>
              <a:pPr marL="16933"/>
              <a:t>‹#›</a:t>
            </a:fld>
            <a:endParaRPr spc="-7" dirty="0"/>
          </a:p>
        </p:txBody>
      </p:sp>
    </p:spTree>
    <p:extLst>
      <p:ext uri="{BB962C8B-B14F-4D97-AF65-F5344CB8AC3E}">
        <p14:creationId xmlns:p14="http://schemas.microsoft.com/office/powerpoint/2010/main" val="194332014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52657" y="-38437"/>
            <a:ext cx="8086683" cy="461665"/>
          </a:xfrm>
        </p:spPr>
        <p:txBody>
          <a:bodyPr lIns="0" tIns="0" rIns="0" bIns="0"/>
          <a:lstStyle>
            <a:lvl1pPr>
              <a:defRPr sz="3000" b="1" i="0">
                <a:solidFill>
                  <a:srgbClr val="279DD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333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6933"/>
            <a:r>
              <a:rPr lang="pt-BR" spc="-7"/>
              <a:t>ITP/R/AGA/SMS/004E</a:t>
            </a:r>
            <a:endParaRPr lang="pt-BR" spc="-7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333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6933"/>
            <a:r>
              <a:rPr lang="en-US" spc="-7"/>
              <a:t>V1, December</a:t>
            </a:r>
            <a:r>
              <a:rPr lang="en-US" spc="-107"/>
              <a:t> </a:t>
            </a:r>
            <a:r>
              <a:rPr lang="en-US" spc="-7"/>
              <a:t>2015</a:t>
            </a:r>
            <a:endParaRPr lang="en-US" spc="-7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33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6933"/>
            <a:r>
              <a:rPr lang="en-US" spc="-13"/>
              <a:t>PPT</a:t>
            </a:r>
            <a:r>
              <a:rPr lang="en-US" spc="-113"/>
              <a:t> </a:t>
            </a:r>
            <a:r>
              <a:rPr lang="en-US" spc="-7"/>
              <a:t>4.</a:t>
            </a:r>
            <a:fld id="{81D60167-4931-47E6-BA6A-407CBD079E47}" type="slidenum">
              <a:rPr spc="-7" smtClean="0"/>
              <a:pPr marL="16933"/>
              <a:t>‹#›</a:t>
            </a:fld>
            <a:endParaRPr spc="-7" dirty="0"/>
          </a:p>
        </p:txBody>
      </p:sp>
    </p:spTree>
    <p:extLst>
      <p:ext uri="{BB962C8B-B14F-4D97-AF65-F5344CB8AC3E}">
        <p14:creationId xmlns:p14="http://schemas.microsoft.com/office/powerpoint/2010/main" val="9911446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52657" y="-38437"/>
            <a:ext cx="8086683" cy="461665"/>
          </a:xfrm>
        </p:spPr>
        <p:txBody>
          <a:bodyPr lIns="0" tIns="0" rIns="0" bIns="0"/>
          <a:lstStyle>
            <a:lvl1pPr>
              <a:defRPr sz="3000" b="1" i="0">
                <a:solidFill>
                  <a:srgbClr val="279DD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333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6933"/>
            <a:r>
              <a:rPr lang="pt-BR" spc="-7"/>
              <a:t>ITP/R/AGA/SMS/004E</a:t>
            </a:r>
            <a:endParaRPr lang="pt-BR" spc="-7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333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6933"/>
            <a:r>
              <a:rPr lang="en-US" spc="-7"/>
              <a:t>V1, December</a:t>
            </a:r>
            <a:r>
              <a:rPr lang="en-US" spc="-107"/>
              <a:t> </a:t>
            </a:r>
            <a:r>
              <a:rPr lang="en-US" spc="-7"/>
              <a:t>2015</a:t>
            </a:r>
            <a:endParaRPr lang="en-US" spc="-7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33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6933"/>
            <a:r>
              <a:rPr lang="en-US" spc="-13"/>
              <a:t>PPT</a:t>
            </a:r>
            <a:r>
              <a:rPr lang="en-US" spc="-113"/>
              <a:t> </a:t>
            </a:r>
            <a:r>
              <a:rPr lang="en-US" spc="-7"/>
              <a:t>4.</a:t>
            </a:r>
            <a:fld id="{81D60167-4931-47E6-BA6A-407CBD079E47}" type="slidenum">
              <a:rPr spc="-7" smtClean="0"/>
              <a:pPr marL="16933"/>
              <a:t>‹#›</a:t>
            </a:fld>
            <a:endParaRPr spc="-7" dirty="0"/>
          </a:p>
        </p:txBody>
      </p:sp>
    </p:spTree>
    <p:extLst>
      <p:ext uri="{BB962C8B-B14F-4D97-AF65-F5344CB8AC3E}">
        <p14:creationId xmlns:p14="http://schemas.microsoft.com/office/powerpoint/2010/main" val="421305904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333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6933"/>
            <a:r>
              <a:rPr lang="pt-BR" spc="-7"/>
              <a:t>ITP/R/AGA/SMS/004E</a:t>
            </a:r>
            <a:endParaRPr lang="pt-BR" spc="-7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333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6933"/>
            <a:r>
              <a:rPr lang="en-US" spc="-7"/>
              <a:t>V1, December</a:t>
            </a:r>
            <a:r>
              <a:rPr lang="en-US" spc="-107"/>
              <a:t> </a:t>
            </a:r>
            <a:r>
              <a:rPr lang="en-US" spc="-7"/>
              <a:t>2015</a:t>
            </a:r>
            <a:endParaRPr lang="en-US" spc="-7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33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6933"/>
            <a:r>
              <a:rPr lang="en-US" spc="-13"/>
              <a:t>PPT</a:t>
            </a:r>
            <a:r>
              <a:rPr lang="en-US" spc="-113"/>
              <a:t> </a:t>
            </a:r>
            <a:r>
              <a:rPr lang="en-US" spc="-7"/>
              <a:t>4.</a:t>
            </a:r>
            <a:fld id="{81D60167-4931-47E6-BA6A-407CBD079E47}" type="slidenum">
              <a:rPr spc="-7" smtClean="0"/>
              <a:pPr marL="16933"/>
              <a:t>‹#›</a:t>
            </a:fld>
            <a:endParaRPr spc="-7" dirty="0"/>
          </a:p>
        </p:txBody>
      </p:sp>
    </p:spTree>
    <p:extLst>
      <p:ext uri="{BB962C8B-B14F-4D97-AF65-F5344CB8AC3E}">
        <p14:creationId xmlns:p14="http://schemas.microsoft.com/office/powerpoint/2010/main" val="184230681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1"/>
            <a:ext cx="1036320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1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33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6933"/>
            <a:r>
              <a:rPr lang="en-US" spc="-13"/>
              <a:t>PPT</a:t>
            </a:r>
            <a:r>
              <a:rPr lang="en-US" spc="-113"/>
              <a:t> </a:t>
            </a:r>
            <a:r>
              <a:rPr lang="en-US" spc="-7"/>
              <a:t>5.</a:t>
            </a:r>
            <a:fld id="{81D60167-4931-47E6-BA6A-407CBD079E47}" type="slidenum">
              <a:rPr spc="-7" smtClean="0"/>
              <a:pPr marL="16933"/>
              <a:t>‹#›</a:t>
            </a:fld>
            <a:endParaRPr spc="-7" dirty="0"/>
          </a:p>
        </p:txBody>
      </p:sp>
    </p:spTree>
    <p:extLst>
      <p:ext uri="{BB962C8B-B14F-4D97-AF65-F5344CB8AC3E}">
        <p14:creationId xmlns:p14="http://schemas.microsoft.com/office/powerpoint/2010/main" val="82412830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54822" y="1155192"/>
            <a:ext cx="3282356" cy="574453"/>
          </a:xfrm>
        </p:spPr>
        <p:txBody>
          <a:bodyPr lIns="0" tIns="0" rIns="0" bIns="0"/>
          <a:lstStyle>
            <a:lvl1pPr>
              <a:defRPr sz="3733" b="1" i="0">
                <a:solidFill>
                  <a:srgbClr val="FF99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33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6933"/>
            <a:r>
              <a:rPr lang="en-US" spc="-13"/>
              <a:t>PPT</a:t>
            </a:r>
            <a:r>
              <a:rPr lang="en-US" spc="-113"/>
              <a:t> </a:t>
            </a:r>
            <a:r>
              <a:rPr lang="en-US" spc="-7"/>
              <a:t>5.</a:t>
            </a:r>
            <a:fld id="{81D60167-4931-47E6-BA6A-407CBD079E47}" type="slidenum">
              <a:rPr spc="-7" smtClean="0"/>
              <a:pPr marL="16933"/>
              <a:t>‹#›</a:t>
            </a:fld>
            <a:endParaRPr spc="-7" dirty="0"/>
          </a:p>
        </p:txBody>
      </p:sp>
    </p:spTree>
    <p:extLst>
      <p:ext uri="{BB962C8B-B14F-4D97-AF65-F5344CB8AC3E}">
        <p14:creationId xmlns:p14="http://schemas.microsoft.com/office/powerpoint/2010/main" val="25263345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54822" y="1155192"/>
            <a:ext cx="3282356" cy="574453"/>
          </a:xfrm>
        </p:spPr>
        <p:txBody>
          <a:bodyPr lIns="0" tIns="0" rIns="0" bIns="0"/>
          <a:lstStyle>
            <a:lvl1pPr>
              <a:defRPr sz="3733" b="1" i="0">
                <a:solidFill>
                  <a:srgbClr val="FF99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14587" y="2274823"/>
            <a:ext cx="5143500" cy="3282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33" b="1" i="0">
                <a:solidFill>
                  <a:srgbClr val="00375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303771" y="2279565"/>
            <a:ext cx="4440767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00375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2/8/2024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33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6933"/>
            <a:r>
              <a:rPr lang="en-US" spc="-13"/>
              <a:t>PPT</a:t>
            </a:r>
            <a:r>
              <a:rPr lang="en-US" spc="-113"/>
              <a:t> </a:t>
            </a:r>
            <a:r>
              <a:rPr lang="en-US" spc="-7"/>
              <a:t>5.</a:t>
            </a:r>
            <a:fld id="{81D60167-4931-47E6-BA6A-407CBD079E47}" type="slidenum">
              <a:rPr spc="-7" smtClean="0"/>
              <a:pPr marL="16933"/>
              <a:t>‹#›</a:t>
            </a:fld>
            <a:endParaRPr spc="-7" dirty="0"/>
          </a:p>
        </p:txBody>
      </p:sp>
    </p:spTree>
    <p:extLst>
      <p:ext uri="{BB962C8B-B14F-4D97-AF65-F5344CB8AC3E}">
        <p14:creationId xmlns:p14="http://schemas.microsoft.com/office/powerpoint/2010/main" val="3712000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219200"/>
            <a:ext cx="5080000" cy="4730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080000" cy="4730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9903714"/>
      </p:ext>
    </p:extLst>
  </p:cSld>
  <p:clrMapOvr>
    <a:masterClrMapping/>
  </p:clrMapOvr>
  <p:transition spd="med">
    <p:zoom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54822" y="1155192"/>
            <a:ext cx="3282356" cy="574453"/>
          </a:xfrm>
        </p:spPr>
        <p:txBody>
          <a:bodyPr lIns="0" tIns="0" rIns="0" bIns="0"/>
          <a:lstStyle>
            <a:lvl1pPr>
              <a:defRPr sz="3733" b="1" i="0">
                <a:solidFill>
                  <a:srgbClr val="FF99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2/8/2024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33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6933"/>
            <a:r>
              <a:rPr lang="en-US" spc="-13"/>
              <a:t>PPT</a:t>
            </a:r>
            <a:r>
              <a:rPr lang="en-US" spc="-113"/>
              <a:t> </a:t>
            </a:r>
            <a:r>
              <a:rPr lang="en-US" spc="-7"/>
              <a:t>5.</a:t>
            </a:r>
            <a:fld id="{81D60167-4931-47E6-BA6A-407CBD079E47}" type="slidenum">
              <a:rPr spc="-7" smtClean="0"/>
              <a:pPr marL="16933"/>
              <a:t>‹#›</a:t>
            </a:fld>
            <a:endParaRPr spc="-7" dirty="0"/>
          </a:p>
        </p:txBody>
      </p:sp>
    </p:spTree>
    <p:extLst>
      <p:ext uri="{BB962C8B-B14F-4D97-AF65-F5344CB8AC3E}">
        <p14:creationId xmlns:p14="http://schemas.microsoft.com/office/powerpoint/2010/main" val="19087990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2/8/2024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333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6933"/>
            <a:r>
              <a:rPr lang="en-US" spc="-13"/>
              <a:t>PPT</a:t>
            </a:r>
            <a:r>
              <a:rPr lang="en-US" spc="-113"/>
              <a:t> </a:t>
            </a:r>
            <a:r>
              <a:rPr lang="en-US" spc="-7"/>
              <a:t>5.</a:t>
            </a:r>
            <a:fld id="{81D60167-4931-47E6-BA6A-407CBD079E47}" type="slidenum">
              <a:rPr spc="-7" smtClean="0"/>
              <a:pPr marL="16933"/>
              <a:t>‹#›</a:t>
            </a:fld>
            <a:endParaRPr spc="-7" dirty="0"/>
          </a:p>
        </p:txBody>
      </p:sp>
    </p:spTree>
    <p:extLst>
      <p:ext uri="{BB962C8B-B14F-4D97-AF65-F5344CB8AC3E}">
        <p14:creationId xmlns:p14="http://schemas.microsoft.com/office/powerpoint/2010/main" val="2685554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9883183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360239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0291796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9104913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0405153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41.xml"/><Relationship Id="rId4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000029"/>
            </a:gs>
            <a:gs pos="50000">
              <a:srgbClr val="0000FF"/>
            </a:gs>
            <a:gs pos="100000">
              <a:srgbClr val="00002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492C1C92-1457-4AD9-A632-CAEF22F2EA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52400"/>
            <a:ext cx="10363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C4A9127-BE8D-4418-828A-3B28FA6B8E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219200"/>
            <a:ext cx="10363200" cy="47307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tx1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 Click to edit Master text styles</a:t>
            </a:r>
          </a:p>
          <a:p>
            <a:pPr lvl="1"/>
            <a:r>
              <a:rPr lang="en-US" altLang="en-US"/>
              <a:t> 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 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079" name="Text Box 7">
            <a:extLst>
              <a:ext uri="{FF2B5EF4-FFF2-40B4-BE49-F238E27FC236}">
                <a16:creationId xmlns:a16="http://schemas.microsoft.com/office/drawing/2014/main" id="{6B7F366E-53BB-4EB6-B979-E1817D04BE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4733" y="6216650"/>
            <a:ext cx="7112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defRPr/>
            </a:pPr>
            <a:endParaRPr lang="en-GB" altLang="vi-VN" sz="1400">
              <a:solidFill>
                <a:schemeClr val="accent1"/>
              </a:solidFill>
            </a:endParaRPr>
          </a:p>
        </p:txBody>
      </p:sp>
      <p:sp>
        <p:nvSpPr>
          <p:cNvPr id="3080" name="Text Box 8">
            <a:extLst>
              <a:ext uri="{FF2B5EF4-FFF2-40B4-BE49-F238E27FC236}">
                <a16:creationId xmlns:a16="http://schemas.microsoft.com/office/drawing/2014/main" id="{6B57D1B2-9773-4451-9058-1F731D40E5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36867" y="6437313"/>
            <a:ext cx="711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fld id="{E7CA5BF7-35F5-498F-ACE1-337C113C6D8C}" type="slidenum">
              <a:rPr lang="en-US" altLang="vi-VN" sz="1800" b="0" smtClean="0">
                <a:solidFill>
                  <a:srgbClr val="00FFCC"/>
                </a:solidFill>
                <a:latin typeface="Arial" panose="020B0604020202020204" pitchFamily="34" charset="0"/>
              </a:rPr>
              <a:pPr>
                <a:spcBef>
                  <a:spcPct val="50000"/>
                </a:spcBef>
                <a:defRPr/>
              </a:pPr>
              <a:t>‹#›</a:t>
            </a:fld>
            <a:endParaRPr lang="en-US" altLang="vi-VN" sz="1800" b="0">
              <a:solidFill>
                <a:srgbClr val="00FFCC"/>
              </a:solidFill>
              <a:latin typeface="Arial" panose="020B0604020202020204" pitchFamily="34" charset="0"/>
            </a:endParaRPr>
          </a:p>
        </p:txBody>
      </p:sp>
      <p:sp>
        <p:nvSpPr>
          <p:cNvPr id="1030" name="Line 4">
            <a:extLst>
              <a:ext uri="{FF2B5EF4-FFF2-40B4-BE49-F238E27FC236}">
                <a16:creationId xmlns:a16="http://schemas.microsoft.com/office/drawing/2014/main" id="{CDF10C0F-7055-44C4-A46B-5F5C57F79144}"/>
              </a:ext>
            </a:extLst>
          </p:cNvPr>
          <p:cNvSpPr>
            <a:spLocks noChangeShapeType="1"/>
          </p:cNvSpPr>
          <p:nvPr/>
        </p:nvSpPr>
        <p:spPr bwMode="auto">
          <a:xfrm>
            <a:off x="812800" y="1019175"/>
            <a:ext cx="10566400" cy="0"/>
          </a:xfrm>
          <a:prstGeom prst="line">
            <a:avLst/>
          </a:prstGeom>
          <a:noFill/>
          <a:ln w="38100">
            <a:solidFill>
              <a:srgbClr val="66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347075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8" r:id="rId1"/>
    <p:sldLayoutId id="2147483769" r:id="rId2"/>
    <p:sldLayoutId id="2147483770" r:id="rId3"/>
    <p:sldLayoutId id="2147483771" r:id="rId4"/>
    <p:sldLayoutId id="2147483772" r:id="rId5"/>
    <p:sldLayoutId id="2147483773" r:id="rId6"/>
    <p:sldLayoutId id="2147483774" r:id="rId7"/>
    <p:sldLayoutId id="2147483775" r:id="rId8"/>
    <p:sldLayoutId id="2147483776" r:id="rId9"/>
    <p:sldLayoutId id="2147483777" r:id="rId10"/>
    <p:sldLayoutId id="2147483778" r:id="rId11"/>
    <p:sldLayoutId id="2147483779" r:id="rId12"/>
    <p:sldLayoutId id="2147483780" r:id="rId13"/>
  </p:sldLayoutIdLst>
  <p:transition spd="med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latin typeface="Arial Narrow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latin typeface="Arial Narrow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latin typeface="Arial Narrow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latin typeface="Arial Narrow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FFFF00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Font typeface="Wingdings" panose="05000000000000000000" pitchFamily="2" charset="2"/>
        <a:buChar char="à"/>
        <a:defRPr sz="2800">
          <a:solidFill>
            <a:srgbClr val="FFFF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Font typeface="Wingdings" panose="05000000000000000000" pitchFamily="2" charset="2"/>
        <a:buChar char="ä"/>
        <a:defRPr sz="2800">
          <a:solidFill>
            <a:srgbClr val="FFFF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Font typeface="Wingdings" panose="05000000000000000000" pitchFamily="2" charset="2"/>
        <a:buChar char="æ"/>
        <a:defRPr sz="2800">
          <a:solidFill>
            <a:srgbClr val="FFFF00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SzPct val="90000"/>
        <a:buFont typeface="Monotype Sorts" pitchFamily="2" charset="2"/>
        <a:buChar char="«"/>
        <a:defRPr sz="2400">
          <a:solidFill>
            <a:srgbClr val="FFFF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Font typeface="Wingdings" panose="05000000000000000000" pitchFamily="2" charset="2"/>
        <a:buChar char="v"/>
        <a:defRPr sz="2400">
          <a:solidFill>
            <a:srgbClr val="FFFF00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v"/>
        <a:defRPr sz="2400">
          <a:solidFill>
            <a:srgbClr val="FFFF00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v"/>
        <a:defRPr sz="2400">
          <a:solidFill>
            <a:srgbClr val="FFFF00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v"/>
        <a:defRPr sz="2400">
          <a:solidFill>
            <a:srgbClr val="FFFF00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rgbClr val="FFFF00"/>
        </a:buClr>
        <a:buFont typeface="Wingdings" pitchFamily="2" charset="2"/>
        <a:buChar char="v"/>
        <a:defRPr sz="2400">
          <a:solidFill>
            <a:srgbClr val="FFFF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56727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  <p:sldLayoutId id="2147483879" r:id="rId15"/>
    <p:sldLayoutId id="2147483880" r:id="rId16"/>
    <p:sldLayoutId id="2147483881" r:id="rId17"/>
    <p:sldLayoutId id="2147483912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6524751"/>
            <a:ext cx="12192000" cy="333587"/>
          </a:xfrm>
          <a:custGeom>
            <a:avLst/>
            <a:gdLst/>
            <a:ahLst/>
            <a:cxnLst/>
            <a:rect l="l" t="t" r="r" b="b"/>
            <a:pathLst>
              <a:path w="9144000" h="250189">
                <a:moveTo>
                  <a:pt x="0" y="249936"/>
                </a:moveTo>
                <a:lnTo>
                  <a:pt x="9144000" y="249936"/>
                </a:lnTo>
                <a:lnTo>
                  <a:pt x="9144000" y="0"/>
                </a:lnTo>
                <a:lnTo>
                  <a:pt x="0" y="0"/>
                </a:lnTo>
                <a:lnTo>
                  <a:pt x="0" y="249936"/>
                </a:lnTo>
                <a:close/>
              </a:path>
            </a:pathLst>
          </a:custGeom>
          <a:solidFill>
            <a:srgbClr val="8B99A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52657" y="-38437"/>
            <a:ext cx="8086683" cy="3462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50" b="1" i="0">
                <a:solidFill>
                  <a:srgbClr val="279DD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65438" y="2387979"/>
            <a:ext cx="10082953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00375C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237479" y="6586787"/>
            <a:ext cx="1723813" cy="2051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33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6933"/>
            <a:r>
              <a:rPr lang="pt-BR" spc="-7"/>
              <a:t>ITP/R/AGA/SMS/004E</a:t>
            </a:r>
            <a:endParaRPr lang="pt-BR" spc="-7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14587" y="6586787"/>
            <a:ext cx="1531619" cy="2051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33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6933"/>
            <a:r>
              <a:rPr lang="en-US" spc="-7"/>
              <a:t>V1, December</a:t>
            </a:r>
            <a:r>
              <a:rPr lang="en-US" spc="-107"/>
              <a:t> </a:t>
            </a:r>
            <a:r>
              <a:rPr lang="en-US" spc="-7"/>
              <a:t>2015</a:t>
            </a:r>
            <a:endParaRPr lang="en-US" spc="-7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742507" y="6586787"/>
            <a:ext cx="752687" cy="2051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33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6933"/>
            <a:r>
              <a:rPr lang="en-US" spc="-13"/>
              <a:t>PPT</a:t>
            </a:r>
            <a:r>
              <a:rPr lang="en-US" spc="-113"/>
              <a:t> </a:t>
            </a:r>
            <a:r>
              <a:rPr lang="en-US" spc="-7"/>
              <a:t>4.</a:t>
            </a:r>
            <a:fld id="{81D60167-4931-47E6-BA6A-407CBD079E47}" type="slidenum">
              <a:rPr spc="-7" smtClean="0"/>
              <a:pPr marL="16933"/>
              <a:t>‹#›</a:t>
            </a:fld>
            <a:endParaRPr spc="-7" dirty="0"/>
          </a:p>
        </p:txBody>
      </p:sp>
    </p:spTree>
    <p:extLst>
      <p:ext uri="{BB962C8B-B14F-4D97-AF65-F5344CB8AC3E}">
        <p14:creationId xmlns:p14="http://schemas.microsoft.com/office/powerpoint/2010/main" val="219565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585">
        <a:defRPr>
          <a:latin typeface="+mn-lt"/>
          <a:ea typeface="+mn-ea"/>
          <a:cs typeface="+mn-cs"/>
        </a:defRPr>
      </a:lvl2pPr>
      <a:lvl3pPr marL="1219170">
        <a:defRPr>
          <a:latin typeface="+mn-lt"/>
          <a:ea typeface="+mn-ea"/>
          <a:cs typeface="+mn-cs"/>
        </a:defRPr>
      </a:lvl3pPr>
      <a:lvl4pPr marL="1828754">
        <a:defRPr>
          <a:latin typeface="+mn-lt"/>
          <a:ea typeface="+mn-ea"/>
          <a:cs typeface="+mn-cs"/>
        </a:defRPr>
      </a:lvl4pPr>
      <a:lvl5pPr marL="2438339">
        <a:defRPr>
          <a:latin typeface="+mn-lt"/>
          <a:ea typeface="+mn-ea"/>
          <a:cs typeface="+mn-cs"/>
        </a:defRPr>
      </a:lvl5pPr>
      <a:lvl6pPr marL="3047924">
        <a:defRPr>
          <a:latin typeface="+mn-lt"/>
          <a:ea typeface="+mn-ea"/>
          <a:cs typeface="+mn-cs"/>
        </a:defRPr>
      </a:lvl6pPr>
      <a:lvl7pPr marL="3657509">
        <a:defRPr>
          <a:latin typeface="+mn-lt"/>
          <a:ea typeface="+mn-ea"/>
          <a:cs typeface="+mn-cs"/>
        </a:defRPr>
      </a:lvl7pPr>
      <a:lvl8pPr marL="4267093">
        <a:defRPr>
          <a:latin typeface="+mn-lt"/>
          <a:ea typeface="+mn-ea"/>
          <a:cs typeface="+mn-cs"/>
        </a:defRPr>
      </a:lvl8pPr>
      <a:lvl9pPr marL="487667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585">
        <a:defRPr>
          <a:latin typeface="+mn-lt"/>
          <a:ea typeface="+mn-ea"/>
          <a:cs typeface="+mn-cs"/>
        </a:defRPr>
      </a:lvl2pPr>
      <a:lvl3pPr marL="1219170">
        <a:defRPr>
          <a:latin typeface="+mn-lt"/>
          <a:ea typeface="+mn-ea"/>
          <a:cs typeface="+mn-cs"/>
        </a:defRPr>
      </a:lvl3pPr>
      <a:lvl4pPr marL="1828754">
        <a:defRPr>
          <a:latin typeface="+mn-lt"/>
          <a:ea typeface="+mn-ea"/>
          <a:cs typeface="+mn-cs"/>
        </a:defRPr>
      </a:lvl4pPr>
      <a:lvl5pPr marL="2438339">
        <a:defRPr>
          <a:latin typeface="+mn-lt"/>
          <a:ea typeface="+mn-ea"/>
          <a:cs typeface="+mn-cs"/>
        </a:defRPr>
      </a:lvl5pPr>
      <a:lvl6pPr marL="3047924">
        <a:defRPr>
          <a:latin typeface="+mn-lt"/>
          <a:ea typeface="+mn-ea"/>
          <a:cs typeface="+mn-cs"/>
        </a:defRPr>
      </a:lvl6pPr>
      <a:lvl7pPr marL="3657509">
        <a:defRPr>
          <a:latin typeface="+mn-lt"/>
          <a:ea typeface="+mn-ea"/>
          <a:cs typeface="+mn-cs"/>
        </a:defRPr>
      </a:lvl7pPr>
      <a:lvl8pPr marL="4267093">
        <a:defRPr>
          <a:latin typeface="+mn-lt"/>
          <a:ea typeface="+mn-ea"/>
          <a:cs typeface="+mn-cs"/>
        </a:defRPr>
      </a:lvl8pPr>
      <a:lvl9pPr marL="4876678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6563359"/>
            <a:ext cx="0" cy="294639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220979"/>
                </a:moveTo>
                <a:lnTo>
                  <a:pt x="0" y="0"/>
                </a:lnTo>
                <a:lnTo>
                  <a:pt x="0" y="220979"/>
                </a:lnTo>
                <a:close/>
              </a:path>
            </a:pathLst>
          </a:custGeom>
          <a:solidFill>
            <a:srgbClr val="99A4AC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k object 17"/>
          <p:cNvSpPr/>
          <p:nvPr/>
        </p:nvSpPr>
        <p:spPr>
          <a:xfrm>
            <a:off x="0" y="934720"/>
            <a:ext cx="12192000" cy="38201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454822" y="1155192"/>
            <a:ext cx="328235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FF9900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182150" y="2271437"/>
            <a:ext cx="954108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742507" y="6586787"/>
            <a:ext cx="751839" cy="2051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33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6933"/>
            <a:r>
              <a:rPr lang="en-US" spc="-13"/>
              <a:t>PPT</a:t>
            </a:r>
            <a:r>
              <a:rPr lang="en-US" spc="-113"/>
              <a:t> </a:t>
            </a:r>
            <a:r>
              <a:rPr lang="en-US" spc="-7"/>
              <a:t>5.</a:t>
            </a:r>
            <a:fld id="{81D60167-4931-47E6-BA6A-407CBD079E47}" type="slidenum">
              <a:rPr spc="-7" smtClean="0"/>
              <a:pPr marL="16933"/>
              <a:t>‹#›</a:t>
            </a:fld>
            <a:endParaRPr spc="-7" dirty="0"/>
          </a:p>
        </p:txBody>
      </p:sp>
    </p:spTree>
    <p:extLst>
      <p:ext uri="{BB962C8B-B14F-4D97-AF65-F5344CB8AC3E}">
        <p14:creationId xmlns:p14="http://schemas.microsoft.com/office/powerpoint/2010/main" val="845298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585">
        <a:defRPr>
          <a:latin typeface="+mn-lt"/>
          <a:ea typeface="+mn-ea"/>
          <a:cs typeface="+mn-cs"/>
        </a:defRPr>
      </a:lvl2pPr>
      <a:lvl3pPr marL="1219170">
        <a:defRPr>
          <a:latin typeface="+mn-lt"/>
          <a:ea typeface="+mn-ea"/>
          <a:cs typeface="+mn-cs"/>
        </a:defRPr>
      </a:lvl3pPr>
      <a:lvl4pPr marL="1828754">
        <a:defRPr>
          <a:latin typeface="+mn-lt"/>
          <a:ea typeface="+mn-ea"/>
          <a:cs typeface="+mn-cs"/>
        </a:defRPr>
      </a:lvl4pPr>
      <a:lvl5pPr marL="2438339">
        <a:defRPr>
          <a:latin typeface="+mn-lt"/>
          <a:ea typeface="+mn-ea"/>
          <a:cs typeface="+mn-cs"/>
        </a:defRPr>
      </a:lvl5pPr>
      <a:lvl6pPr marL="3047924">
        <a:defRPr>
          <a:latin typeface="+mn-lt"/>
          <a:ea typeface="+mn-ea"/>
          <a:cs typeface="+mn-cs"/>
        </a:defRPr>
      </a:lvl6pPr>
      <a:lvl7pPr marL="3657509">
        <a:defRPr>
          <a:latin typeface="+mn-lt"/>
          <a:ea typeface="+mn-ea"/>
          <a:cs typeface="+mn-cs"/>
        </a:defRPr>
      </a:lvl7pPr>
      <a:lvl8pPr marL="4267093">
        <a:defRPr>
          <a:latin typeface="+mn-lt"/>
          <a:ea typeface="+mn-ea"/>
          <a:cs typeface="+mn-cs"/>
        </a:defRPr>
      </a:lvl8pPr>
      <a:lvl9pPr marL="487667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585">
        <a:defRPr>
          <a:latin typeface="+mn-lt"/>
          <a:ea typeface="+mn-ea"/>
          <a:cs typeface="+mn-cs"/>
        </a:defRPr>
      </a:lvl2pPr>
      <a:lvl3pPr marL="1219170">
        <a:defRPr>
          <a:latin typeface="+mn-lt"/>
          <a:ea typeface="+mn-ea"/>
          <a:cs typeface="+mn-cs"/>
        </a:defRPr>
      </a:lvl3pPr>
      <a:lvl4pPr marL="1828754">
        <a:defRPr>
          <a:latin typeface="+mn-lt"/>
          <a:ea typeface="+mn-ea"/>
          <a:cs typeface="+mn-cs"/>
        </a:defRPr>
      </a:lvl4pPr>
      <a:lvl5pPr marL="2438339">
        <a:defRPr>
          <a:latin typeface="+mn-lt"/>
          <a:ea typeface="+mn-ea"/>
          <a:cs typeface="+mn-cs"/>
        </a:defRPr>
      </a:lvl5pPr>
      <a:lvl6pPr marL="3047924">
        <a:defRPr>
          <a:latin typeface="+mn-lt"/>
          <a:ea typeface="+mn-ea"/>
          <a:cs typeface="+mn-cs"/>
        </a:defRPr>
      </a:lvl6pPr>
      <a:lvl7pPr marL="3657509">
        <a:defRPr>
          <a:latin typeface="+mn-lt"/>
          <a:ea typeface="+mn-ea"/>
          <a:cs typeface="+mn-cs"/>
        </a:defRPr>
      </a:lvl7pPr>
      <a:lvl8pPr marL="4267093">
        <a:defRPr>
          <a:latin typeface="+mn-lt"/>
          <a:ea typeface="+mn-ea"/>
          <a:cs typeface="+mn-cs"/>
        </a:defRPr>
      </a:lvl8pPr>
      <a:lvl9pPr marL="4876678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26" Type="http://schemas.openxmlformats.org/officeDocument/2006/relationships/image" Target="../media/image36.png"/><Relationship Id="rId3" Type="http://schemas.openxmlformats.org/officeDocument/2006/relationships/image" Target="../media/image13.png"/><Relationship Id="rId21" Type="http://schemas.openxmlformats.org/officeDocument/2006/relationships/image" Target="../media/image31.png"/><Relationship Id="rId34" Type="http://schemas.openxmlformats.org/officeDocument/2006/relationships/image" Target="../media/image44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5" Type="http://schemas.openxmlformats.org/officeDocument/2006/relationships/image" Target="../media/image35.png"/><Relationship Id="rId33" Type="http://schemas.openxmlformats.org/officeDocument/2006/relationships/image" Target="../media/image43.png"/><Relationship Id="rId2" Type="http://schemas.openxmlformats.org/officeDocument/2006/relationships/image" Target="../media/image12.png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29" Type="http://schemas.openxmlformats.org/officeDocument/2006/relationships/image" Target="../media/image39.png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24" Type="http://schemas.openxmlformats.org/officeDocument/2006/relationships/image" Target="../media/image34.png"/><Relationship Id="rId32" Type="http://schemas.openxmlformats.org/officeDocument/2006/relationships/image" Target="../media/image42.png"/><Relationship Id="rId37" Type="http://schemas.openxmlformats.org/officeDocument/2006/relationships/image" Target="../media/image47.png"/><Relationship Id="rId5" Type="http://schemas.openxmlformats.org/officeDocument/2006/relationships/image" Target="../media/image15.png"/><Relationship Id="rId15" Type="http://schemas.openxmlformats.org/officeDocument/2006/relationships/image" Target="../media/image25.png"/><Relationship Id="rId23" Type="http://schemas.openxmlformats.org/officeDocument/2006/relationships/image" Target="../media/image33.png"/><Relationship Id="rId28" Type="http://schemas.openxmlformats.org/officeDocument/2006/relationships/image" Target="../media/image38.png"/><Relationship Id="rId36" Type="http://schemas.openxmlformats.org/officeDocument/2006/relationships/image" Target="../media/image46.png"/><Relationship Id="rId10" Type="http://schemas.openxmlformats.org/officeDocument/2006/relationships/image" Target="../media/image20.png"/><Relationship Id="rId19" Type="http://schemas.openxmlformats.org/officeDocument/2006/relationships/image" Target="../media/image29.png"/><Relationship Id="rId31" Type="http://schemas.openxmlformats.org/officeDocument/2006/relationships/image" Target="../media/image41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Relationship Id="rId22" Type="http://schemas.openxmlformats.org/officeDocument/2006/relationships/image" Target="../media/image32.png"/><Relationship Id="rId27" Type="http://schemas.openxmlformats.org/officeDocument/2006/relationships/image" Target="../media/image37.png"/><Relationship Id="rId30" Type="http://schemas.openxmlformats.org/officeDocument/2006/relationships/image" Target="../media/image40.png"/><Relationship Id="rId35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png"/><Relationship Id="rId7" Type="http://schemas.openxmlformats.org/officeDocument/2006/relationships/image" Target="../media/image68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7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76.jpg"/><Relationship Id="rId4" Type="http://schemas.openxmlformats.org/officeDocument/2006/relationships/image" Target="../media/image75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g"/><Relationship Id="rId1" Type="http://schemas.openxmlformats.org/officeDocument/2006/relationships/slideLayout" Target="../slideLayouts/slideLayout2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2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9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90.png"/><Relationship Id="rId7" Type="http://schemas.openxmlformats.org/officeDocument/2006/relationships/image" Target="../media/image94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13" Type="http://schemas.openxmlformats.org/officeDocument/2006/relationships/image" Target="../media/image107.png"/><Relationship Id="rId18" Type="http://schemas.openxmlformats.org/officeDocument/2006/relationships/image" Target="../media/image112.png"/><Relationship Id="rId26" Type="http://schemas.openxmlformats.org/officeDocument/2006/relationships/image" Target="../media/image120.png"/><Relationship Id="rId3" Type="http://schemas.openxmlformats.org/officeDocument/2006/relationships/image" Target="../media/image97.png"/><Relationship Id="rId21" Type="http://schemas.openxmlformats.org/officeDocument/2006/relationships/image" Target="../media/image115.png"/><Relationship Id="rId7" Type="http://schemas.openxmlformats.org/officeDocument/2006/relationships/image" Target="../media/image101.png"/><Relationship Id="rId12" Type="http://schemas.openxmlformats.org/officeDocument/2006/relationships/image" Target="../media/image106.png"/><Relationship Id="rId17" Type="http://schemas.openxmlformats.org/officeDocument/2006/relationships/image" Target="../media/image111.png"/><Relationship Id="rId25" Type="http://schemas.openxmlformats.org/officeDocument/2006/relationships/image" Target="../media/image119.png"/><Relationship Id="rId2" Type="http://schemas.openxmlformats.org/officeDocument/2006/relationships/image" Target="../media/image96.png"/><Relationship Id="rId16" Type="http://schemas.openxmlformats.org/officeDocument/2006/relationships/image" Target="../media/image110.png"/><Relationship Id="rId20" Type="http://schemas.openxmlformats.org/officeDocument/2006/relationships/image" Target="../media/image11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0.png"/><Relationship Id="rId11" Type="http://schemas.openxmlformats.org/officeDocument/2006/relationships/image" Target="../media/image105.png"/><Relationship Id="rId24" Type="http://schemas.openxmlformats.org/officeDocument/2006/relationships/image" Target="../media/image118.png"/><Relationship Id="rId5" Type="http://schemas.openxmlformats.org/officeDocument/2006/relationships/image" Target="../media/image99.png"/><Relationship Id="rId15" Type="http://schemas.openxmlformats.org/officeDocument/2006/relationships/image" Target="../media/image109.png"/><Relationship Id="rId23" Type="http://schemas.openxmlformats.org/officeDocument/2006/relationships/image" Target="../media/image117.png"/><Relationship Id="rId10" Type="http://schemas.openxmlformats.org/officeDocument/2006/relationships/image" Target="../media/image104.png"/><Relationship Id="rId19" Type="http://schemas.openxmlformats.org/officeDocument/2006/relationships/image" Target="../media/image113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Relationship Id="rId14" Type="http://schemas.openxmlformats.org/officeDocument/2006/relationships/image" Target="../media/image108.png"/><Relationship Id="rId22" Type="http://schemas.openxmlformats.org/officeDocument/2006/relationships/image" Target="../media/image11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g"/><Relationship Id="rId2" Type="http://schemas.openxmlformats.org/officeDocument/2006/relationships/image" Target="../media/image121.jp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23.jp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g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g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g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0.xml"/></Relationships>
</file>

<file path=ppt/slides/_rels/slide4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8.png"/><Relationship Id="rId18" Type="http://schemas.openxmlformats.org/officeDocument/2006/relationships/image" Target="../media/image143.png"/><Relationship Id="rId26" Type="http://schemas.openxmlformats.org/officeDocument/2006/relationships/image" Target="../media/image151.png"/><Relationship Id="rId39" Type="http://schemas.openxmlformats.org/officeDocument/2006/relationships/image" Target="../media/image164.png"/><Relationship Id="rId21" Type="http://schemas.openxmlformats.org/officeDocument/2006/relationships/image" Target="../media/image146.png"/><Relationship Id="rId34" Type="http://schemas.openxmlformats.org/officeDocument/2006/relationships/image" Target="../media/image159.png"/><Relationship Id="rId42" Type="http://schemas.openxmlformats.org/officeDocument/2006/relationships/image" Target="../media/image167.png"/><Relationship Id="rId47" Type="http://schemas.openxmlformats.org/officeDocument/2006/relationships/image" Target="../media/image172.png"/><Relationship Id="rId50" Type="http://schemas.openxmlformats.org/officeDocument/2006/relationships/image" Target="../media/image175.png"/><Relationship Id="rId55" Type="http://schemas.openxmlformats.org/officeDocument/2006/relationships/image" Target="../media/image180.png"/><Relationship Id="rId63" Type="http://schemas.openxmlformats.org/officeDocument/2006/relationships/image" Target="../media/image188.png"/><Relationship Id="rId68" Type="http://schemas.openxmlformats.org/officeDocument/2006/relationships/image" Target="../media/image193.png"/><Relationship Id="rId76" Type="http://schemas.openxmlformats.org/officeDocument/2006/relationships/image" Target="../media/image201.png"/><Relationship Id="rId7" Type="http://schemas.openxmlformats.org/officeDocument/2006/relationships/image" Target="../media/image132.png"/><Relationship Id="rId71" Type="http://schemas.openxmlformats.org/officeDocument/2006/relationships/image" Target="../media/image196.png"/><Relationship Id="rId2" Type="http://schemas.openxmlformats.org/officeDocument/2006/relationships/image" Target="../media/image127.png"/><Relationship Id="rId16" Type="http://schemas.openxmlformats.org/officeDocument/2006/relationships/image" Target="../media/image141.png"/><Relationship Id="rId29" Type="http://schemas.openxmlformats.org/officeDocument/2006/relationships/image" Target="../media/image154.png"/><Relationship Id="rId11" Type="http://schemas.openxmlformats.org/officeDocument/2006/relationships/image" Target="../media/image136.png"/><Relationship Id="rId24" Type="http://schemas.openxmlformats.org/officeDocument/2006/relationships/image" Target="../media/image149.png"/><Relationship Id="rId32" Type="http://schemas.openxmlformats.org/officeDocument/2006/relationships/image" Target="../media/image157.png"/><Relationship Id="rId37" Type="http://schemas.openxmlformats.org/officeDocument/2006/relationships/image" Target="../media/image162.png"/><Relationship Id="rId40" Type="http://schemas.openxmlformats.org/officeDocument/2006/relationships/image" Target="../media/image165.png"/><Relationship Id="rId45" Type="http://schemas.openxmlformats.org/officeDocument/2006/relationships/image" Target="../media/image170.png"/><Relationship Id="rId53" Type="http://schemas.openxmlformats.org/officeDocument/2006/relationships/image" Target="../media/image178.png"/><Relationship Id="rId58" Type="http://schemas.openxmlformats.org/officeDocument/2006/relationships/image" Target="../media/image183.png"/><Relationship Id="rId66" Type="http://schemas.openxmlformats.org/officeDocument/2006/relationships/image" Target="../media/image191.png"/><Relationship Id="rId74" Type="http://schemas.openxmlformats.org/officeDocument/2006/relationships/image" Target="../media/image199.png"/><Relationship Id="rId5" Type="http://schemas.openxmlformats.org/officeDocument/2006/relationships/image" Target="../media/image130.png"/><Relationship Id="rId15" Type="http://schemas.openxmlformats.org/officeDocument/2006/relationships/image" Target="../media/image140.png"/><Relationship Id="rId23" Type="http://schemas.openxmlformats.org/officeDocument/2006/relationships/image" Target="../media/image148.png"/><Relationship Id="rId28" Type="http://schemas.openxmlformats.org/officeDocument/2006/relationships/image" Target="../media/image153.png"/><Relationship Id="rId36" Type="http://schemas.openxmlformats.org/officeDocument/2006/relationships/image" Target="../media/image161.png"/><Relationship Id="rId49" Type="http://schemas.openxmlformats.org/officeDocument/2006/relationships/image" Target="../media/image174.png"/><Relationship Id="rId57" Type="http://schemas.openxmlformats.org/officeDocument/2006/relationships/image" Target="../media/image182.png"/><Relationship Id="rId61" Type="http://schemas.openxmlformats.org/officeDocument/2006/relationships/image" Target="../media/image186.png"/><Relationship Id="rId10" Type="http://schemas.openxmlformats.org/officeDocument/2006/relationships/image" Target="../media/image135.png"/><Relationship Id="rId19" Type="http://schemas.openxmlformats.org/officeDocument/2006/relationships/image" Target="../media/image144.png"/><Relationship Id="rId31" Type="http://schemas.openxmlformats.org/officeDocument/2006/relationships/image" Target="../media/image156.png"/><Relationship Id="rId44" Type="http://schemas.openxmlformats.org/officeDocument/2006/relationships/image" Target="../media/image169.png"/><Relationship Id="rId52" Type="http://schemas.openxmlformats.org/officeDocument/2006/relationships/image" Target="../media/image177.png"/><Relationship Id="rId60" Type="http://schemas.openxmlformats.org/officeDocument/2006/relationships/image" Target="../media/image185.png"/><Relationship Id="rId65" Type="http://schemas.openxmlformats.org/officeDocument/2006/relationships/image" Target="../media/image190.png"/><Relationship Id="rId73" Type="http://schemas.openxmlformats.org/officeDocument/2006/relationships/image" Target="../media/image198.png"/><Relationship Id="rId4" Type="http://schemas.openxmlformats.org/officeDocument/2006/relationships/image" Target="../media/image129.png"/><Relationship Id="rId9" Type="http://schemas.openxmlformats.org/officeDocument/2006/relationships/image" Target="../media/image134.png"/><Relationship Id="rId14" Type="http://schemas.openxmlformats.org/officeDocument/2006/relationships/image" Target="../media/image139.png"/><Relationship Id="rId22" Type="http://schemas.openxmlformats.org/officeDocument/2006/relationships/image" Target="../media/image147.png"/><Relationship Id="rId27" Type="http://schemas.openxmlformats.org/officeDocument/2006/relationships/image" Target="../media/image152.png"/><Relationship Id="rId30" Type="http://schemas.openxmlformats.org/officeDocument/2006/relationships/image" Target="../media/image155.png"/><Relationship Id="rId35" Type="http://schemas.openxmlformats.org/officeDocument/2006/relationships/image" Target="../media/image160.png"/><Relationship Id="rId43" Type="http://schemas.openxmlformats.org/officeDocument/2006/relationships/image" Target="../media/image168.png"/><Relationship Id="rId48" Type="http://schemas.openxmlformats.org/officeDocument/2006/relationships/image" Target="../media/image173.png"/><Relationship Id="rId56" Type="http://schemas.openxmlformats.org/officeDocument/2006/relationships/image" Target="../media/image181.png"/><Relationship Id="rId64" Type="http://schemas.openxmlformats.org/officeDocument/2006/relationships/image" Target="../media/image189.png"/><Relationship Id="rId69" Type="http://schemas.openxmlformats.org/officeDocument/2006/relationships/image" Target="../media/image194.png"/><Relationship Id="rId77" Type="http://schemas.openxmlformats.org/officeDocument/2006/relationships/image" Target="../media/image202.jpg"/><Relationship Id="rId8" Type="http://schemas.openxmlformats.org/officeDocument/2006/relationships/image" Target="../media/image133.png"/><Relationship Id="rId51" Type="http://schemas.openxmlformats.org/officeDocument/2006/relationships/image" Target="../media/image176.png"/><Relationship Id="rId72" Type="http://schemas.openxmlformats.org/officeDocument/2006/relationships/image" Target="../media/image197.png"/><Relationship Id="rId3" Type="http://schemas.openxmlformats.org/officeDocument/2006/relationships/image" Target="../media/image128.png"/><Relationship Id="rId12" Type="http://schemas.openxmlformats.org/officeDocument/2006/relationships/image" Target="../media/image137.png"/><Relationship Id="rId17" Type="http://schemas.openxmlformats.org/officeDocument/2006/relationships/image" Target="../media/image142.png"/><Relationship Id="rId25" Type="http://schemas.openxmlformats.org/officeDocument/2006/relationships/image" Target="../media/image150.png"/><Relationship Id="rId33" Type="http://schemas.openxmlformats.org/officeDocument/2006/relationships/image" Target="../media/image158.png"/><Relationship Id="rId38" Type="http://schemas.openxmlformats.org/officeDocument/2006/relationships/image" Target="../media/image163.png"/><Relationship Id="rId46" Type="http://schemas.openxmlformats.org/officeDocument/2006/relationships/image" Target="../media/image171.png"/><Relationship Id="rId59" Type="http://schemas.openxmlformats.org/officeDocument/2006/relationships/image" Target="../media/image184.png"/><Relationship Id="rId67" Type="http://schemas.openxmlformats.org/officeDocument/2006/relationships/image" Target="../media/image192.png"/><Relationship Id="rId20" Type="http://schemas.openxmlformats.org/officeDocument/2006/relationships/image" Target="../media/image145.png"/><Relationship Id="rId41" Type="http://schemas.openxmlformats.org/officeDocument/2006/relationships/image" Target="../media/image166.png"/><Relationship Id="rId54" Type="http://schemas.openxmlformats.org/officeDocument/2006/relationships/image" Target="../media/image179.png"/><Relationship Id="rId62" Type="http://schemas.openxmlformats.org/officeDocument/2006/relationships/image" Target="../media/image187.png"/><Relationship Id="rId70" Type="http://schemas.openxmlformats.org/officeDocument/2006/relationships/image" Target="../media/image195.png"/><Relationship Id="rId75" Type="http://schemas.openxmlformats.org/officeDocument/2006/relationships/image" Target="../media/image200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3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png"/><Relationship Id="rId2" Type="http://schemas.openxmlformats.org/officeDocument/2006/relationships/image" Target="../media/image203.png"/><Relationship Id="rId1" Type="http://schemas.openxmlformats.org/officeDocument/2006/relationships/slideLayout" Target="../slideLayouts/slideLayout2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6.jpg"/><Relationship Id="rId2" Type="http://schemas.openxmlformats.org/officeDocument/2006/relationships/image" Target="../media/image205.jpg"/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7.png"/><Relationship Id="rId1" Type="http://schemas.openxmlformats.org/officeDocument/2006/relationships/slideLayout" Target="../slideLayouts/slideLayout20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5.png"/><Relationship Id="rId3" Type="http://schemas.openxmlformats.org/officeDocument/2006/relationships/image" Target="../media/image210.png"/><Relationship Id="rId7" Type="http://schemas.openxmlformats.org/officeDocument/2006/relationships/image" Target="../media/image214.png"/><Relationship Id="rId2" Type="http://schemas.openxmlformats.org/officeDocument/2006/relationships/image" Target="../media/image209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213.png"/><Relationship Id="rId5" Type="http://schemas.openxmlformats.org/officeDocument/2006/relationships/image" Target="../media/image212.jpg"/><Relationship Id="rId4" Type="http://schemas.openxmlformats.org/officeDocument/2006/relationships/image" Target="../media/image211.png"/><Relationship Id="rId9" Type="http://schemas.openxmlformats.org/officeDocument/2006/relationships/image" Target="../media/image21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7.emf"/><Relationship Id="rId1" Type="http://schemas.openxmlformats.org/officeDocument/2006/relationships/slideLayout" Target="../slideLayouts/slideLayout3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8.jpg"/><Relationship Id="rId1" Type="http://schemas.openxmlformats.org/officeDocument/2006/relationships/slideLayout" Target="../slideLayouts/slideLayout38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jpg"/><Relationship Id="rId2" Type="http://schemas.openxmlformats.org/officeDocument/2006/relationships/image" Target="../media/image219.jpg"/><Relationship Id="rId1" Type="http://schemas.openxmlformats.org/officeDocument/2006/relationships/slideLayout" Target="../slideLayouts/slideLayout38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1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68E02-F6A4-4F98-9A38-7605F9F818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F5ABAF-6A49-48D8-B592-0459F34846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631680" cy="2133599"/>
          </a:xfrm>
        </p:spPr>
        <p:txBody>
          <a:bodyPr>
            <a:normAutofit fontScale="32500" lnSpcReduction="20000"/>
          </a:bodyPr>
          <a:lstStyle/>
          <a:p>
            <a:pPr algn="ctr"/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11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vi-VN" sz="111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111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ƠNG TRÌNH ĐÀO TẠO NỘI BỘ</a:t>
            </a:r>
          </a:p>
          <a:p>
            <a:pPr algn="ctr"/>
            <a:endParaRPr lang="en-US" sz="111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11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 THỐNG QUẢN LÝ AN TOÀN SMS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D3461A-9041-4ABA-95B9-FA616656E6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762" y="831850"/>
            <a:ext cx="3395529" cy="161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959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5121" y="926589"/>
            <a:ext cx="11259820" cy="61673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1219170"/>
            <a:endParaRPr sz="1467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1219170"/>
            <a:endParaRPr sz="1467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1219170"/>
            <a:endParaRPr sz="1467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1219170"/>
            <a:endParaRPr sz="1467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1219170"/>
            <a:endParaRPr sz="1467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1219170"/>
            <a:endParaRPr sz="1467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1219170"/>
            <a:endParaRPr sz="1467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1219170"/>
            <a:endParaRPr sz="1467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1219170"/>
            <a:endParaRPr sz="1467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1219170"/>
            <a:endParaRPr sz="1467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1219170"/>
            <a:endParaRPr sz="1467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1219170"/>
            <a:endParaRPr sz="1467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1219170"/>
            <a:endParaRPr sz="1467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1219170"/>
            <a:endParaRPr sz="1467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1219170"/>
            <a:endParaRPr sz="1467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1219170"/>
            <a:endParaRPr sz="1467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1219170"/>
            <a:endParaRPr sz="1467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1219170"/>
            <a:endParaRPr sz="1467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1219170"/>
            <a:endParaRPr sz="1467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1219170"/>
            <a:endParaRPr sz="1467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1219170"/>
            <a:endParaRPr sz="1467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1219170"/>
            <a:endParaRPr sz="1467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1219170"/>
            <a:endParaRPr sz="1467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1219170"/>
            <a:endParaRPr sz="1467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1219170"/>
            <a:endParaRPr sz="1467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1219170">
              <a:spcBef>
                <a:spcPts val="27"/>
              </a:spcBef>
            </a:pPr>
            <a:endParaRPr sz="2067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R="113450" algn="r" defTabSz="1219170"/>
            <a:r>
              <a:rPr sz="1333" spc="-13" dirty="0">
                <a:solidFill>
                  <a:srgbClr val="FFFFFF"/>
                </a:solidFill>
                <a:latin typeface="Arial"/>
                <a:cs typeface="Arial"/>
              </a:rPr>
              <a:t>17</a:t>
            </a:r>
            <a:endParaRPr sz="1333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25120" y="926589"/>
            <a:ext cx="11259312" cy="5805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51128" y="927607"/>
            <a:ext cx="8866293" cy="466858"/>
          </a:xfrm>
          <a:prstGeom prst="rect">
            <a:avLst/>
          </a:prstGeom>
          <a:solidFill>
            <a:srgbClr val="FFFFFF"/>
          </a:solidFill>
          <a:ln w="25908">
            <a:solidFill>
              <a:srgbClr val="003A77"/>
            </a:solidFill>
          </a:ln>
        </p:spPr>
        <p:txBody>
          <a:bodyPr vert="horz" wrap="square" lIns="0" tIns="86359" rIns="0" bIns="0" rtlCol="0">
            <a:spAutoFit/>
          </a:bodyPr>
          <a:lstStyle/>
          <a:p>
            <a:pPr marL="134617" defTabSz="1219170">
              <a:spcBef>
                <a:spcPts val="679"/>
              </a:spcBef>
            </a:pPr>
            <a:r>
              <a:rPr sz="2467" i="1" spc="-7" dirty="0">
                <a:solidFill>
                  <a:srgbClr val="279DD9"/>
                </a:solidFill>
                <a:latin typeface="Cambria"/>
                <a:cs typeface="Cambria"/>
              </a:rPr>
              <a:t>An </a:t>
            </a:r>
            <a:r>
              <a:rPr sz="2467" i="1" spc="7" dirty="0">
                <a:solidFill>
                  <a:srgbClr val="279DD9"/>
                </a:solidFill>
                <a:latin typeface="Cambria"/>
                <a:cs typeface="Cambria"/>
              </a:rPr>
              <a:t>toàn theo </a:t>
            </a:r>
            <a:r>
              <a:rPr sz="2467" i="1" dirty="0">
                <a:solidFill>
                  <a:srgbClr val="279DD9"/>
                </a:solidFill>
                <a:latin typeface="Cambria"/>
                <a:cs typeface="Cambria"/>
              </a:rPr>
              <a:t>cách </a:t>
            </a:r>
            <a:r>
              <a:rPr sz="2467" i="1" spc="7" dirty="0">
                <a:solidFill>
                  <a:srgbClr val="279DD9"/>
                </a:solidFill>
                <a:latin typeface="Cambria"/>
                <a:cs typeface="Cambria"/>
              </a:rPr>
              <a:t>tiếp </a:t>
            </a:r>
            <a:r>
              <a:rPr sz="2467" i="1" dirty="0">
                <a:solidFill>
                  <a:srgbClr val="279DD9"/>
                </a:solidFill>
                <a:latin typeface="Cambria"/>
                <a:cs typeface="Cambria"/>
              </a:rPr>
              <a:t>cận </a:t>
            </a:r>
            <a:r>
              <a:rPr sz="2467" i="1" spc="7" dirty="0">
                <a:solidFill>
                  <a:srgbClr val="279DD9"/>
                </a:solidFill>
                <a:latin typeface="Cambria"/>
                <a:cs typeface="Cambria"/>
              </a:rPr>
              <a:t>hiện đại được </a:t>
            </a:r>
            <a:r>
              <a:rPr sz="2467" i="1" spc="13" dirty="0">
                <a:solidFill>
                  <a:srgbClr val="279DD9"/>
                </a:solidFill>
                <a:latin typeface="Cambria"/>
                <a:cs typeface="Cambria"/>
              </a:rPr>
              <a:t>nhìn nhận như </a:t>
            </a:r>
            <a:r>
              <a:rPr sz="2467" i="1" spc="7" dirty="0">
                <a:solidFill>
                  <a:srgbClr val="279DD9"/>
                </a:solidFill>
                <a:latin typeface="Cambria"/>
                <a:cs typeface="Cambria"/>
              </a:rPr>
              <a:t>thế</a:t>
            </a:r>
            <a:r>
              <a:rPr sz="2467" i="1" spc="113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467" i="1" spc="7" dirty="0">
                <a:solidFill>
                  <a:srgbClr val="279DD9"/>
                </a:solidFill>
                <a:latin typeface="Cambria"/>
                <a:cs typeface="Cambria"/>
              </a:rPr>
              <a:t>nào?</a:t>
            </a:r>
            <a:endParaRPr sz="2467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481063" y="2177288"/>
            <a:ext cx="1445260" cy="646853"/>
          </a:xfrm>
          <a:custGeom>
            <a:avLst/>
            <a:gdLst/>
            <a:ahLst/>
            <a:cxnLst/>
            <a:rect l="l" t="t" r="r" b="b"/>
            <a:pathLst>
              <a:path w="1083945" h="485139">
                <a:moveTo>
                  <a:pt x="841248" y="0"/>
                </a:moveTo>
                <a:lnTo>
                  <a:pt x="0" y="0"/>
                </a:lnTo>
                <a:lnTo>
                  <a:pt x="0" y="484632"/>
                </a:lnTo>
                <a:lnTo>
                  <a:pt x="841248" y="484632"/>
                </a:lnTo>
                <a:lnTo>
                  <a:pt x="1083564" y="242316"/>
                </a:lnTo>
                <a:lnTo>
                  <a:pt x="84124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481063" y="2177288"/>
            <a:ext cx="1445260" cy="646853"/>
          </a:xfrm>
          <a:custGeom>
            <a:avLst/>
            <a:gdLst/>
            <a:ahLst/>
            <a:cxnLst/>
            <a:rect l="l" t="t" r="r" b="b"/>
            <a:pathLst>
              <a:path w="1083945" h="485139">
                <a:moveTo>
                  <a:pt x="0" y="0"/>
                </a:moveTo>
                <a:lnTo>
                  <a:pt x="841248" y="0"/>
                </a:lnTo>
                <a:lnTo>
                  <a:pt x="1083564" y="242316"/>
                </a:lnTo>
                <a:lnTo>
                  <a:pt x="841248" y="484632"/>
                </a:lnTo>
                <a:lnTo>
                  <a:pt x="0" y="484632"/>
                </a:lnTo>
                <a:lnTo>
                  <a:pt x="0" y="0"/>
                </a:lnTo>
                <a:close/>
              </a:path>
            </a:pathLst>
          </a:custGeom>
          <a:ln w="25908">
            <a:solidFill>
              <a:srgbClr val="279DD9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759447" y="2908807"/>
            <a:ext cx="1246292" cy="646853"/>
          </a:xfrm>
          <a:custGeom>
            <a:avLst/>
            <a:gdLst/>
            <a:ahLst/>
            <a:cxnLst/>
            <a:rect l="l" t="t" r="r" b="b"/>
            <a:pathLst>
              <a:path w="934720" h="485139">
                <a:moveTo>
                  <a:pt x="691896" y="0"/>
                </a:moveTo>
                <a:lnTo>
                  <a:pt x="0" y="0"/>
                </a:lnTo>
                <a:lnTo>
                  <a:pt x="0" y="484631"/>
                </a:lnTo>
                <a:lnTo>
                  <a:pt x="691896" y="484631"/>
                </a:lnTo>
                <a:lnTo>
                  <a:pt x="934212" y="242316"/>
                </a:lnTo>
                <a:lnTo>
                  <a:pt x="69189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6759447" y="2908807"/>
            <a:ext cx="1246292" cy="646853"/>
          </a:xfrm>
          <a:custGeom>
            <a:avLst/>
            <a:gdLst/>
            <a:ahLst/>
            <a:cxnLst/>
            <a:rect l="l" t="t" r="r" b="b"/>
            <a:pathLst>
              <a:path w="934720" h="485139">
                <a:moveTo>
                  <a:pt x="0" y="0"/>
                </a:moveTo>
                <a:lnTo>
                  <a:pt x="691896" y="0"/>
                </a:lnTo>
                <a:lnTo>
                  <a:pt x="934212" y="242316"/>
                </a:lnTo>
                <a:lnTo>
                  <a:pt x="691896" y="484631"/>
                </a:lnTo>
                <a:lnTo>
                  <a:pt x="0" y="484631"/>
                </a:lnTo>
                <a:lnTo>
                  <a:pt x="0" y="0"/>
                </a:lnTo>
                <a:close/>
              </a:path>
            </a:pathLst>
          </a:custGeom>
          <a:ln w="25908">
            <a:solidFill>
              <a:srgbClr val="279DD9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036055" y="3701288"/>
            <a:ext cx="1889760" cy="646853"/>
          </a:xfrm>
          <a:custGeom>
            <a:avLst/>
            <a:gdLst/>
            <a:ahLst/>
            <a:cxnLst/>
            <a:rect l="l" t="t" r="r" b="b"/>
            <a:pathLst>
              <a:path w="1417320" h="485139">
                <a:moveTo>
                  <a:pt x="1175004" y="0"/>
                </a:moveTo>
                <a:lnTo>
                  <a:pt x="0" y="0"/>
                </a:lnTo>
                <a:lnTo>
                  <a:pt x="0" y="484631"/>
                </a:lnTo>
                <a:lnTo>
                  <a:pt x="1175004" y="484631"/>
                </a:lnTo>
                <a:lnTo>
                  <a:pt x="1417320" y="242315"/>
                </a:lnTo>
                <a:lnTo>
                  <a:pt x="117500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036055" y="3701288"/>
            <a:ext cx="1889760" cy="646853"/>
          </a:xfrm>
          <a:custGeom>
            <a:avLst/>
            <a:gdLst/>
            <a:ahLst/>
            <a:cxnLst/>
            <a:rect l="l" t="t" r="r" b="b"/>
            <a:pathLst>
              <a:path w="1417320" h="485139">
                <a:moveTo>
                  <a:pt x="0" y="0"/>
                </a:moveTo>
                <a:lnTo>
                  <a:pt x="1175004" y="0"/>
                </a:lnTo>
                <a:lnTo>
                  <a:pt x="1417320" y="242315"/>
                </a:lnTo>
                <a:lnTo>
                  <a:pt x="1175004" y="484631"/>
                </a:lnTo>
                <a:lnTo>
                  <a:pt x="0" y="484631"/>
                </a:lnTo>
                <a:lnTo>
                  <a:pt x="0" y="0"/>
                </a:lnTo>
                <a:close/>
              </a:path>
            </a:pathLst>
          </a:custGeom>
          <a:ln w="25907">
            <a:solidFill>
              <a:srgbClr val="279DD9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202423" y="4371847"/>
            <a:ext cx="2011680" cy="646853"/>
          </a:xfrm>
          <a:custGeom>
            <a:avLst/>
            <a:gdLst/>
            <a:ahLst/>
            <a:cxnLst/>
            <a:rect l="l" t="t" r="r" b="b"/>
            <a:pathLst>
              <a:path w="1508759" h="485139">
                <a:moveTo>
                  <a:pt x="1266443" y="0"/>
                </a:moveTo>
                <a:lnTo>
                  <a:pt x="0" y="0"/>
                </a:lnTo>
                <a:lnTo>
                  <a:pt x="0" y="484631"/>
                </a:lnTo>
                <a:lnTo>
                  <a:pt x="1266443" y="484631"/>
                </a:lnTo>
                <a:lnTo>
                  <a:pt x="1508760" y="242315"/>
                </a:lnTo>
                <a:lnTo>
                  <a:pt x="126644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202423" y="4371847"/>
            <a:ext cx="2011680" cy="646853"/>
          </a:xfrm>
          <a:custGeom>
            <a:avLst/>
            <a:gdLst/>
            <a:ahLst/>
            <a:cxnLst/>
            <a:rect l="l" t="t" r="r" b="b"/>
            <a:pathLst>
              <a:path w="1508759" h="485139">
                <a:moveTo>
                  <a:pt x="0" y="0"/>
                </a:moveTo>
                <a:lnTo>
                  <a:pt x="1266443" y="0"/>
                </a:lnTo>
                <a:lnTo>
                  <a:pt x="1508760" y="242315"/>
                </a:lnTo>
                <a:lnTo>
                  <a:pt x="1266443" y="484631"/>
                </a:lnTo>
                <a:lnTo>
                  <a:pt x="0" y="484631"/>
                </a:lnTo>
                <a:lnTo>
                  <a:pt x="0" y="0"/>
                </a:lnTo>
                <a:close/>
              </a:path>
            </a:pathLst>
          </a:custGeom>
          <a:ln w="25908">
            <a:solidFill>
              <a:srgbClr val="279DD9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192520" y="2218773"/>
            <a:ext cx="2540000" cy="27775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70543" marR="1151438" indent="-191342" defTabSz="1219170"/>
            <a:r>
              <a:rPr spc="-20" dirty="0">
                <a:solidFill>
                  <a:srgbClr val="279DD9"/>
                </a:solidFill>
                <a:latin typeface="Cambria"/>
                <a:cs typeface="Cambria"/>
              </a:rPr>
              <a:t>Yếu </a:t>
            </a:r>
            <a:r>
              <a:rPr spc="-7" dirty="0">
                <a:solidFill>
                  <a:srgbClr val="279DD9"/>
                </a:solidFill>
                <a:latin typeface="Cambria"/>
                <a:cs typeface="Cambria"/>
              </a:rPr>
              <a:t>tố</a:t>
            </a:r>
            <a:r>
              <a:rPr spc="-87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dirty="0">
                <a:solidFill>
                  <a:srgbClr val="279DD9"/>
                </a:solidFill>
                <a:latin typeface="Cambria"/>
                <a:cs typeface="Cambria"/>
              </a:rPr>
              <a:t>kỹ  </a:t>
            </a:r>
            <a:r>
              <a:rPr spc="-7" dirty="0">
                <a:solidFill>
                  <a:srgbClr val="279DD9"/>
                </a:solidFill>
                <a:latin typeface="Cambria"/>
                <a:cs typeface="Cambria"/>
              </a:rPr>
              <a:t>thuật</a:t>
            </a:r>
            <a:endParaRPr>
              <a:solidFill>
                <a:prstClr val="black"/>
              </a:solidFill>
              <a:latin typeface="Cambria"/>
              <a:cs typeface="Cambria"/>
            </a:endParaRPr>
          </a:p>
          <a:p>
            <a:pPr marL="839026" marR="1148897" algn="ctr" defTabSz="1219170">
              <a:spcBef>
                <a:spcPts val="727"/>
              </a:spcBef>
            </a:pPr>
            <a:r>
              <a:rPr sz="1600" spc="-20" dirty="0">
                <a:solidFill>
                  <a:srgbClr val="279DD9"/>
                </a:solidFill>
                <a:latin typeface="Cambria"/>
                <a:cs typeface="Cambria"/>
              </a:rPr>
              <a:t>Yếu</a:t>
            </a:r>
            <a:r>
              <a:rPr sz="1600" spc="-133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1600" spc="-7" dirty="0">
                <a:solidFill>
                  <a:srgbClr val="279DD9"/>
                </a:solidFill>
                <a:latin typeface="Cambria"/>
                <a:cs typeface="Cambria"/>
              </a:rPr>
              <a:t>tố </a:t>
            </a:r>
            <a:r>
              <a:rPr sz="1600" dirty="0">
                <a:solidFill>
                  <a:srgbClr val="279DD9"/>
                </a:solidFill>
                <a:latin typeface="Cambria"/>
                <a:cs typeface="Cambria"/>
              </a:rPr>
              <a:t> con  n</a:t>
            </a:r>
            <a:r>
              <a:rPr sz="1600" spc="-7" dirty="0">
                <a:solidFill>
                  <a:srgbClr val="279DD9"/>
                </a:solidFill>
                <a:latin typeface="Cambria"/>
                <a:cs typeface="Cambria"/>
              </a:rPr>
              <a:t>g</a:t>
            </a:r>
            <a:r>
              <a:rPr sz="1600" spc="-27" dirty="0">
                <a:solidFill>
                  <a:srgbClr val="279DD9"/>
                </a:solidFill>
                <a:latin typeface="Cambria"/>
                <a:cs typeface="Cambria"/>
              </a:rPr>
              <a:t>ư</a:t>
            </a:r>
            <a:r>
              <a:rPr sz="1600" dirty="0">
                <a:solidFill>
                  <a:srgbClr val="279DD9"/>
                </a:solidFill>
                <a:latin typeface="Cambria"/>
                <a:cs typeface="Cambria"/>
              </a:rPr>
              <a:t>ời</a:t>
            </a:r>
            <a:endParaRPr sz="1600">
              <a:solidFill>
                <a:prstClr val="black"/>
              </a:solidFill>
              <a:latin typeface="Cambria"/>
              <a:cs typeface="Cambria"/>
            </a:endParaRPr>
          </a:p>
          <a:p>
            <a:pPr defTabSz="1219170">
              <a:spcBef>
                <a:spcPts val="47"/>
              </a:spcBef>
            </a:pPr>
            <a:endParaRPr sz="1933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6933" defTabSz="1219170"/>
            <a:r>
              <a:rPr spc="-20" dirty="0">
                <a:solidFill>
                  <a:srgbClr val="279DD9"/>
                </a:solidFill>
                <a:latin typeface="Cambria"/>
                <a:cs typeface="Cambria"/>
              </a:rPr>
              <a:t>Yếu </a:t>
            </a:r>
            <a:r>
              <a:rPr spc="-7" dirty="0">
                <a:solidFill>
                  <a:srgbClr val="279DD9"/>
                </a:solidFill>
                <a:latin typeface="Cambria"/>
                <a:cs typeface="Cambria"/>
              </a:rPr>
              <a:t>tố tổ</a:t>
            </a:r>
            <a:r>
              <a:rPr spc="-67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pc="-7" dirty="0">
                <a:solidFill>
                  <a:srgbClr val="279DD9"/>
                </a:solidFill>
                <a:latin typeface="Cambria"/>
                <a:cs typeface="Cambria"/>
              </a:rPr>
              <a:t>chức</a:t>
            </a:r>
            <a:endParaRPr>
              <a:solidFill>
                <a:prstClr val="black"/>
              </a:solidFill>
              <a:latin typeface="Cambria"/>
              <a:cs typeface="Cambria"/>
            </a:endParaRPr>
          </a:p>
          <a:p>
            <a:pPr defTabSz="1219170">
              <a:spcBef>
                <a:spcPts val="40"/>
              </a:spcBef>
            </a:pPr>
            <a:endParaRPr sz="1733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330925" algn="ctr" defTabSz="1219170">
              <a:spcBef>
                <a:spcPts val="7"/>
              </a:spcBef>
            </a:pPr>
            <a:r>
              <a:rPr dirty="0">
                <a:solidFill>
                  <a:srgbClr val="279DD9"/>
                </a:solidFill>
                <a:latin typeface="Cambria"/>
                <a:cs typeface="Cambria"/>
              </a:rPr>
              <a:t>Hệ thống</a:t>
            </a:r>
            <a:r>
              <a:rPr spc="-147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dirty="0">
                <a:solidFill>
                  <a:srgbClr val="279DD9"/>
                </a:solidFill>
                <a:latin typeface="Cambria"/>
                <a:cs typeface="Cambria"/>
              </a:rPr>
              <a:t>an</a:t>
            </a:r>
            <a:endParaRPr>
              <a:solidFill>
                <a:prstClr val="black"/>
              </a:solidFill>
              <a:latin typeface="Cambria"/>
              <a:cs typeface="Cambria"/>
            </a:endParaRPr>
          </a:p>
          <a:p>
            <a:pPr marR="373371" algn="r" defTabSz="1219170"/>
            <a:r>
              <a:rPr spc="-27" dirty="0">
                <a:solidFill>
                  <a:srgbClr val="279DD9"/>
                </a:solidFill>
                <a:latin typeface="Cambria"/>
                <a:cs typeface="Cambria"/>
              </a:rPr>
              <a:t>t</a:t>
            </a:r>
            <a:r>
              <a:rPr dirty="0">
                <a:solidFill>
                  <a:srgbClr val="279DD9"/>
                </a:solidFill>
                <a:latin typeface="Cambria"/>
                <a:cs typeface="Cambria"/>
              </a:rPr>
              <a:t>o</a:t>
            </a:r>
            <a:r>
              <a:rPr spc="-7" dirty="0">
                <a:solidFill>
                  <a:srgbClr val="279DD9"/>
                </a:solidFill>
                <a:latin typeface="Cambria"/>
                <a:cs typeface="Cambria"/>
              </a:rPr>
              <a:t>à</a:t>
            </a:r>
            <a:r>
              <a:rPr dirty="0">
                <a:solidFill>
                  <a:srgbClr val="279DD9"/>
                </a:solidFill>
                <a:latin typeface="Cambria"/>
                <a:cs typeface="Cambria"/>
              </a:rPr>
              <a:t>n</a:t>
            </a:r>
            <a:endParaRPr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9283191" y="4359655"/>
            <a:ext cx="2780452" cy="1998133"/>
          </a:xfrm>
          <a:custGeom>
            <a:avLst/>
            <a:gdLst/>
            <a:ahLst/>
            <a:cxnLst/>
            <a:rect l="l" t="t" r="r" b="b"/>
            <a:pathLst>
              <a:path w="2085340" h="1498600">
                <a:moveTo>
                  <a:pt x="0" y="1498091"/>
                </a:moveTo>
                <a:lnTo>
                  <a:pt x="2084831" y="1498091"/>
                </a:lnTo>
                <a:lnTo>
                  <a:pt x="2084831" y="0"/>
                </a:lnTo>
                <a:lnTo>
                  <a:pt x="0" y="0"/>
                </a:lnTo>
                <a:lnTo>
                  <a:pt x="0" y="149809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15" name="object 15"/>
          <p:cNvGraphicFramePr>
            <a:graphicFrameLocks noGrp="1"/>
          </p:cNvGraphicFramePr>
          <p:nvPr/>
        </p:nvGraphicFramePr>
        <p:xfrm>
          <a:off x="8005063" y="2091945"/>
          <a:ext cx="4057902" cy="427719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781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10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19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96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071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70560">
                <a:tc gridSpan="2"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120"/>
                        </a:spcBef>
                      </a:pPr>
                      <a:r>
                        <a:rPr sz="1800" i="1" spc="-1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Công </a:t>
                      </a:r>
                      <a:r>
                        <a:rPr sz="1800" i="1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nghệ </a:t>
                      </a:r>
                      <a:r>
                        <a:rPr sz="1800" i="1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tốt</a:t>
                      </a:r>
                      <a:r>
                        <a:rPr sz="1800" i="1" spc="-6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i="1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hơn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189653" marB="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8784">
                <a:tc gridSpan="3">
                  <a:txBody>
                    <a:bodyPr/>
                    <a:lstStyle/>
                    <a:p>
                      <a:pPr marL="90805" marR="16319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1800" i="1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Quản </a:t>
                      </a:r>
                      <a:r>
                        <a:rPr sz="1800" i="1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lý </a:t>
                      </a:r>
                      <a:r>
                        <a:rPr sz="1800" i="1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sức khỏe, Quản </a:t>
                      </a:r>
                      <a:r>
                        <a:rPr sz="1800" i="1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lý  </a:t>
                      </a:r>
                      <a:r>
                        <a:rPr sz="1800" i="1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nguồn </a:t>
                      </a:r>
                      <a:r>
                        <a:rPr sz="1800" i="1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nhân </a:t>
                      </a:r>
                      <a:r>
                        <a:rPr sz="1800" i="1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lực, Quản </a:t>
                      </a:r>
                      <a:r>
                        <a:rPr sz="1800" i="1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lý </a:t>
                      </a:r>
                      <a:r>
                        <a:rPr sz="1800" i="1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rủi  ro sức</a:t>
                      </a:r>
                      <a:r>
                        <a:rPr sz="1800" i="1" spc="-9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i="1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khỏe…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50800" marB="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2272">
                <a:tc gridSpan="4">
                  <a:txBody>
                    <a:bodyPr/>
                    <a:lstStyle/>
                    <a:p>
                      <a:pPr marL="90805" marR="10033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800" i="1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Đảm bảo </a:t>
                      </a:r>
                      <a:r>
                        <a:rPr sz="1800" i="1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chất </a:t>
                      </a:r>
                      <a:r>
                        <a:rPr sz="1800" i="1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lượng, </a:t>
                      </a:r>
                      <a:r>
                        <a:rPr sz="1800" i="1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QMS,</a:t>
                      </a:r>
                      <a:r>
                        <a:rPr sz="1800" i="1" spc="-6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i="1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Quản  </a:t>
                      </a:r>
                      <a:r>
                        <a:rPr sz="1800" i="1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lý mối </a:t>
                      </a:r>
                      <a:r>
                        <a:rPr sz="1800" i="1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nguy và sai</a:t>
                      </a:r>
                      <a:r>
                        <a:rPr sz="1800" i="1" spc="-5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800" i="1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lỗi</a:t>
                      </a:r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41487" marB="0"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0" marB="0">
                    <a:lnB w="25907">
                      <a:solidFill>
                        <a:srgbClr val="003A77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15575">
                <a:tc>
                  <a:txBody>
                    <a:bodyPr/>
                    <a:lstStyle/>
                    <a:p>
                      <a:endParaRPr sz="1800">
                        <a:latin typeface="Cambria"/>
                        <a:cs typeface="Cambria"/>
                      </a:endParaRPr>
                    </a:p>
                  </a:txBody>
                  <a:tcPr marL="0" marR="0" marT="0" marB="0">
                    <a:lnR w="25907">
                      <a:solidFill>
                        <a:srgbClr val="003A77"/>
                      </a:solidFill>
                      <a:prstDash val="solid"/>
                    </a:lnR>
                  </a:tcPr>
                </a:tc>
                <a:tc gridSpan="4">
                  <a:txBody>
                    <a:bodyPr/>
                    <a:lstStyle/>
                    <a:p>
                      <a:pPr marL="79375">
                        <a:lnSpc>
                          <a:spcPts val="760"/>
                        </a:lnSpc>
                      </a:pPr>
                      <a:r>
                        <a:rPr sz="1600" b="1" i="1" spc="-5" dirty="0">
                          <a:solidFill>
                            <a:srgbClr val="FF0000"/>
                          </a:solidFill>
                          <a:latin typeface="Cambria"/>
                          <a:cs typeface="Cambria"/>
                        </a:rPr>
                        <a:t>Quản </a:t>
                      </a:r>
                      <a:r>
                        <a:rPr sz="1600" b="1" i="1" dirty="0">
                          <a:solidFill>
                            <a:srgbClr val="FF0000"/>
                          </a:solidFill>
                          <a:latin typeface="Cambria"/>
                          <a:cs typeface="Cambria"/>
                        </a:rPr>
                        <a:t>lý </a:t>
                      </a:r>
                      <a:r>
                        <a:rPr sz="1600" b="1" i="1" spc="-5" dirty="0">
                          <a:solidFill>
                            <a:srgbClr val="FF0000"/>
                          </a:solidFill>
                          <a:latin typeface="Cambria"/>
                          <a:cs typeface="Cambria"/>
                        </a:rPr>
                        <a:t>an</a:t>
                      </a:r>
                      <a:r>
                        <a:rPr sz="1600" b="1" i="1" spc="-90" dirty="0">
                          <a:solidFill>
                            <a:srgbClr val="FF00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b="1" i="1" spc="-5" dirty="0">
                          <a:solidFill>
                            <a:srgbClr val="FF0000"/>
                          </a:solidFill>
                          <a:latin typeface="Cambria"/>
                          <a:cs typeface="Cambria"/>
                        </a:rPr>
                        <a:t>toàn</a:t>
                      </a:r>
                      <a:endParaRPr sz="1600">
                        <a:latin typeface="Cambria"/>
                        <a:cs typeface="Cambria"/>
                      </a:endParaRPr>
                    </a:p>
                    <a:p>
                      <a:pPr marL="79375">
                        <a:lnSpc>
                          <a:spcPct val="100000"/>
                        </a:lnSpc>
                      </a:pPr>
                      <a:r>
                        <a:rPr sz="1600" i="1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SMS </a:t>
                      </a:r>
                      <a:r>
                        <a:rPr sz="1600" i="1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&amp;</a:t>
                      </a:r>
                      <a:r>
                        <a:rPr sz="1600" i="1" spc="-11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i="1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SSP</a:t>
                      </a:r>
                      <a:endParaRPr sz="1600">
                        <a:latin typeface="Cambria"/>
                        <a:cs typeface="Cambria"/>
                      </a:endParaRPr>
                    </a:p>
                    <a:p>
                      <a:pPr marL="79375">
                        <a:lnSpc>
                          <a:spcPct val="100000"/>
                        </a:lnSpc>
                      </a:pPr>
                      <a:r>
                        <a:rPr sz="1600" i="1" spc="-1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Xác </a:t>
                      </a:r>
                      <a:r>
                        <a:rPr sz="1600" i="1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định tất </a:t>
                      </a:r>
                      <a:r>
                        <a:rPr sz="1600" i="1" spc="-1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cả các </a:t>
                      </a:r>
                      <a:r>
                        <a:rPr sz="1600" i="1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yếu</a:t>
                      </a:r>
                      <a:r>
                        <a:rPr sz="1600" i="1" spc="-9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i="1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tố</a:t>
                      </a:r>
                      <a:endParaRPr sz="1600">
                        <a:latin typeface="Cambria"/>
                        <a:cs typeface="Cambria"/>
                      </a:endParaRPr>
                    </a:p>
                    <a:p>
                      <a:pPr marL="79375">
                        <a:lnSpc>
                          <a:spcPct val="100000"/>
                        </a:lnSpc>
                      </a:pPr>
                      <a:r>
                        <a:rPr sz="1600" i="1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trên:</a:t>
                      </a:r>
                      <a:endParaRPr sz="1600">
                        <a:latin typeface="Cambria"/>
                        <a:cs typeface="Cambria"/>
                      </a:endParaRPr>
                    </a:p>
                    <a:p>
                      <a:pPr marL="336550" indent="-257175">
                        <a:lnSpc>
                          <a:spcPct val="100000"/>
                        </a:lnSpc>
                        <a:buFont typeface="Cambria"/>
                        <a:buChar char="-"/>
                        <a:tabLst>
                          <a:tab pos="336550" algn="l"/>
                          <a:tab pos="337185" algn="l"/>
                        </a:tabLst>
                      </a:pPr>
                      <a:r>
                        <a:rPr sz="1600" i="1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Công nghệ tốt</a:t>
                      </a:r>
                      <a:r>
                        <a:rPr sz="1600" i="1" spc="-9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i="1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hơn</a:t>
                      </a:r>
                      <a:endParaRPr sz="1600">
                        <a:latin typeface="Cambria"/>
                        <a:cs typeface="Cambria"/>
                      </a:endParaRPr>
                    </a:p>
                    <a:p>
                      <a:pPr marL="336550" indent="-257175">
                        <a:lnSpc>
                          <a:spcPct val="100000"/>
                        </a:lnSpc>
                        <a:buFont typeface="Cambria"/>
                        <a:buChar char="-"/>
                        <a:tabLst>
                          <a:tab pos="336550" algn="l"/>
                          <a:tab pos="337185" algn="l"/>
                        </a:tabLst>
                      </a:pPr>
                      <a:r>
                        <a:rPr sz="1600" i="1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Các </a:t>
                      </a:r>
                      <a:r>
                        <a:rPr sz="1600" i="1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yếu </a:t>
                      </a:r>
                      <a:r>
                        <a:rPr sz="1600" i="1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tố </a:t>
                      </a:r>
                      <a:r>
                        <a:rPr sz="1600" i="1" spc="-1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con </a:t>
                      </a:r>
                      <a:r>
                        <a:rPr sz="1600" i="1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người</a:t>
                      </a:r>
                      <a:r>
                        <a:rPr sz="1600" i="1" spc="-9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i="1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và</a:t>
                      </a:r>
                      <a:endParaRPr sz="1600">
                        <a:latin typeface="Cambria"/>
                        <a:cs typeface="Cambria"/>
                      </a:endParaRPr>
                    </a:p>
                    <a:p>
                      <a:pPr marL="79375">
                        <a:lnSpc>
                          <a:spcPct val="100000"/>
                        </a:lnSpc>
                      </a:pPr>
                      <a:r>
                        <a:rPr sz="1600" i="1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tuân thủ tổ</a:t>
                      </a:r>
                      <a:r>
                        <a:rPr sz="1600" i="1" spc="-114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i="1" spc="-1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chức</a:t>
                      </a:r>
                      <a:endParaRPr sz="1600">
                        <a:latin typeface="Cambria"/>
                        <a:cs typeface="Cambria"/>
                      </a:endParaRPr>
                    </a:p>
                    <a:p>
                      <a:pPr marL="336550" indent="-257175">
                        <a:lnSpc>
                          <a:spcPct val="100000"/>
                        </a:lnSpc>
                        <a:buFont typeface="Cambria"/>
                        <a:buChar char="-"/>
                        <a:tabLst>
                          <a:tab pos="336550" algn="l"/>
                          <a:tab pos="337185" algn="l"/>
                        </a:tabLst>
                      </a:pPr>
                      <a:r>
                        <a:rPr sz="1600" i="1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Quản lý rủi</a:t>
                      </a:r>
                      <a:r>
                        <a:rPr sz="1600" i="1" spc="-14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i="1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ro</a:t>
                      </a:r>
                      <a:endParaRPr sz="1600">
                        <a:latin typeface="Cambria"/>
                        <a:cs typeface="Cambria"/>
                      </a:endParaRPr>
                    </a:p>
                    <a:p>
                      <a:pPr marL="336550" indent="-257175">
                        <a:lnSpc>
                          <a:spcPts val="985"/>
                        </a:lnSpc>
                        <a:buFont typeface="Cambria"/>
                        <a:buChar char="-"/>
                        <a:tabLst>
                          <a:tab pos="336550" algn="l"/>
                          <a:tab pos="337185" algn="l"/>
                        </a:tabLst>
                      </a:pPr>
                      <a:r>
                        <a:rPr sz="1600" i="1" spc="-2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Vai </a:t>
                      </a:r>
                      <a:r>
                        <a:rPr sz="1600" i="1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trò của </a:t>
                      </a:r>
                      <a:r>
                        <a:rPr sz="1600" i="1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Nhà</a:t>
                      </a:r>
                      <a:r>
                        <a:rPr sz="1600" i="1" spc="-9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1600" i="1" spc="-1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nước</a:t>
                      </a:r>
                      <a:endParaRPr sz="1600">
                        <a:latin typeface="Cambria"/>
                        <a:cs typeface="Cambria"/>
                      </a:endParaRPr>
                    </a:p>
                  </a:txBody>
                  <a:tcPr marL="0" marR="0" marT="0" marB="0">
                    <a:lnL w="25907">
                      <a:solidFill>
                        <a:srgbClr val="003A77"/>
                      </a:solidFill>
                      <a:prstDash val="solid"/>
                    </a:lnL>
                    <a:lnR w="25907">
                      <a:solidFill>
                        <a:srgbClr val="003A77"/>
                      </a:solidFill>
                      <a:prstDash val="solid"/>
                    </a:lnR>
                    <a:lnT w="25907">
                      <a:solidFill>
                        <a:srgbClr val="003A77"/>
                      </a:solidFill>
                      <a:prstDash val="solid"/>
                    </a:lnT>
                    <a:lnB w="25907">
                      <a:solidFill>
                        <a:srgbClr val="003A77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6" name="object 16"/>
          <p:cNvSpPr/>
          <p:nvPr/>
        </p:nvSpPr>
        <p:spPr>
          <a:xfrm>
            <a:off x="1767163" y="2499360"/>
            <a:ext cx="2621280" cy="2482427"/>
          </a:xfrm>
          <a:custGeom>
            <a:avLst/>
            <a:gdLst/>
            <a:ahLst/>
            <a:cxnLst/>
            <a:rect l="l" t="t" r="r" b="b"/>
            <a:pathLst>
              <a:path w="1965960" h="1861820">
                <a:moveTo>
                  <a:pt x="128397" y="0"/>
                </a:moveTo>
                <a:lnTo>
                  <a:pt x="0" y="136778"/>
                </a:lnTo>
                <a:lnTo>
                  <a:pt x="1837436" y="1861692"/>
                </a:lnTo>
                <a:lnTo>
                  <a:pt x="1965960" y="1724914"/>
                </a:lnTo>
                <a:lnTo>
                  <a:pt x="12839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079074" y="2685457"/>
            <a:ext cx="2135293" cy="19894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title" idx="4294967295"/>
          </p:nvPr>
        </p:nvSpPr>
        <p:spPr>
          <a:xfrm>
            <a:off x="0" y="442913"/>
            <a:ext cx="2747963" cy="533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/>
            <a:r>
              <a:rPr sz="3467" spc="20" dirty="0">
                <a:solidFill>
                  <a:srgbClr val="279DD9"/>
                </a:solidFill>
                <a:latin typeface="Cambria"/>
                <a:cs typeface="Cambria"/>
              </a:rPr>
              <a:t>An </a:t>
            </a:r>
            <a:r>
              <a:rPr sz="3467" dirty="0">
                <a:solidFill>
                  <a:srgbClr val="279DD9"/>
                </a:solidFill>
                <a:latin typeface="Cambria"/>
                <a:cs typeface="Cambria"/>
              </a:rPr>
              <a:t>toàn </a:t>
            </a:r>
            <a:r>
              <a:rPr sz="3467" spc="7" dirty="0">
                <a:solidFill>
                  <a:srgbClr val="279DD9"/>
                </a:solidFill>
                <a:latin typeface="Cambria"/>
                <a:cs typeface="Cambria"/>
              </a:rPr>
              <a:t>là</a:t>
            </a:r>
            <a:r>
              <a:rPr sz="3467" spc="-113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3467" spc="13" dirty="0">
                <a:solidFill>
                  <a:srgbClr val="279DD9"/>
                </a:solidFill>
                <a:latin typeface="Cambria"/>
                <a:cs typeface="Cambria"/>
              </a:rPr>
              <a:t>gì?</a:t>
            </a:r>
            <a:endParaRPr sz="3467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53968" y="1160289"/>
            <a:ext cx="4362704" cy="9834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3592576" y="1324847"/>
            <a:ext cx="4287520" cy="7477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4" name="object 4"/>
          <p:cNvSpPr/>
          <p:nvPr/>
        </p:nvSpPr>
        <p:spPr>
          <a:xfrm>
            <a:off x="3616961" y="1196848"/>
            <a:ext cx="4242815" cy="8636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5" name="object 5"/>
          <p:cNvSpPr/>
          <p:nvPr/>
        </p:nvSpPr>
        <p:spPr>
          <a:xfrm>
            <a:off x="3616960" y="1196848"/>
            <a:ext cx="4243493" cy="863600"/>
          </a:xfrm>
          <a:custGeom>
            <a:avLst/>
            <a:gdLst/>
            <a:ahLst/>
            <a:cxnLst/>
            <a:rect l="l" t="t" r="r" b="b"/>
            <a:pathLst>
              <a:path w="3182620" h="647700">
                <a:moveTo>
                  <a:pt x="0" y="647700"/>
                </a:moveTo>
                <a:lnTo>
                  <a:pt x="3182111" y="647700"/>
                </a:lnTo>
                <a:lnTo>
                  <a:pt x="31821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ln w="9144">
            <a:solidFill>
              <a:srgbClr val="0052A3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815080" y="1438655"/>
            <a:ext cx="3847253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/>
            <a:r>
              <a:rPr sz="2400" dirty="0">
                <a:solidFill>
                  <a:srgbClr val="279DD9"/>
                </a:solidFill>
                <a:latin typeface="Cambria"/>
                <a:cs typeface="Cambria"/>
              </a:rPr>
              <a:t>Các quá </a:t>
            </a:r>
            <a:r>
              <a:rPr sz="2400" spc="-7" dirty="0">
                <a:solidFill>
                  <a:srgbClr val="279DD9"/>
                </a:solidFill>
                <a:latin typeface="Cambria"/>
                <a:cs typeface="Cambria"/>
              </a:rPr>
              <a:t>trình </a:t>
            </a:r>
            <a:r>
              <a:rPr sz="2400" dirty="0">
                <a:solidFill>
                  <a:srgbClr val="279DD9"/>
                </a:solidFill>
                <a:latin typeface="Cambria"/>
                <a:cs typeface="Cambria"/>
              </a:rPr>
              <a:t>thuộc </a:t>
            </a:r>
            <a:r>
              <a:rPr sz="2400" spc="-20" dirty="0">
                <a:solidFill>
                  <a:srgbClr val="279DD9"/>
                </a:solidFill>
                <a:latin typeface="Cambria"/>
                <a:cs typeface="Cambria"/>
              </a:rPr>
              <a:t>tổ</a:t>
            </a:r>
            <a:r>
              <a:rPr sz="2400" spc="-67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400" spc="-7" dirty="0">
                <a:solidFill>
                  <a:srgbClr val="279DD9"/>
                </a:solidFill>
                <a:latin typeface="Cambria"/>
                <a:cs typeface="Cambria"/>
              </a:rPr>
              <a:t>chức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845552" y="2574561"/>
            <a:ext cx="3066288" cy="98347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8" name="object 8"/>
          <p:cNvSpPr/>
          <p:nvPr/>
        </p:nvSpPr>
        <p:spPr>
          <a:xfrm>
            <a:off x="7650479" y="2739119"/>
            <a:ext cx="3454399" cy="74779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9" name="object 9"/>
          <p:cNvSpPr/>
          <p:nvPr/>
        </p:nvSpPr>
        <p:spPr>
          <a:xfrm>
            <a:off x="7908545" y="2611119"/>
            <a:ext cx="2946399" cy="8636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0" name="object 10"/>
          <p:cNvSpPr/>
          <p:nvPr/>
        </p:nvSpPr>
        <p:spPr>
          <a:xfrm>
            <a:off x="7908544" y="2611119"/>
            <a:ext cx="2946400" cy="863600"/>
          </a:xfrm>
          <a:custGeom>
            <a:avLst/>
            <a:gdLst/>
            <a:ahLst/>
            <a:cxnLst/>
            <a:rect l="l" t="t" r="r" b="b"/>
            <a:pathLst>
              <a:path w="2209800" h="647700">
                <a:moveTo>
                  <a:pt x="0" y="647700"/>
                </a:moveTo>
                <a:lnTo>
                  <a:pt x="2209799" y="647700"/>
                </a:lnTo>
                <a:lnTo>
                  <a:pt x="2209799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ln w="9143">
            <a:solidFill>
              <a:srgbClr val="0052A3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1" name="object 11"/>
          <p:cNvSpPr txBox="1"/>
          <p:nvPr/>
        </p:nvSpPr>
        <p:spPr>
          <a:xfrm>
            <a:off x="7875693" y="2852590"/>
            <a:ext cx="301244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/>
            <a:r>
              <a:rPr sz="2400" b="1" dirty="0">
                <a:solidFill>
                  <a:srgbClr val="279DD9"/>
                </a:solidFill>
                <a:latin typeface="Cambria"/>
                <a:cs typeface="Cambria"/>
              </a:rPr>
              <a:t>Các </a:t>
            </a:r>
            <a:r>
              <a:rPr sz="2400" b="1" spc="-7" dirty="0">
                <a:solidFill>
                  <a:srgbClr val="279DD9"/>
                </a:solidFill>
                <a:latin typeface="Cambria"/>
                <a:cs typeface="Cambria"/>
              </a:rPr>
              <a:t>điều </a:t>
            </a:r>
            <a:r>
              <a:rPr sz="2400" b="1" dirty="0">
                <a:solidFill>
                  <a:srgbClr val="279DD9"/>
                </a:solidFill>
                <a:latin typeface="Cambria"/>
                <a:cs typeface="Cambria"/>
              </a:rPr>
              <a:t>kiện </a:t>
            </a:r>
            <a:r>
              <a:rPr sz="2400" b="1" spc="-7" dirty="0">
                <a:solidFill>
                  <a:srgbClr val="279DD9"/>
                </a:solidFill>
                <a:latin typeface="Cambria"/>
                <a:cs typeface="Cambria"/>
              </a:rPr>
              <a:t>tiềm</a:t>
            </a:r>
            <a:r>
              <a:rPr sz="2400" b="1" spc="-120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279DD9"/>
                </a:solidFill>
                <a:latin typeface="Cambria"/>
                <a:cs typeface="Cambria"/>
              </a:rPr>
              <a:t>ẩn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83920" y="2574561"/>
            <a:ext cx="2883408" cy="98347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3" name="object 13"/>
          <p:cNvSpPr/>
          <p:nvPr/>
        </p:nvSpPr>
        <p:spPr>
          <a:xfrm>
            <a:off x="1125729" y="2556239"/>
            <a:ext cx="2399791" cy="111355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4" name="object 14"/>
          <p:cNvSpPr/>
          <p:nvPr/>
        </p:nvSpPr>
        <p:spPr>
          <a:xfrm>
            <a:off x="946911" y="2611119"/>
            <a:ext cx="2763519" cy="86360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5" name="object 15"/>
          <p:cNvSpPr/>
          <p:nvPr/>
        </p:nvSpPr>
        <p:spPr>
          <a:xfrm>
            <a:off x="946911" y="2611119"/>
            <a:ext cx="2763519" cy="863600"/>
          </a:xfrm>
          <a:custGeom>
            <a:avLst/>
            <a:gdLst/>
            <a:ahLst/>
            <a:cxnLst/>
            <a:rect l="l" t="t" r="r" b="b"/>
            <a:pathLst>
              <a:path w="2072639" h="647700">
                <a:moveTo>
                  <a:pt x="0" y="647700"/>
                </a:moveTo>
                <a:lnTo>
                  <a:pt x="2072639" y="647700"/>
                </a:lnTo>
                <a:lnTo>
                  <a:pt x="2072639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ln w="9144">
            <a:solidFill>
              <a:srgbClr val="0052A3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6" name="object 16"/>
          <p:cNvSpPr txBox="1"/>
          <p:nvPr/>
        </p:nvSpPr>
        <p:spPr>
          <a:xfrm>
            <a:off x="1349789" y="2669709"/>
            <a:ext cx="1893147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00463" marR="6773" indent="-384377"/>
            <a:r>
              <a:rPr sz="2400" b="1" dirty="0">
                <a:solidFill>
                  <a:srgbClr val="279DD9"/>
                </a:solidFill>
                <a:latin typeface="Cambria"/>
                <a:cs typeface="Cambria"/>
              </a:rPr>
              <a:t>Các </a:t>
            </a:r>
            <a:r>
              <a:rPr sz="2400" b="1" spc="-7" dirty="0">
                <a:solidFill>
                  <a:srgbClr val="279DD9"/>
                </a:solidFill>
                <a:latin typeface="Cambria"/>
                <a:cs typeface="Cambria"/>
              </a:rPr>
              <a:t>điều</a:t>
            </a:r>
            <a:r>
              <a:rPr sz="2400" b="1" spc="-120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279DD9"/>
                </a:solidFill>
                <a:latin typeface="Cambria"/>
                <a:cs typeface="Cambria"/>
              </a:rPr>
              <a:t>kiện  </a:t>
            </a:r>
            <a:r>
              <a:rPr sz="2400" b="1" spc="-7" dirty="0">
                <a:solidFill>
                  <a:srgbClr val="279DD9"/>
                </a:solidFill>
                <a:latin typeface="Cambria"/>
                <a:cs typeface="Cambria"/>
              </a:rPr>
              <a:t>làm</a:t>
            </a:r>
            <a:r>
              <a:rPr sz="2400" b="1" spc="-127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279DD9"/>
                </a:solidFill>
                <a:latin typeface="Cambria"/>
                <a:cs typeface="Cambria"/>
              </a:rPr>
              <a:t>việc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971536" y="4145297"/>
            <a:ext cx="2889504" cy="98347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18"/>
          <p:cNvSpPr/>
          <p:nvPr/>
        </p:nvSpPr>
        <p:spPr>
          <a:xfrm>
            <a:off x="8205215" y="4126992"/>
            <a:ext cx="2422144" cy="111355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9" name="object 19"/>
          <p:cNvSpPr/>
          <p:nvPr/>
        </p:nvSpPr>
        <p:spPr>
          <a:xfrm>
            <a:off x="8034529" y="4181856"/>
            <a:ext cx="2769615" cy="86360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0" name="object 20"/>
          <p:cNvSpPr/>
          <p:nvPr/>
        </p:nvSpPr>
        <p:spPr>
          <a:xfrm>
            <a:off x="8034528" y="4181856"/>
            <a:ext cx="2770293" cy="863600"/>
          </a:xfrm>
          <a:custGeom>
            <a:avLst/>
            <a:gdLst/>
            <a:ahLst/>
            <a:cxnLst/>
            <a:rect l="l" t="t" r="r" b="b"/>
            <a:pathLst>
              <a:path w="2077720" h="647700">
                <a:moveTo>
                  <a:pt x="0" y="647700"/>
                </a:moveTo>
                <a:lnTo>
                  <a:pt x="2077211" y="647700"/>
                </a:lnTo>
                <a:lnTo>
                  <a:pt x="2077211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ln w="9144">
            <a:solidFill>
              <a:srgbClr val="0052A3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1" name="object 21"/>
          <p:cNvSpPr txBox="1"/>
          <p:nvPr/>
        </p:nvSpPr>
        <p:spPr>
          <a:xfrm>
            <a:off x="8428904" y="4241123"/>
            <a:ext cx="1981200" cy="7386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 b="1" dirty="0">
                <a:solidFill>
                  <a:srgbClr val="279DD9"/>
                </a:solidFill>
                <a:latin typeface="Cambria"/>
                <a:cs typeface="Cambria"/>
              </a:rPr>
              <a:t>Các biện</a:t>
            </a:r>
            <a:r>
              <a:rPr sz="2400" b="1" spc="-152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279DD9"/>
                </a:solidFill>
                <a:latin typeface="Cambria"/>
                <a:cs typeface="Cambria"/>
              </a:rPr>
              <a:t>pháp</a:t>
            </a:r>
            <a:endParaRPr sz="2400">
              <a:latin typeface="Cambria"/>
              <a:cs typeface="Cambria"/>
            </a:endParaRPr>
          </a:p>
          <a:p>
            <a:pPr marL="2540" algn="ctr"/>
            <a:r>
              <a:rPr sz="2400" b="1" dirty="0">
                <a:solidFill>
                  <a:srgbClr val="279DD9"/>
                </a:solidFill>
                <a:latin typeface="Cambria"/>
                <a:cs typeface="Cambria"/>
              </a:rPr>
              <a:t>phòng</a:t>
            </a:r>
            <a:r>
              <a:rPr sz="2400" b="1" spc="-127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279DD9"/>
                </a:solidFill>
                <a:latin typeface="Cambria"/>
                <a:cs typeface="Cambria"/>
              </a:rPr>
              <a:t>ngừa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883920" y="4145297"/>
            <a:ext cx="2883408" cy="98347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3" name="object 23"/>
          <p:cNvSpPr/>
          <p:nvPr/>
        </p:nvSpPr>
        <p:spPr>
          <a:xfrm>
            <a:off x="1400048" y="4309855"/>
            <a:ext cx="1851152" cy="74779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4" name="object 24"/>
          <p:cNvSpPr/>
          <p:nvPr/>
        </p:nvSpPr>
        <p:spPr>
          <a:xfrm>
            <a:off x="946911" y="4181856"/>
            <a:ext cx="2763519" cy="86360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5" name="object 25"/>
          <p:cNvSpPr/>
          <p:nvPr/>
        </p:nvSpPr>
        <p:spPr>
          <a:xfrm>
            <a:off x="946911" y="4181856"/>
            <a:ext cx="2763519" cy="863600"/>
          </a:xfrm>
          <a:custGeom>
            <a:avLst/>
            <a:gdLst/>
            <a:ahLst/>
            <a:cxnLst/>
            <a:rect l="l" t="t" r="r" b="b"/>
            <a:pathLst>
              <a:path w="2072639" h="647700">
                <a:moveTo>
                  <a:pt x="0" y="647700"/>
                </a:moveTo>
                <a:lnTo>
                  <a:pt x="2072639" y="647700"/>
                </a:lnTo>
                <a:lnTo>
                  <a:pt x="2072639" y="0"/>
                </a:lnTo>
                <a:lnTo>
                  <a:pt x="0" y="0"/>
                </a:lnTo>
                <a:lnTo>
                  <a:pt x="0" y="647700"/>
                </a:lnTo>
                <a:close/>
              </a:path>
            </a:pathLst>
          </a:custGeom>
          <a:ln w="9144">
            <a:solidFill>
              <a:srgbClr val="0052A3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6" name="object 26"/>
          <p:cNvSpPr txBox="1"/>
          <p:nvPr/>
        </p:nvSpPr>
        <p:spPr>
          <a:xfrm>
            <a:off x="1624110" y="4424003"/>
            <a:ext cx="1411393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/>
            <a:r>
              <a:rPr sz="2400" b="1" dirty="0">
                <a:solidFill>
                  <a:srgbClr val="279DD9"/>
                </a:solidFill>
                <a:latin typeface="Cambria"/>
                <a:cs typeface="Cambria"/>
              </a:rPr>
              <a:t>Các </a:t>
            </a:r>
            <a:r>
              <a:rPr sz="2400" b="1" spc="-7" dirty="0">
                <a:solidFill>
                  <a:srgbClr val="279DD9"/>
                </a:solidFill>
                <a:latin typeface="Cambria"/>
                <a:cs typeface="Cambria"/>
              </a:rPr>
              <a:t>sai</a:t>
            </a:r>
            <a:r>
              <a:rPr sz="2400" b="1" spc="-107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400" b="1" spc="-7" dirty="0">
                <a:solidFill>
                  <a:srgbClr val="279DD9"/>
                </a:solidFill>
                <a:latin typeface="Cambria"/>
                <a:cs typeface="Cambria"/>
              </a:rPr>
              <a:t>lỗi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855215" y="1560576"/>
            <a:ext cx="1810512" cy="1359408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8" name="object 28"/>
          <p:cNvSpPr/>
          <p:nvPr/>
        </p:nvSpPr>
        <p:spPr>
          <a:xfrm>
            <a:off x="2024549" y="1591055"/>
            <a:ext cx="1590887" cy="1019387"/>
          </a:xfrm>
          <a:custGeom>
            <a:avLst/>
            <a:gdLst/>
            <a:ahLst/>
            <a:cxnLst/>
            <a:rect l="l" t="t" r="r" b="b"/>
            <a:pathLst>
              <a:path w="1193164" h="764539">
                <a:moveTo>
                  <a:pt x="58516" y="591213"/>
                </a:moveTo>
                <a:lnTo>
                  <a:pt x="0" y="592582"/>
                </a:lnTo>
                <a:lnTo>
                  <a:pt x="90931" y="764286"/>
                </a:lnTo>
                <a:lnTo>
                  <a:pt x="159077" y="619633"/>
                </a:lnTo>
                <a:lnTo>
                  <a:pt x="58546" y="619633"/>
                </a:lnTo>
                <a:lnTo>
                  <a:pt x="58516" y="591213"/>
                </a:lnTo>
                <a:close/>
              </a:path>
              <a:path w="1193164" h="764539">
                <a:moveTo>
                  <a:pt x="116427" y="589858"/>
                </a:moveTo>
                <a:lnTo>
                  <a:pt x="58516" y="591213"/>
                </a:lnTo>
                <a:lnTo>
                  <a:pt x="58546" y="619633"/>
                </a:lnTo>
                <a:lnTo>
                  <a:pt x="116458" y="619506"/>
                </a:lnTo>
                <a:lnTo>
                  <a:pt x="116427" y="589858"/>
                </a:lnTo>
                <a:close/>
              </a:path>
              <a:path w="1193164" h="764539">
                <a:moveTo>
                  <a:pt x="173736" y="588518"/>
                </a:moveTo>
                <a:lnTo>
                  <a:pt x="116427" y="589858"/>
                </a:lnTo>
                <a:lnTo>
                  <a:pt x="116458" y="619506"/>
                </a:lnTo>
                <a:lnTo>
                  <a:pt x="58546" y="619633"/>
                </a:lnTo>
                <a:lnTo>
                  <a:pt x="159077" y="619633"/>
                </a:lnTo>
                <a:lnTo>
                  <a:pt x="173736" y="588518"/>
                </a:lnTo>
                <a:close/>
              </a:path>
              <a:path w="1193164" h="764539">
                <a:moveTo>
                  <a:pt x="1193164" y="0"/>
                </a:moveTo>
                <a:lnTo>
                  <a:pt x="79121" y="0"/>
                </a:lnTo>
                <a:lnTo>
                  <a:pt x="71754" y="3048"/>
                </a:lnTo>
                <a:lnTo>
                  <a:pt x="66421" y="8509"/>
                </a:lnTo>
                <a:lnTo>
                  <a:pt x="60959" y="13970"/>
                </a:lnTo>
                <a:lnTo>
                  <a:pt x="57912" y="21336"/>
                </a:lnTo>
                <a:lnTo>
                  <a:pt x="58516" y="591213"/>
                </a:lnTo>
                <a:lnTo>
                  <a:pt x="116427" y="589858"/>
                </a:lnTo>
                <a:lnTo>
                  <a:pt x="115855" y="57912"/>
                </a:lnTo>
                <a:lnTo>
                  <a:pt x="86868" y="57912"/>
                </a:lnTo>
                <a:lnTo>
                  <a:pt x="115824" y="28956"/>
                </a:lnTo>
                <a:lnTo>
                  <a:pt x="1193164" y="28956"/>
                </a:lnTo>
                <a:lnTo>
                  <a:pt x="1193164" y="0"/>
                </a:lnTo>
                <a:close/>
              </a:path>
              <a:path w="1193164" h="764539">
                <a:moveTo>
                  <a:pt x="115824" y="28956"/>
                </a:moveTo>
                <a:lnTo>
                  <a:pt x="86868" y="57912"/>
                </a:lnTo>
                <a:lnTo>
                  <a:pt x="115855" y="57912"/>
                </a:lnTo>
                <a:lnTo>
                  <a:pt x="115824" y="28956"/>
                </a:lnTo>
                <a:close/>
              </a:path>
              <a:path w="1193164" h="764539">
                <a:moveTo>
                  <a:pt x="1193164" y="28956"/>
                </a:moveTo>
                <a:lnTo>
                  <a:pt x="115824" y="28956"/>
                </a:lnTo>
                <a:lnTo>
                  <a:pt x="115855" y="57912"/>
                </a:lnTo>
                <a:lnTo>
                  <a:pt x="1193164" y="57912"/>
                </a:lnTo>
                <a:lnTo>
                  <a:pt x="1193164" y="28956"/>
                </a:lnTo>
                <a:close/>
              </a:path>
            </a:pathLst>
          </a:custGeom>
          <a:solidFill>
            <a:srgbClr val="0052A3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9" name="object 29"/>
          <p:cNvSpPr/>
          <p:nvPr/>
        </p:nvSpPr>
        <p:spPr>
          <a:xfrm>
            <a:off x="7802879" y="1558561"/>
            <a:ext cx="2377440" cy="1387839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0" name="object 30"/>
          <p:cNvSpPr/>
          <p:nvPr/>
        </p:nvSpPr>
        <p:spPr>
          <a:xfrm>
            <a:off x="7859777" y="1589023"/>
            <a:ext cx="2134447" cy="1047327"/>
          </a:xfrm>
          <a:custGeom>
            <a:avLst/>
            <a:gdLst/>
            <a:ahLst/>
            <a:cxnLst/>
            <a:rect l="l" t="t" r="r" b="b"/>
            <a:pathLst>
              <a:path w="1600834" h="785494">
                <a:moveTo>
                  <a:pt x="1486947" y="613853"/>
                </a:moveTo>
                <a:lnTo>
                  <a:pt x="1427225" y="618363"/>
                </a:lnTo>
                <a:lnTo>
                  <a:pt x="1526920" y="785114"/>
                </a:lnTo>
                <a:lnTo>
                  <a:pt x="1585913" y="640842"/>
                </a:lnTo>
                <a:lnTo>
                  <a:pt x="1487042" y="640842"/>
                </a:lnTo>
                <a:lnTo>
                  <a:pt x="1486947" y="613853"/>
                </a:lnTo>
                <a:close/>
              </a:path>
              <a:path w="1600834" h="785494">
                <a:moveTo>
                  <a:pt x="1544845" y="609481"/>
                </a:moveTo>
                <a:lnTo>
                  <a:pt x="1486947" y="613853"/>
                </a:lnTo>
                <a:lnTo>
                  <a:pt x="1487042" y="640842"/>
                </a:lnTo>
                <a:lnTo>
                  <a:pt x="1544954" y="640588"/>
                </a:lnTo>
                <a:lnTo>
                  <a:pt x="1544845" y="609481"/>
                </a:lnTo>
                <a:close/>
              </a:path>
              <a:path w="1600834" h="785494">
                <a:moveTo>
                  <a:pt x="1600453" y="605282"/>
                </a:moveTo>
                <a:lnTo>
                  <a:pt x="1544845" y="609481"/>
                </a:lnTo>
                <a:lnTo>
                  <a:pt x="1544954" y="640588"/>
                </a:lnTo>
                <a:lnTo>
                  <a:pt x="1487042" y="640842"/>
                </a:lnTo>
                <a:lnTo>
                  <a:pt x="1585913" y="640842"/>
                </a:lnTo>
                <a:lnTo>
                  <a:pt x="1600453" y="605282"/>
                </a:lnTo>
                <a:close/>
              </a:path>
              <a:path w="1600834" h="785494">
                <a:moveTo>
                  <a:pt x="1542796" y="29083"/>
                </a:moveTo>
                <a:lnTo>
                  <a:pt x="1484884" y="29083"/>
                </a:lnTo>
                <a:lnTo>
                  <a:pt x="1513839" y="57912"/>
                </a:lnTo>
                <a:lnTo>
                  <a:pt x="1484985" y="57912"/>
                </a:lnTo>
                <a:lnTo>
                  <a:pt x="1486947" y="613853"/>
                </a:lnTo>
                <a:lnTo>
                  <a:pt x="1544845" y="609481"/>
                </a:lnTo>
                <a:lnTo>
                  <a:pt x="1542898" y="57912"/>
                </a:lnTo>
                <a:lnTo>
                  <a:pt x="1513839" y="57912"/>
                </a:lnTo>
                <a:lnTo>
                  <a:pt x="1484884" y="29083"/>
                </a:lnTo>
                <a:lnTo>
                  <a:pt x="1542796" y="29083"/>
                </a:lnTo>
                <a:close/>
              </a:path>
              <a:path w="1600834" h="785494">
                <a:moveTo>
                  <a:pt x="1513839" y="0"/>
                </a:moveTo>
                <a:lnTo>
                  <a:pt x="0" y="0"/>
                </a:lnTo>
                <a:lnTo>
                  <a:pt x="0" y="57912"/>
                </a:lnTo>
                <a:lnTo>
                  <a:pt x="1484985" y="57912"/>
                </a:lnTo>
                <a:lnTo>
                  <a:pt x="1484884" y="29083"/>
                </a:lnTo>
                <a:lnTo>
                  <a:pt x="1542796" y="29083"/>
                </a:lnTo>
                <a:lnTo>
                  <a:pt x="1542795" y="28829"/>
                </a:lnTo>
                <a:lnTo>
                  <a:pt x="1540521" y="17627"/>
                </a:lnTo>
                <a:lnTo>
                  <a:pt x="1534318" y="8461"/>
                </a:lnTo>
                <a:lnTo>
                  <a:pt x="1525115" y="2272"/>
                </a:lnTo>
                <a:lnTo>
                  <a:pt x="1513839" y="0"/>
                </a:lnTo>
                <a:close/>
              </a:path>
            </a:pathLst>
          </a:custGeom>
          <a:solidFill>
            <a:srgbClr val="0052A3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1" name="object 31"/>
          <p:cNvSpPr/>
          <p:nvPr/>
        </p:nvSpPr>
        <p:spPr>
          <a:xfrm>
            <a:off x="1855216" y="3444206"/>
            <a:ext cx="575089" cy="1048545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2" name="object 32"/>
          <p:cNvSpPr/>
          <p:nvPr/>
        </p:nvSpPr>
        <p:spPr>
          <a:xfrm>
            <a:off x="2029967" y="3474719"/>
            <a:ext cx="231987" cy="706967"/>
          </a:xfrm>
          <a:custGeom>
            <a:avLst/>
            <a:gdLst/>
            <a:ahLst/>
            <a:cxnLst/>
            <a:rect l="l" t="t" r="r" b="b"/>
            <a:pathLst>
              <a:path w="173989" h="530225">
                <a:moveTo>
                  <a:pt x="57912" y="356362"/>
                </a:moveTo>
                <a:lnTo>
                  <a:pt x="0" y="356362"/>
                </a:lnTo>
                <a:lnTo>
                  <a:pt x="86868" y="530098"/>
                </a:lnTo>
                <a:lnTo>
                  <a:pt x="159258" y="385318"/>
                </a:lnTo>
                <a:lnTo>
                  <a:pt x="57912" y="385318"/>
                </a:lnTo>
                <a:lnTo>
                  <a:pt x="57912" y="356362"/>
                </a:lnTo>
                <a:close/>
              </a:path>
              <a:path w="173989" h="530225">
                <a:moveTo>
                  <a:pt x="115824" y="0"/>
                </a:moveTo>
                <a:lnTo>
                  <a:pt x="57912" y="0"/>
                </a:lnTo>
                <a:lnTo>
                  <a:pt x="57912" y="385318"/>
                </a:lnTo>
                <a:lnTo>
                  <a:pt x="115824" y="385318"/>
                </a:lnTo>
                <a:lnTo>
                  <a:pt x="115824" y="0"/>
                </a:lnTo>
                <a:close/>
              </a:path>
              <a:path w="173989" h="530225">
                <a:moveTo>
                  <a:pt x="173736" y="356362"/>
                </a:moveTo>
                <a:lnTo>
                  <a:pt x="115824" y="356362"/>
                </a:lnTo>
                <a:lnTo>
                  <a:pt x="115824" y="385318"/>
                </a:lnTo>
                <a:lnTo>
                  <a:pt x="159258" y="385318"/>
                </a:lnTo>
                <a:lnTo>
                  <a:pt x="173736" y="356362"/>
                </a:lnTo>
                <a:close/>
              </a:path>
            </a:pathLst>
          </a:custGeom>
          <a:solidFill>
            <a:srgbClr val="0052A3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3" name="object 33"/>
          <p:cNvSpPr/>
          <p:nvPr/>
        </p:nvSpPr>
        <p:spPr>
          <a:xfrm>
            <a:off x="9641841" y="3444206"/>
            <a:ext cx="575089" cy="1048545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4" name="object 34"/>
          <p:cNvSpPr/>
          <p:nvPr/>
        </p:nvSpPr>
        <p:spPr>
          <a:xfrm>
            <a:off x="9816591" y="3474719"/>
            <a:ext cx="231987" cy="706967"/>
          </a:xfrm>
          <a:custGeom>
            <a:avLst/>
            <a:gdLst/>
            <a:ahLst/>
            <a:cxnLst/>
            <a:rect l="l" t="t" r="r" b="b"/>
            <a:pathLst>
              <a:path w="173990" h="530225">
                <a:moveTo>
                  <a:pt x="57911" y="356362"/>
                </a:moveTo>
                <a:lnTo>
                  <a:pt x="0" y="356362"/>
                </a:lnTo>
                <a:lnTo>
                  <a:pt x="86867" y="530098"/>
                </a:lnTo>
                <a:lnTo>
                  <a:pt x="159257" y="385318"/>
                </a:lnTo>
                <a:lnTo>
                  <a:pt x="57911" y="385318"/>
                </a:lnTo>
                <a:lnTo>
                  <a:pt x="57911" y="356362"/>
                </a:lnTo>
                <a:close/>
              </a:path>
              <a:path w="173990" h="530225">
                <a:moveTo>
                  <a:pt x="115824" y="0"/>
                </a:moveTo>
                <a:lnTo>
                  <a:pt x="57911" y="0"/>
                </a:lnTo>
                <a:lnTo>
                  <a:pt x="57911" y="385318"/>
                </a:lnTo>
                <a:lnTo>
                  <a:pt x="115824" y="385318"/>
                </a:lnTo>
                <a:lnTo>
                  <a:pt x="115824" y="0"/>
                </a:lnTo>
                <a:close/>
              </a:path>
              <a:path w="173990" h="530225">
                <a:moveTo>
                  <a:pt x="173735" y="356362"/>
                </a:moveTo>
                <a:lnTo>
                  <a:pt x="115824" y="356362"/>
                </a:lnTo>
                <a:lnTo>
                  <a:pt x="115824" y="385318"/>
                </a:lnTo>
                <a:lnTo>
                  <a:pt x="159257" y="385318"/>
                </a:lnTo>
                <a:lnTo>
                  <a:pt x="173735" y="356362"/>
                </a:lnTo>
                <a:close/>
              </a:path>
            </a:pathLst>
          </a:custGeom>
          <a:solidFill>
            <a:srgbClr val="0052A3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5" name="object 35"/>
          <p:cNvSpPr/>
          <p:nvPr/>
        </p:nvSpPr>
        <p:spPr>
          <a:xfrm>
            <a:off x="2505456" y="1901986"/>
            <a:ext cx="1560592" cy="76602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6" name="object 36"/>
          <p:cNvSpPr/>
          <p:nvPr/>
        </p:nvSpPr>
        <p:spPr>
          <a:xfrm>
            <a:off x="2430272" y="1849103"/>
            <a:ext cx="1712976" cy="74779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7" name="object 37"/>
          <p:cNvSpPr/>
          <p:nvPr/>
        </p:nvSpPr>
        <p:spPr>
          <a:xfrm>
            <a:off x="2568447" y="1938529"/>
            <a:ext cx="1440687" cy="646175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8" name="object 38"/>
          <p:cNvSpPr/>
          <p:nvPr/>
        </p:nvSpPr>
        <p:spPr>
          <a:xfrm>
            <a:off x="2568447" y="1938528"/>
            <a:ext cx="1441027" cy="646853"/>
          </a:xfrm>
          <a:custGeom>
            <a:avLst/>
            <a:gdLst/>
            <a:ahLst/>
            <a:cxnLst/>
            <a:rect l="l" t="t" r="r" b="b"/>
            <a:pathLst>
              <a:path w="1080770" h="485139">
                <a:moveTo>
                  <a:pt x="0" y="0"/>
                </a:moveTo>
                <a:lnTo>
                  <a:pt x="1080515" y="0"/>
                </a:lnTo>
                <a:lnTo>
                  <a:pt x="1080515" y="323088"/>
                </a:lnTo>
                <a:lnTo>
                  <a:pt x="691769" y="323088"/>
                </a:lnTo>
                <a:lnTo>
                  <a:pt x="691769" y="403859"/>
                </a:lnTo>
                <a:lnTo>
                  <a:pt x="843280" y="403859"/>
                </a:lnTo>
                <a:lnTo>
                  <a:pt x="540257" y="484631"/>
                </a:lnTo>
                <a:lnTo>
                  <a:pt x="237236" y="403859"/>
                </a:lnTo>
                <a:lnTo>
                  <a:pt x="388746" y="403859"/>
                </a:lnTo>
                <a:lnTo>
                  <a:pt x="388746" y="323088"/>
                </a:lnTo>
                <a:lnTo>
                  <a:pt x="0" y="323088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C8D2D7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9" name="object 39"/>
          <p:cNvSpPr txBox="1"/>
          <p:nvPr/>
        </p:nvSpPr>
        <p:spPr>
          <a:xfrm>
            <a:off x="2653961" y="1963251"/>
            <a:ext cx="127254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/>
            <a:r>
              <a:rPr sz="2400" b="1" dirty="0">
                <a:solidFill>
                  <a:schemeClr val="accent2">
                    <a:lumMod val="50000"/>
                  </a:schemeClr>
                </a:solidFill>
                <a:highlight>
                  <a:srgbClr val="FFFF00"/>
                </a:highlight>
                <a:latin typeface="Cambria"/>
                <a:cs typeface="Cambria"/>
              </a:rPr>
              <a:t>Cải</a:t>
            </a:r>
            <a:r>
              <a:rPr sz="2400" b="1" spc="-127" dirty="0">
                <a:solidFill>
                  <a:schemeClr val="accent2">
                    <a:lumMod val="50000"/>
                  </a:schemeClr>
                </a:solidFill>
                <a:highlight>
                  <a:srgbClr val="FFFF00"/>
                </a:highlight>
                <a:latin typeface="Cambria"/>
                <a:cs typeface="Cambria"/>
              </a:rPr>
              <a:t> </a:t>
            </a:r>
            <a:r>
              <a:rPr sz="2400" b="1" dirty="0">
                <a:solidFill>
                  <a:schemeClr val="accent2">
                    <a:lumMod val="50000"/>
                  </a:schemeClr>
                </a:solidFill>
                <a:highlight>
                  <a:srgbClr val="FFFF00"/>
                </a:highlight>
                <a:latin typeface="Cambria"/>
                <a:cs typeface="Cambria"/>
              </a:rPr>
              <a:t>thiện</a:t>
            </a:r>
            <a:endParaRPr sz="2400" dirty="0">
              <a:solidFill>
                <a:schemeClr val="accent2">
                  <a:lumMod val="50000"/>
                </a:schemeClr>
              </a:solidFill>
              <a:highlight>
                <a:srgbClr val="FFFF00"/>
              </a:highlight>
              <a:latin typeface="Cambria"/>
              <a:cs typeface="Cambria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8034528" y="1859314"/>
            <a:ext cx="1560592" cy="766029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41" name="object 41"/>
          <p:cNvSpPr/>
          <p:nvPr/>
        </p:nvSpPr>
        <p:spPr>
          <a:xfrm>
            <a:off x="7936992" y="1828766"/>
            <a:ext cx="1755648" cy="697009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42" name="object 42"/>
          <p:cNvSpPr/>
          <p:nvPr/>
        </p:nvSpPr>
        <p:spPr>
          <a:xfrm>
            <a:off x="8097521" y="1895855"/>
            <a:ext cx="1440687" cy="646176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43" name="object 43"/>
          <p:cNvSpPr/>
          <p:nvPr/>
        </p:nvSpPr>
        <p:spPr>
          <a:xfrm>
            <a:off x="8097520" y="1895855"/>
            <a:ext cx="1441027" cy="646853"/>
          </a:xfrm>
          <a:custGeom>
            <a:avLst/>
            <a:gdLst/>
            <a:ahLst/>
            <a:cxnLst/>
            <a:rect l="l" t="t" r="r" b="b"/>
            <a:pathLst>
              <a:path w="1080770" h="485139">
                <a:moveTo>
                  <a:pt x="0" y="0"/>
                </a:moveTo>
                <a:lnTo>
                  <a:pt x="1080515" y="0"/>
                </a:lnTo>
                <a:lnTo>
                  <a:pt x="1080515" y="323088"/>
                </a:lnTo>
                <a:lnTo>
                  <a:pt x="691768" y="323088"/>
                </a:lnTo>
                <a:lnTo>
                  <a:pt x="691768" y="403860"/>
                </a:lnTo>
                <a:lnTo>
                  <a:pt x="843280" y="403860"/>
                </a:lnTo>
                <a:lnTo>
                  <a:pt x="540258" y="484632"/>
                </a:lnTo>
                <a:lnTo>
                  <a:pt x="237236" y="403860"/>
                </a:lnTo>
                <a:lnTo>
                  <a:pt x="388747" y="403860"/>
                </a:lnTo>
                <a:lnTo>
                  <a:pt x="388747" y="323088"/>
                </a:lnTo>
                <a:lnTo>
                  <a:pt x="0" y="323088"/>
                </a:lnTo>
                <a:lnTo>
                  <a:pt x="0" y="0"/>
                </a:lnTo>
                <a:close/>
              </a:path>
            </a:pathLst>
          </a:custGeom>
          <a:ln w="9143">
            <a:solidFill>
              <a:srgbClr val="C8D2D7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44" name="object 44"/>
          <p:cNvSpPr txBox="1"/>
          <p:nvPr/>
        </p:nvSpPr>
        <p:spPr>
          <a:xfrm>
            <a:off x="8147644" y="1936664"/>
            <a:ext cx="1345353" cy="338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/>
            <a:r>
              <a:rPr sz="2200" b="1" dirty="0">
                <a:solidFill>
                  <a:schemeClr val="accent2">
                    <a:lumMod val="50000"/>
                  </a:schemeClr>
                </a:solidFill>
                <a:latin typeface="Cambria"/>
                <a:cs typeface="Cambria"/>
              </a:rPr>
              <a:t>Nhận</a:t>
            </a:r>
            <a:r>
              <a:rPr sz="2200" b="1" spc="-113" dirty="0">
                <a:solidFill>
                  <a:schemeClr val="accent2">
                    <a:lumMod val="50000"/>
                  </a:schemeClr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chemeClr val="accent2">
                    <a:lumMod val="50000"/>
                  </a:schemeClr>
                </a:solidFill>
                <a:latin typeface="Cambria"/>
                <a:cs typeface="Cambria"/>
              </a:rPr>
              <a:t>diện</a:t>
            </a:r>
            <a:endParaRPr sz="2200" dirty="0">
              <a:solidFill>
                <a:schemeClr val="accent2">
                  <a:lumMod val="50000"/>
                </a:schemeClr>
              </a:solidFill>
              <a:latin typeface="Cambria"/>
              <a:cs typeface="Cambria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5240528" y="1952700"/>
            <a:ext cx="1560592" cy="76814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46" name="object 46"/>
          <p:cNvSpPr/>
          <p:nvPr/>
        </p:nvSpPr>
        <p:spPr>
          <a:xfrm>
            <a:off x="5179568" y="2117327"/>
            <a:ext cx="1682512" cy="74779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47" name="object 47"/>
          <p:cNvSpPr/>
          <p:nvPr/>
        </p:nvSpPr>
        <p:spPr>
          <a:xfrm>
            <a:off x="5303521" y="1989329"/>
            <a:ext cx="1440687" cy="648207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48" name="object 48"/>
          <p:cNvSpPr/>
          <p:nvPr/>
        </p:nvSpPr>
        <p:spPr>
          <a:xfrm>
            <a:off x="5303520" y="1989329"/>
            <a:ext cx="1441027" cy="648545"/>
          </a:xfrm>
          <a:custGeom>
            <a:avLst/>
            <a:gdLst/>
            <a:ahLst/>
            <a:cxnLst/>
            <a:rect l="l" t="t" r="r" b="b"/>
            <a:pathLst>
              <a:path w="1080770" h="486410">
                <a:moveTo>
                  <a:pt x="0" y="162051"/>
                </a:moveTo>
                <a:lnTo>
                  <a:pt x="388238" y="162051"/>
                </a:lnTo>
                <a:lnTo>
                  <a:pt x="388238" y="81025"/>
                </a:lnTo>
                <a:lnTo>
                  <a:pt x="236347" y="81025"/>
                </a:lnTo>
                <a:lnTo>
                  <a:pt x="540258" y="0"/>
                </a:lnTo>
                <a:lnTo>
                  <a:pt x="844169" y="81025"/>
                </a:lnTo>
                <a:lnTo>
                  <a:pt x="692276" y="81025"/>
                </a:lnTo>
                <a:lnTo>
                  <a:pt x="692276" y="162051"/>
                </a:lnTo>
                <a:lnTo>
                  <a:pt x="1080515" y="162051"/>
                </a:lnTo>
                <a:lnTo>
                  <a:pt x="1080515" y="486155"/>
                </a:lnTo>
                <a:lnTo>
                  <a:pt x="0" y="486155"/>
                </a:lnTo>
                <a:lnTo>
                  <a:pt x="0" y="162051"/>
                </a:lnTo>
                <a:close/>
              </a:path>
            </a:pathLst>
          </a:custGeom>
          <a:ln w="9144">
            <a:solidFill>
              <a:srgbClr val="C8D2D7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49" name="object 49"/>
          <p:cNvSpPr txBox="1"/>
          <p:nvPr/>
        </p:nvSpPr>
        <p:spPr>
          <a:xfrm>
            <a:off x="5403596" y="2230798"/>
            <a:ext cx="1243753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/>
            <a:r>
              <a:rPr sz="2400" b="1" spc="-7" dirty="0">
                <a:solidFill>
                  <a:schemeClr val="accent2">
                    <a:lumMod val="50000"/>
                  </a:schemeClr>
                </a:solidFill>
                <a:latin typeface="Cambria"/>
                <a:cs typeface="Cambria"/>
              </a:rPr>
              <a:t>Giám</a:t>
            </a:r>
            <a:r>
              <a:rPr sz="2400" b="1" spc="-113" dirty="0">
                <a:solidFill>
                  <a:schemeClr val="accent2">
                    <a:lumMod val="50000"/>
                  </a:schemeClr>
                </a:solidFill>
                <a:latin typeface="Cambria"/>
                <a:cs typeface="Cambria"/>
              </a:rPr>
              <a:t> </a:t>
            </a:r>
            <a:r>
              <a:rPr sz="2400" b="1" spc="-7" dirty="0">
                <a:solidFill>
                  <a:schemeClr val="accent2">
                    <a:lumMod val="50000"/>
                  </a:schemeClr>
                </a:solidFill>
                <a:latin typeface="Cambria"/>
                <a:cs typeface="Cambria"/>
              </a:rPr>
              <a:t>sát</a:t>
            </a:r>
            <a:endParaRPr sz="2400" dirty="0">
              <a:solidFill>
                <a:schemeClr val="accent2">
                  <a:lumMod val="50000"/>
                </a:schemeClr>
              </a:solidFill>
              <a:latin typeface="Cambria"/>
              <a:cs typeface="Cambria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4320031" y="3834384"/>
            <a:ext cx="816915" cy="1623584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51" name="object 51"/>
          <p:cNvSpPr/>
          <p:nvPr/>
        </p:nvSpPr>
        <p:spPr>
          <a:xfrm>
            <a:off x="4539488" y="3757151"/>
            <a:ext cx="697009" cy="1777999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52" name="object 52"/>
          <p:cNvSpPr/>
          <p:nvPr/>
        </p:nvSpPr>
        <p:spPr>
          <a:xfrm>
            <a:off x="4383023" y="3870960"/>
            <a:ext cx="696976" cy="1503680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53" name="object 53"/>
          <p:cNvSpPr/>
          <p:nvPr/>
        </p:nvSpPr>
        <p:spPr>
          <a:xfrm>
            <a:off x="4383023" y="3870960"/>
            <a:ext cx="697653" cy="1503680"/>
          </a:xfrm>
          <a:custGeom>
            <a:avLst/>
            <a:gdLst/>
            <a:ahLst/>
            <a:cxnLst/>
            <a:rect l="l" t="t" r="r" b="b"/>
            <a:pathLst>
              <a:path w="523239" h="1127760">
                <a:moveTo>
                  <a:pt x="174244" y="1127760"/>
                </a:moveTo>
                <a:lnTo>
                  <a:pt x="174244" y="693039"/>
                </a:lnTo>
                <a:lnTo>
                  <a:pt x="87122" y="693039"/>
                </a:lnTo>
                <a:lnTo>
                  <a:pt x="87122" y="822198"/>
                </a:lnTo>
                <a:lnTo>
                  <a:pt x="0" y="563880"/>
                </a:lnTo>
                <a:lnTo>
                  <a:pt x="87122" y="305562"/>
                </a:lnTo>
                <a:lnTo>
                  <a:pt x="87122" y="434721"/>
                </a:lnTo>
                <a:lnTo>
                  <a:pt x="174244" y="434721"/>
                </a:lnTo>
                <a:lnTo>
                  <a:pt x="174244" y="0"/>
                </a:lnTo>
                <a:lnTo>
                  <a:pt x="522732" y="0"/>
                </a:lnTo>
                <a:lnTo>
                  <a:pt x="522732" y="1127760"/>
                </a:lnTo>
                <a:lnTo>
                  <a:pt x="174244" y="1127760"/>
                </a:lnTo>
                <a:close/>
              </a:path>
            </a:pathLst>
          </a:custGeom>
          <a:ln w="9144">
            <a:solidFill>
              <a:srgbClr val="C8D2D7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54" name="object 54"/>
          <p:cNvSpPr txBox="1"/>
          <p:nvPr/>
        </p:nvSpPr>
        <p:spPr>
          <a:xfrm>
            <a:off x="4669785" y="3939923"/>
            <a:ext cx="338554" cy="1368213"/>
          </a:xfrm>
          <a:prstGeom prst="rect">
            <a:avLst/>
          </a:prstGeom>
        </p:spPr>
        <p:txBody>
          <a:bodyPr vert="vert270" wrap="square" lIns="0" tIns="3387" rIns="0" bIns="0" rtlCol="0">
            <a:spAutoFit/>
          </a:bodyPr>
          <a:lstStyle/>
          <a:p>
            <a:pPr marL="16933">
              <a:spcBef>
                <a:spcPts val="27"/>
              </a:spcBef>
            </a:pPr>
            <a:r>
              <a:rPr sz="2200" b="1" dirty="0">
                <a:solidFill>
                  <a:schemeClr val="accent2">
                    <a:lumMod val="50000"/>
                  </a:schemeClr>
                </a:solidFill>
                <a:latin typeface="Cambria"/>
                <a:cs typeface="Cambria"/>
              </a:rPr>
              <a:t>N</a:t>
            </a:r>
            <a:r>
              <a:rPr sz="2200" b="1" spc="-7" dirty="0">
                <a:solidFill>
                  <a:schemeClr val="accent2">
                    <a:lumMod val="50000"/>
                  </a:schemeClr>
                </a:solidFill>
                <a:latin typeface="Cambria"/>
                <a:cs typeface="Cambria"/>
              </a:rPr>
              <a:t>g</a:t>
            </a:r>
            <a:r>
              <a:rPr sz="2200" b="1" dirty="0">
                <a:solidFill>
                  <a:schemeClr val="accent2">
                    <a:lumMod val="50000"/>
                  </a:schemeClr>
                </a:solidFill>
                <a:latin typeface="Cambria"/>
                <a:cs typeface="Cambria"/>
              </a:rPr>
              <a:t>ăn</a:t>
            </a:r>
            <a:r>
              <a:rPr sz="2200" b="1" spc="-13" dirty="0">
                <a:solidFill>
                  <a:schemeClr val="accent2">
                    <a:lumMod val="50000"/>
                  </a:schemeClr>
                </a:solidFill>
                <a:latin typeface="Cambria"/>
                <a:cs typeface="Cambria"/>
              </a:rPr>
              <a:t> </a:t>
            </a:r>
            <a:r>
              <a:rPr sz="2200" b="1" dirty="0">
                <a:solidFill>
                  <a:schemeClr val="accent2">
                    <a:lumMod val="50000"/>
                  </a:schemeClr>
                </a:solidFill>
                <a:latin typeface="Cambria"/>
                <a:cs typeface="Cambria"/>
              </a:rPr>
              <a:t>chặn</a:t>
            </a:r>
            <a:endParaRPr sz="2200" dirty="0">
              <a:solidFill>
                <a:schemeClr val="accent2">
                  <a:lumMod val="50000"/>
                </a:schemeClr>
              </a:solidFill>
              <a:latin typeface="Cambria"/>
              <a:cs typeface="Cambria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7040879" y="3862831"/>
            <a:ext cx="768147" cy="156059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56" name="object 56"/>
          <p:cNvSpPr/>
          <p:nvPr/>
        </p:nvSpPr>
        <p:spPr>
          <a:xfrm>
            <a:off x="6925056" y="3923776"/>
            <a:ext cx="697009" cy="1438689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57" name="object 57"/>
          <p:cNvSpPr/>
          <p:nvPr/>
        </p:nvSpPr>
        <p:spPr>
          <a:xfrm>
            <a:off x="7103871" y="3899407"/>
            <a:ext cx="648208" cy="1440688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58" name="object 58"/>
          <p:cNvSpPr/>
          <p:nvPr/>
        </p:nvSpPr>
        <p:spPr>
          <a:xfrm>
            <a:off x="5122671" y="3893311"/>
            <a:ext cx="2635504" cy="215595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59" name="object 59"/>
          <p:cNvSpPr txBox="1"/>
          <p:nvPr/>
        </p:nvSpPr>
        <p:spPr>
          <a:xfrm>
            <a:off x="7161912" y="4107181"/>
            <a:ext cx="338554" cy="1027007"/>
          </a:xfrm>
          <a:prstGeom prst="rect">
            <a:avLst/>
          </a:prstGeom>
        </p:spPr>
        <p:txBody>
          <a:bodyPr vert="vert" wrap="square" lIns="0" tIns="3387" rIns="0" bIns="0" rtlCol="0">
            <a:spAutoFit/>
          </a:bodyPr>
          <a:lstStyle/>
          <a:p>
            <a:pPr marL="16933">
              <a:spcBef>
                <a:spcPts val="27"/>
              </a:spcBef>
            </a:pPr>
            <a:r>
              <a:rPr sz="2200" b="1" spc="-20" dirty="0">
                <a:solidFill>
                  <a:schemeClr val="accent2">
                    <a:lumMod val="50000"/>
                  </a:schemeClr>
                </a:solidFill>
                <a:latin typeface="Cambria"/>
                <a:cs typeface="Cambria"/>
              </a:rPr>
              <a:t>C</a:t>
            </a:r>
            <a:r>
              <a:rPr sz="2200" b="1" dirty="0">
                <a:solidFill>
                  <a:schemeClr val="accent2">
                    <a:lumMod val="50000"/>
                  </a:schemeClr>
                </a:solidFill>
                <a:latin typeface="Cambria"/>
                <a:cs typeface="Cambria"/>
              </a:rPr>
              <a:t>ủ</a:t>
            </a:r>
            <a:r>
              <a:rPr sz="2200" b="1" spc="-13" dirty="0">
                <a:solidFill>
                  <a:schemeClr val="accent2">
                    <a:lumMod val="50000"/>
                  </a:schemeClr>
                </a:solidFill>
                <a:latin typeface="Cambria"/>
                <a:cs typeface="Cambria"/>
              </a:rPr>
              <a:t>n</a:t>
            </a:r>
            <a:r>
              <a:rPr sz="2200" b="1" dirty="0">
                <a:solidFill>
                  <a:schemeClr val="accent2">
                    <a:lumMod val="50000"/>
                  </a:schemeClr>
                </a:solidFill>
                <a:latin typeface="Cambria"/>
                <a:cs typeface="Cambria"/>
              </a:rPr>
              <a:t>g</a:t>
            </a:r>
            <a:r>
              <a:rPr sz="2200" b="1" spc="7" dirty="0">
                <a:latin typeface="Cambria"/>
                <a:cs typeface="Cambria"/>
              </a:rPr>
              <a:t> </a:t>
            </a:r>
            <a:r>
              <a:rPr sz="2200" b="1" spc="-13" dirty="0">
                <a:solidFill>
                  <a:schemeClr val="accent2">
                    <a:lumMod val="50000"/>
                  </a:schemeClr>
                </a:solidFill>
                <a:latin typeface="Cambria"/>
                <a:cs typeface="Cambria"/>
              </a:rPr>
              <a:t>c</a:t>
            </a:r>
            <a:r>
              <a:rPr sz="2200" b="1" dirty="0">
                <a:solidFill>
                  <a:schemeClr val="accent2">
                    <a:lumMod val="50000"/>
                  </a:schemeClr>
                </a:solidFill>
                <a:latin typeface="Cambria"/>
                <a:cs typeface="Cambria"/>
              </a:rPr>
              <a:t>ố</a:t>
            </a:r>
            <a:endParaRPr sz="2200" dirty="0">
              <a:solidFill>
                <a:schemeClr val="accent2">
                  <a:lumMod val="50000"/>
                </a:schemeClr>
              </a:solidFill>
              <a:latin typeface="Cambria"/>
              <a:cs typeface="Cambria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2533903" y="5073904"/>
            <a:ext cx="1849119" cy="1272048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61" name="object 61"/>
          <p:cNvSpPr/>
          <p:nvPr/>
        </p:nvSpPr>
        <p:spPr>
          <a:xfrm>
            <a:off x="2596897" y="5110479"/>
            <a:ext cx="1729231" cy="1152144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62" name="object 62"/>
          <p:cNvSpPr/>
          <p:nvPr/>
        </p:nvSpPr>
        <p:spPr>
          <a:xfrm>
            <a:off x="2596897" y="5110480"/>
            <a:ext cx="1729740" cy="1152313"/>
          </a:xfrm>
          <a:custGeom>
            <a:avLst/>
            <a:gdLst/>
            <a:ahLst/>
            <a:cxnLst/>
            <a:rect l="l" t="t" r="r" b="b"/>
            <a:pathLst>
              <a:path w="1297305" h="864235">
                <a:moveTo>
                  <a:pt x="1296923" y="620915"/>
                </a:moveTo>
                <a:lnTo>
                  <a:pt x="908176" y="864107"/>
                </a:lnTo>
                <a:lnTo>
                  <a:pt x="908176" y="747610"/>
                </a:lnTo>
                <a:lnTo>
                  <a:pt x="746125" y="747610"/>
                </a:lnTo>
                <a:lnTo>
                  <a:pt x="681758" y="746253"/>
                </a:lnTo>
                <a:lnTo>
                  <a:pt x="618910" y="742253"/>
                </a:lnTo>
                <a:lnTo>
                  <a:pt x="557804" y="735723"/>
                </a:lnTo>
                <a:lnTo>
                  <a:pt x="498664" y="726774"/>
                </a:lnTo>
                <a:lnTo>
                  <a:pt x="441715" y="715516"/>
                </a:lnTo>
                <a:lnTo>
                  <a:pt x="387182" y="702060"/>
                </a:lnTo>
                <a:lnTo>
                  <a:pt x="335287" y="686519"/>
                </a:lnTo>
                <a:lnTo>
                  <a:pt x="286255" y="669002"/>
                </a:lnTo>
                <a:lnTo>
                  <a:pt x="240311" y="649621"/>
                </a:lnTo>
                <a:lnTo>
                  <a:pt x="197678" y="628488"/>
                </a:lnTo>
                <a:lnTo>
                  <a:pt x="158581" y="605712"/>
                </a:lnTo>
                <a:lnTo>
                  <a:pt x="123245" y="581405"/>
                </a:lnTo>
                <a:lnTo>
                  <a:pt x="91892" y="555678"/>
                </a:lnTo>
                <a:lnTo>
                  <a:pt x="64748" y="528643"/>
                </a:lnTo>
                <a:lnTo>
                  <a:pt x="23982" y="471091"/>
                </a:lnTo>
                <a:lnTo>
                  <a:pt x="2739" y="409636"/>
                </a:lnTo>
                <a:lnTo>
                  <a:pt x="0" y="377723"/>
                </a:lnTo>
                <a:lnTo>
                  <a:pt x="0" y="0"/>
                </a:lnTo>
                <a:lnTo>
                  <a:pt x="388746" y="0"/>
                </a:lnTo>
                <a:lnTo>
                  <a:pt x="388746" y="377723"/>
                </a:lnTo>
                <a:lnTo>
                  <a:pt x="396008" y="401197"/>
                </a:lnTo>
                <a:lnTo>
                  <a:pt x="449785" y="442851"/>
                </a:lnTo>
                <a:lnTo>
                  <a:pt x="493426" y="460094"/>
                </a:lnTo>
                <a:lnTo>
                  <a:pt x="546318" y="474320"/>
                </a:lnTo>
                <a:lnTo>
                  <a:pt x="607024" y="485063"/>
                </a:lnTo>
                <a:lnTo>
                  <a:pt x="674105" y="491853"/>
                </a:lnTo>
                <a:lnTo>
                  <a:pt x="746125" y="494220"/>
                </a:lnTo>
                <a:lnTo>
                  <a:pt x="908176" y="494220"/>
                </a:lnTo>
                <a:lnTo>
                  <a:pt x="908176" y="377723"/>
                </a:lnTo>
                <a:lnTo>
                  <a:pt x="1296923" y="620915"/>
                </a:lnTo>
                <a:close/>
              </a:path>
            </a:pathLst>
          </a:custGeom>
          <a:ln w="9143">
            <a:solidFill>
              <a:srgbClr val="87959E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63" name="object 63"/>
          <p:cNvSpPr/>
          <p:nvPr/>
        </p:nvSpPr>
        <p:spPr>
          <a:xfrm>
            <a:off x="7662671" y="5084063"/>
            <a:ext cx="1849120" cy="1272048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64" name="object 64"/>
          <p:cNvSpPr/>
          <p:nvPr/>
        </p:nvSpPr>
        <p:spPr>
          <a:xfrm>
            <a:off x="7725663" y="5120639"/>
            <a:ext cx="1729232" cy="1152143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65" name="object 65"/>
          <p:cNvSpPr/>
          <p:nvPr/>
        </p:nvSpPr>
        <p:spPr>
          <a:xfrm>
            <a:off x="7725663" y="5120640"/>
            <a:ext cx="1729740" cy="1152313"/>
          </a:xfrm>
          <a:custGeom>
            <a:avLst/>
            <a:gdLst/>
            <a:ahLst/>
            <a:cxnLst/>
            <a:rect l="l" t="t" r="r" b="b"/>
            <a:pathLst>
              <a:path w="1297304" h="864235">
                <a:moveTo>
                  <a:pt x="0" y="620915"/>
                </a:moveTo>
                <a:lnTo>
                  <a:pt x="388747" y="864108"/>
                </a:lnTo>
                <a:lnTo>
                  <a:pt x="388747" y="747610"/>
                </a:lnTo>
                <a:lnTo>
                  <a:pt x="550799" y="747610"/>
                </a:lnTo>
                <a:lnTo>
                  <a:pt x="615165" y="746253"/>
                </a:lnTo>
                <a:lnTo>
                  <a:pt x="678013" y="742253"/>
                </a:lnTo>
                <a:lnTo>
                  <a:pt x="739119" y="735723"/>
                </a:lnTo>
                <a:lnTo>
                  <a:pt x="798259" y="726774"/>
                </a:lnTo>
                <a:lnTo>
                  <a:pt x="855208" y="715516"/>
                </a:lnTo>
                <a:lnTo>
                  <a:pt x="909741" y="702060"/>
                </a:lnTo>
                <a:lnTo>
                  <a:pt x="961636" y="686519"/>
                </a:lnTo>
                <a:lnTo>
                  <a:pt x="1010668" y="669002"/>
                </a:lnTo>
                <a:lnTo>
                  <a:pt x="1056612" y="649621"/>
                </a:lnTo>
                <a:lnTo>
                  <a:pt x="1099245" y="628488"/>
                </a:lnTo>
                <a:lnTo>
                  <a:pt x="1138342" y="605712"/>
                </a:lnTo>
                <a:lnTo>
                  <a:pt x="1173678" y="581405"/>
                </a:lnTo>
                <a:lnTo>
                  <a:pt x="1205031" y="555678"/>
                </a:lnTo>
                <a:lnTo>
                  <a:pt x="1232175" y="528643"/>
                </a:lnTo>
                <a:lnTo>
                  <a:pt x="1272941" y="471091"/>
                </a:lnTo>
                <a:lnTo>
                  <a:pt x="1294184" y="409636"/>
                </a:lnTo>
                <a:lnTo>
                  <a:pt x="1296924" y="377723"/>
                </a:lnTo>
                <a:lnTo>
                  <a:pt x="1296924" y="0"/>
                </a:lnTo>
                <a:lnTo>
                  <a:pt x="908176" y="0"/>
                </a:lnTo>
                <a:lnTo>
                  <a:pt x="908176" y="377723"/>
                </a:lnTo>
                <a:lnTo>
                  <a:pt x="900915" y="401197"/>
                </a:lnTo>
                <a:lnTo>
                  <a:pt x="847138" y="442851"/>
                </a:lnTo>
                <a:lnTo>
                  <a:pt x="803497" y="460094"/>
                </a:lnTo>
                <a:lnTo>
                  <a:pt x="750605" y="474320"/>
                </a:lnTo>
                <a:lnTo>
                  <a:pt x="689899" y="485063"/>
                </a:lnTo>
                <a:lnTo>
                  <a:pt x="622818" y="491853"/>
                </a:lnTo>
                <a:lnTo>
                  <a:pt x="550799" y="494220"/>
                </a:lnTo>
                <a:lnTo>
                  <a:pt x="388747" y="494220"/>
                </a:lnTo>
                <a:lnTo>
                  <a:pt x="388747" y="377723"/>
                </a:lnTo>
                <a:lnTo>
                  <a:pt x="0" y="620915"/>
                </a:lnTo>
                <a:close/>
              </a:path>
            </a:pathLst>
          </a:custGeom>
          <a:ln w="9144">
            <a:solidFill>
              <a:srgbClr val="87959E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66" name="object 66"/>
          <p:cNvSpPr/>
          <p:nvPr/>
        </p:nvSpPr>
        <p:spPr>
          <a:xfrm>
            <a:off x="4567937" y="6110223"/>
            <a:ext cx="2467185" cy="260773"/>
          </a:xfrm>
          <a:custGeom>
            <a:avLst/>
            <a:gdLst/>
            <a:ahLst/>
            <a:cxnLst/>
            <a:rect l="l" t="t" r="r" b="b"/>
            <a:pathLst>
              <a:path w="1850389" h="195579">
                <a:moveTo>
                  <a:pt x="794003" y="0"/>
                </a:moveTo>
                <a:lnTo>
                  <a:pt x="551942" y="6388"/>
                </a:lnTo>
                <a:lnTo>
                  <a:pt x="413258" y="23088"/>
                </a:lnTo>
                <a:lnTo>
                  <a:pt x="257428" y="43726"/>
                </a:lnTo>
                <a:lnTo>
                  <a:pt x="0" y="51104"/>
                </a:lnTo>
                <a:lnTo>
                  <a:pt x="457200" y="195071"/>
                </a:lnTo>
                <a:lnTo>
                  <a:pt x="680720" y="187705"/>
                </a:lnTo>
                <a:lnTo>
                  <a:pt x="826388" y="174434"/>
                </a:lnTo>
                <a:lnTo>
                  <a:pt x="1093851" y="143484"/>
                </a:lnTo>
                <a:lnTo>
                  <a:pt x="1239647" y="133654"/>
                </a:lnTo>
                <a:lnTo>
                  <a:pt x="1378331" y="129717"/>
                </a:lnTo>
                <a:lnTo>
                  <a:pt x="1561846" y="129717"/>
                </a:lnTo>
                <a:lnTo>
                  <a:pt x="1700530" y="123329"/>
                </a:lnTo>
                <a:lnTo>
                  <a:pt x="1820617" y="95326"/>
                </a:lnTo>
                <a:lnTo>
                  <a:pt x="1711325" y="95326"/>
                </a:lnTo>
                <a:lnTo>
                  <a:pt x="1475486" y="82054"/>
                </a:lnTo>
                <a:lnTo>
                  <a:pt x="1046099" y="20637"/>
                </a:lnTo>
                <a:lnTo>
                  <a:pt x="896493" y="2451"/>
                </a:lnTo>
                <a:lnTo>
                  <a:pt x="794003" y="0"/>
                </a:lnTo>
                <a:close/>
              </a:path>
              <a:path w="1850389" h="195579">
                <a:moveTo>
                  <a:pt x="1850136" y="88442"/>
                </a:moveTo>
                <a:lnTo>
                  <a:pt x="1711325" y="95326"/>
                </a:lnTo>
                <a:lnTo>
                  <a:pt x="1820617" y="95326"/>
                </a:lnTo>
                <a:lnTo>
                  <a:pt x="1850136" y="88442"/>
                </a:lnTo>
                <a:close/>
              </a:path>
            </a:pathLst>
          </a:custGeom>
          <a:solidFill>
            <a:srgbClr val="B9D9B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67" name="object 67"/>
          <p:cNvSpPr/>
          <p:nvPr/>
        </p:nvSpPr>
        <p:spPr>
          <a:xfrm>
            <a:off x="5742432" y="5752593"/>
            <a:ext cx="1396153" cy="541020"/>
          </a:xfrm>
          <a:custGeom>
            <a:avLst/>
            <a:gdLst/>
            <a:ahLst/>
            <a:cxnLst/>
            <a:rect l="l" t="t" r="r" b="b"/>
            <a:pathLst>
              <a:path w="1047114" h="405764">
                <a:moveTo>
                  <a:pt x="612393" y="0"/>
                </a:moveTo>
                <a:lnTo>
                  <a:pt x="517778" y="0"/>
                </a:lnTo>
                <a:lnTo>
                  <a:pt x="387730" y="6832"/>
                </a:lnTo>
                <a:lnTo>
                  <a:pt x="266191" y="43903"/>
                </a:lnTo>
                <a:lnTo>
                  <a:pt x="176911" y="96583"/>
                </a:lnTo>
                <a:lnTo>
                  <a:pt x="109220" y="180009"/>
                </a:lnTo>
                <a:lnTo>
                  <a:pt x="56896" y="269278"/>
                </a:lnTo>
                <a:lnTo>
                  <a:pt x="0" y="362940"/>
                </a:lnTo>
                <a:lnTo>
                  <a:pt x="136143" y="382460"/>
                </a:lnTo>
                <a:lnTo>
                  <a:pt x="349250" y="402450"/>
                </a:lnTo>
                <a:lnTo>
                  <a:pt x="550037" y="405383"/>
                </a:lnTo>
                <a:lnTo>
                  <a:pt x="758571" y="405383"/>
                </a:lnTo>
                <a:lnTo>
                  <a:pt x="931545" y="388797"/>
                </a:lnTo>
                <a:lnTo>
                  <a:pt x="1046988" y="359041"/>
                </a:lnTo>
                <a:lnTo>
                  <a:pt x="1046988" y="293179"/>
                </a:lnTo>
                <a:lnTo>
                  <a:pt x="1014729" y="199516"/>
                </a:lnTo>
                <a:lnTo>
                  <a:pt x="957706" y="113169"/>
                </a:lnTo>
                <a:lnTo>
                  <a:pt x="842390" y="29756"/>
                </a:lnTo>
                <a:lnTo>
                  <a:pt x="732409" y="6832"/>
                </a:lnTo>
                <a:lnTo>
                  <a:pt x="612393" y="0"/>
                </a:lnTo>
                <a:close/>
              </a:path>
            </a:pathLst>
          </a:custGeom>
          <a:solidFill>
            <a:srgbClr val="FFCCA6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68" name="object 68"/>
          <p:cNvSpPr/>
          <p:nvPr/>
        </p:nvSpPr>
        <p:spPr>
          <a:xfrm>
            <a:off x="6331712" y="5728207"/>
            <a:ext cx="57573" cy="91440"/>
          </a:xfrm>
          <a:custGeom>
            <a:avLst/>
            <a:gdLst/>
            <a:ahLst/>
            <a:cxnLst/>
            <a:rect l="l" t="t" r="r" b="b"/>
            <a:pathLst>
              <a:path w="43179" h="68579">
                <a:moveTo>
                  <a:pt x="19430" y="0"/>
                </a:moveTo>
                <a:lnTo>
                  <a:pt x="0" y="2882"/>
                </a:lnTo>
                <a:lnTo>
                  <a:pt x="8254" y="34048"/>
                </a:lnTo>
                <a:lnTo>
                  <a:pt x="20954" y="68580"/>
                </a:lnTo>
                <a:lnTo>
                  <a:pt x="42671" y="64744"/>
                </a:lnTo>
                <a:lnTo>
                  <a:pt x="194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69" name="object 69"/>
          <p:cNvSpPr/>
          <p:nvPr/>
        </p:nvSpPr>
        <p:spPr>
          <a:xfrm>
            <a:off x="6256528" y="5744463"/>
            <a:ext cx="91440" cy="98213"/>
          </a:xfrm>
          <a:custGeom>
            <a:avLst/>
            <a:gdLst/>
            <a:ahLst/>
            <a:cxnLst/>
            <a:rect l="l" t="t" r="r" b="b"/>
            <a:pathLst>
              <a:path w="68579" h="73660">
                <a:moveTo>
                  <a:pt x="14604" y="0"/>
                </a:moveTo>
                <a:lnTo>
                  <a:pt x="0" y="13169"/>
                </a:lnTo>
                <a:lnTo>
                  <a:pt x="23113" y="35115"/>
                </a:lnTo>
                <a:lnTo>
                  <a:pt x="33146" y="50228"/>
                </a:lnTo>
                <a:lnTo>
                  <a:pt x="40893" y="73151"/>
                </a:lnTo>
                <a:lnTo>
                  <a:pt x="68579" y="62915"/>
                </a:lnTo>
                <a:lnTo>
                  <a:pt x="53975" y="35115"/>
                </a:lnTo>
                <a:lnTo>
                  <a:pt x="30861" y="10236"/>
                </a:lnTo>
                <a:lnTo>
                  <a:pt x="1460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70" name="object 70"/>
          <p:cNvSpPr/>
          <p:nvPr/>
        </p:nvSpPr>
        <p:spPr>
          <a:xfrm>
            <a:off x="6171185" y="5774944"/>
            <a:ext cx="114300" cy="71120"/>
          </a:xfrm>
          <a:custGeom>
            <a:avLst/>
            <a:gdLst/>
            <a:ahLst/>
            <a:cxnLst/>
            <a:rect l="l" t="t" r="r" b="b"/>
            <a:pathLst>
              <a:path w="85725" h="53339">
                <a:moveTo>
                  <a:pt x="8509" y="0"/>
                </a:moveTo>
                <a:lnTo>
                  <a:pt x="0" y="10185"/>
                </a:lnTo>
                <a:lnTo>
                  <a:pt x="14732" y="22796"/>
                </a:lnTo>
                <a:lnTo>
                  <a:pt x="45720" y="38798"/>
                </a:lnTo>
                <a:lnTo>
                  <a:pt x="69087" y="53339"/>
                </a:lnTo>
                <a:lnTo>
                  <a:pt x="85344" y="47040"/>
                </a:lnTo>
                <a:lnTo>
                  <a:pt x="69087" y="28613"/>
                </a:lnTo>
                <a:lnTo>
                  <a:pt x="44196" y="10185"/>
                </a:lnTo>
                <a:lnTo>
                  <a:pt x="850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71" name="object 71"/>
          <p:cNvSpPr/>
          <p:nvPr/>
        </p:nvSpPr>
        <p:spPr>
          <a:xfrm>
            <a:off x="6138672" y="5813552"/>
            <a:ext cx="85513" cy="43179"/>
          </a:xfrm>
          <a:custGeom>
            <a:avLst/>
            <a:gdLst/>
            <a:ahLst/>
            <a:cxnLst/>
            <a:rect l="l" t="t" r="r" b="b"/>
            <a:pathLst>
              <a:path w="64135" h="32385">
                <a:moveTo>
                  <a:pt x="1524" y="0"/>
                </a:moveTo>
                <a:lnTo>
                  <a:pt x="0" y="15481"/>
                </a:lnTo>
                <a:lnTo>
                  <a:pt x="14605" y="27355"/>
                </a:lnTo>
                <a:lnTo>
                  <a:pt x="37846" y="32004"/>
                </a:lnTo>
                <a:lnTo>
                  <a:pt x="55499" y="32004"/>
                </a:lnTo>
                <a:lnTo>
                  <a:pt x="64008" y="21158"/>
                </a:lnTo>
                <a:lnTo>
                  <a:pt x="15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72" name="object 72"/>
          <p:cNvSpPr/>
          <p:nvPr/>
        </p:nvSpPr>
        <p:spPr>
          <a:xfrm>
            <a:off x="6110224" y="5850128"/>
            <a:ext cx="65193" cy="30480"/>
          </a:xfrm>
          <a:custGeom>
            <a:avLst/>
            <a:gdLst/>
            <a:ahLst/>
            <a:cxnLst/>
            <a:rect l="l" t="t" r="r" b="b"/>
            <a:pathLst>
              <a:path w="48895" h="22860">
                <a:moveTo>
                  <a:pt x="7493" y="0"/>
                </a:moveTo>
                <a:lnTo>
                  <a:pt x="0" y="10210"/>
                </a:lnTo>
                <a:lnTo>
                  <a:pt x="7493" y="16535"/>
                </a:lnTo>
                <a:lnTo>
                  <a:pt x="34544" y="22859"/>
                </a:lnTo>
                <a:lnTo>
                  <a:pt x="48768" y="19456"/>
                </a:lnTo>
                <a:lnTo>
                  <a:pt x="34544" y="6324"/>
                </a:lnTo>
                <a:lnTo>
                  <a:pt x="74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73" name="object 73"/>
          <p:cNvSpPr/>
          <p:nvPr/>
        </p:nvSpPr>
        <p:spPr>
          <a:xfrm>
            <a:off x="6106161" y="5939537"/>
            <a:ext cx="69425" cy="63500"/>
          </a:xfrm>
          <a:custGeom>
            <a:avLst/>
            <a:gdLst/>
            <a:ahLst/>
            <a:cxnLst/>
            <a:rect l="l" t="t" r="r" b="b"/>
            <a:pathLst>
              <a:path w="52070" h="47625">
                <a:moveTo>
                  <a:pt x="4444" y="0"/>
                </a:moveTo>
                <a:lnTo>
                  <a:pt x="0" y="11442"/>
                </a:lnTo>
                <a:lnTo>
                  <a:pt x="14224" y="34315"/>
                </a:lnTo>
                <a:lnTo>
                  <a:pt x="38988" y="47244"/>
                </a:lnTo>
                <a:lnTo>
                  <a:pt x="51815" y="41770"/>
                </a:lnTo>
                <a:lnTo>
                  <a:pt x="51815" y="22872"/>
                </a:lnTo>
                <a:lnTo>
                  <a:pt x="37591" y="4978"/>
                </a:lnTo>
                <a:lnTo>
                  <a:pt x="44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74" name="object 74"/>
          <p:cNvSpPr/>
          <p:nvPr/>
        </p:nvSpPr>
        <p:spPr>
          <a:xfrm>
            <a:off x="5896863" y="6010655"/>
            <a:ext cx="154940" cy="34712"/>
          </a:xfrm>
          <a:custGeom>
            <a:avLst/>
            <a:gdLst/>
            <a:ahLst/>
            <a:cxnLst/>
            <a:rect l="l" t="t" r="r" b="b"/>
            <a:pathLst>
              <a:path w="116204" h="26035">
                <a:moveTo>
                  <a:pt x="115824" y="16256"/>
                </a:moveTo>
                <a:lnTo>
                  <a:pt x="29337" y="16256"/>
                </a:lnTo>
                <a:lnTo>
                  <a:pt x="60198" y="20320"/>
                </a:lnTo>
                <a:lnTo>
                  <a:pt x="88011" y="25908"/>
                </a:lnTo>
                <a:lnTo>
                  <a:pt x="115824" y="23876"/>
                </a:lnTo>
                <a:lnTo>
                  <a:pt x="115824" y="16256"/>
                </a:lnTo>
                <a:close/>
              </a:path>
              <a:path w="116204" h="26035">
                <a:moveTo>
                  <a:pt x="63373" y="0"/>
                </a:moveTo>
                <a:lnTo>
                  <a:pt x="27812" y="1016"/>
                </a:lnTo>
                <a:lnTo>
                  <a:pt x="0" y="10668"/>
                </a:lnTo>
                <a:lnTo>
                  <a:pt x="6985" y="17272"/>
                </a:lnTo>
                <a:lnTo>
                  <a:pt x="29337" y="16256"/>
                </a:lnTo>
                <a:lnTo>
                  <a:pt x="115824" y="16256"/>
                </a:lnTo>
                <a:lnTo>
                  <a:pt x="115824" y="12192"/>
                </a:lnTo>
                <a:lnTo>
                  <a:pt x="94996" y="3556"/>
                </a:lnTo>
                <a:lnTo>
                  <a:pt x="6337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75" name="object 75"/>
          <p:cNvSpPr/>
          <p:nvPr/>
        </p:nvSpPr>
        <p:spPr>
          <a:xfrm>
            <a:off x="5811521" y="6053328"/>
            <a:ext cx="236220" cy="43179"/>
          </a:xfrm>
          <a:custGeom>
            <a:avLst/>
            <a:gdLst/>
            <a:ahLst/>
            <a:cxnLst/>
            <a:rect l="l" t="t" r="r" b="b"/>
            <a:pathLst>
              <a:path w="177164" h="32385">
                <a:moveTo>
                  <a:pt x="85344" y="0"/>
                </a:moveTo>
                <a:lnTo>
                  <a:pt x="42290" y="6896"/>
                </a:lnTo>
                <a:lnTo>
                  <a:pt x="0" y="22644"/>
                </a:lnTo>
                <a:lnTo>
                  <a:pt x="3048" y="32003"/>
                </a:lnTo>
                <a:lnTo>
                  <a:pt x="22351" y="28066"/>
                </a:lnTo>
                <a:lnTo>
                  <a:pt x="79121" y="20675"/>
                </a:lnTo>
                <a:lnTo>
                  <a:pt x="124460" y="17233"/>
                </a:lnTo>
                <a:lnTo>
                  <a:pt x="167048" y="17233"/>
                </a:lnTo>
                <a:lnTo>
                  <a:pt x="176784" y="9359"/>
                </a:lnTo>
                <a:lnTo>
                  <a:pt x="153670" y="3936"/>
                </a:lnTo>
                <a:lnTo>
                  <a:pt x="118363" y="990"/>
                </a:lnTo>
                <a:lnTo>
                  <a:pt x="85344" y="0"/>
                </a:lnTo>
                <a:close/>
              </a:path>
              <a:path w="177164" h="32385">
                <a:moveTo>
                  <a:pt x="167048" y="17233"/>
                </a:moveTo>
                <a:lnTo>
                  <a:pt x="124460" y="17233"/>
                </a:lnTo>
                <a:lnTo>
                  <a:pt x="165226" y="18707"/>
                </a:lnTo>
                <a:lnTo>
                  <a:pt x="167048" y="1723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76" name="object 76"/>
          <p:cNvSpPr/>
          <p:nvPr/>
        </p:nvSpPr>
        <p:spPr>
          <a:xfrm>
            <a:off x="5803393" y="6089905"/>
            <a:ext cx="205740" cy="53340"/>
          </a:xfrm>
          <a:custGeom>
            <a:avLst/>
            <a:gdLst/>
            <a:ahLst/>
            <a:cxnLst/>
            <a:rect l="l" t="t" r="r" b="b"/>
            <a:pathLst>
              <a:path w="154304" h="40004">
                <a:moveTo>
                  <a:pt x="153923" y="0"/>
                </a:moveTo>
                <a:lnTo>
                  <a:pt x="114426" y="0"/>
                </a:lnTo>
                <a:lnTo>
                  <a:pt x="80390" y="3962"/>
                </a:lnTo>
                <a:lnTo>
                  <a:pt x="33273" y="15354"/>
                </a:lnTo>
                <a:lnTo>
                  <a:pt x="0" y="27736"/>
                </a:lnTo>
                <a:lnTo>
                  <a:pt x="10032" y="39624"/>
                </a:lnTo>
                <a:lnTo>
                  <a:pt x="44068" y="29222"/>
                </a:lnTo>
                <a:lnTo>
                  <a:pt x="85089" y="22783"/>
                </a:lnTo>
                <a:lnTo>
                  <a:pt x="129158" y="17335"/>
                </a:lnTo>
                <a:lnTo>
                  <a:pt x="148462" y="11391"/>
                </a:lnTo>
                <a:lnTo>
                  <a:pt x="1539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77" name="object 77"/>
          <p:cNvSpPr/>
          <p:nvPr/>
        </p:nvSpPr>
        <p:spPr>
          <a:xfrm>
            <a:off x="5821679" y="6132576"/>
            <a:ext cx="149013" cy="81280"/>
          </a:xfrm>
          <a:custGeom>
            <a:avLst/>
            <a:gdLst/>
            <a:ahLst/>
            <a:cxnLst/>
            <a:rect l="l" t="t" r="r" b="b"/>
            <a:pathLst>
              <a:path w="111760" h="60960">
                <a:moveTo>
                  <a:pt x="80390" y="0"/>
                </a:moveTo>
                <a:lnTo>
                  <a:pt x="52577" y="3962"/>
                </a:lnTo>
                <a:lnTo>
                  <a:pt x="24764" y="15862"/>
                </a:lnTo>
                <a:lnTo>
                  <a:pt x="1524" y="36677"/>
                </a:lnTo>
                <a:lnTo>
                  <a:pt x="0" y="60960"/>
                </a:lnTo>
                <a:lnTo>
                  <a:pt x="17779" y="44107"/>
                </a:lnTo>
                <a:lnTo>
                  <a:pt x="36322" y="32219"/>
                </a:lnTo>
                <a:lnTo>
                  <a:pt x="64135" y="20815"/>
                </a:lnTo>
                <a:lnTo>
                  <a:pt x="102742" y="15862"/>
                </a:lnTo>
                <a:lnTo>
                  <a:pt x="111251" y="3962"/>
                </a:lnTo>
                <a:lnTo>
                  <a:pt x="8039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78" name="object 78"/>
          <p:cNvSpPr/>
          <p:nvPr/>
        </p:nvSpPr>
        <p:spPr>
          <a:xfrm>
            <a:off x="5870447" y="6183377"/>
            <a:ext cx="79587" cy="38945"/>
          </a:xfrm>
          <a:custGeom>
            <a:avLst/>
            <a:gdLst/>
            <a:ahLst/>
            <a:cxnLst/>
            <a:rect l="l" t="t" r="r" b="b"/>
            <a:pathLst>
              <a:path w="59689" h="29210">
                <a:moveTo>
                  <a:pt x="44576" y="0"/>
                </a:moveTo>
                <a:lnTo>
                  <a:pt x="16383" y="7124"/>
                </a:lnTo>
                <a:lnTo>
                  <a:pt x="0" y="18034"/>
                </a:lnTo>
                <a:lnTo>
                  <a:pt x="10922" y="28956"/>
                </a:lnTo>
                <a:lnTo>
                  <a:pt x="31241" y="24206"/>
                </a:lnTo>
                <a:lnTo>
                  <a:pt x="50800" y="17094"/>
                </a:lnTo>
                <a:lnTo>
                  <a:pt x="59436" y="7124"/>
                </a:lnTo>
                <a:lnTo>
                  <a:pt x="4457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79" name="object 79"/>
          <p:cNvSpPr/>
          <p:nvPr/>
        </p:nvSpPr>
        <p:spPr>
          <a:xfrm>
            <a:off x="5008879" y="6142736"/>
            <a:ext cx="839893" cy="130387"/>
          </a:xfrm>
          <a:custGeom>
            <a:avLst/>
            <a:gdLst/>
            <a:ahLst/>
            <a:cxnLst/>
            <a:rect l="l" t="t" r="r" b="b"/>
            <a:pathLst>
              <a:path w="629920" h="97789">
                <a:moveTo>
                  <a:pt x="511810" y="75857"/>
                </a:moveTo>
                <a:lnTo>
                  <a:pt x="229742" y="75857"/>
                </a:lnTo>
                <a:lnTo>
                  <a:pt x="283590" y="88176"/>
                </a:lnTo>
                <a:lnTo>
                  <a:pt x="338963" y="92608"/>
                </a:lnTo>
                <a:lnTo>
                  <a:pt x="390398" y="97536"/>
                </a:lnTo>
                <a:lnTo>
                  <a:pt x="411861" y="91135"/>
                </a:lnTo>
                <a:lnTo>
                  <a:pt x="435737" y="79806"/>
                </a:lnTo>
                <a:lnTo>
                  <a:pt x="470280" y="76847"/>
                </a:lnTo>
                <a:lnTo>
                  <a:pt x="511810" y="75857"/>
                </a:lnTo>
                <a:close/>
              </a:path>
              <a:path w="629920" h="97789">
                <a:moveTo>
                  <a:pt x="398906" y="0"/>
                </a:moveTo>
                <a:lnTo>
                  <a:pt x="340487" y="9359"/>
                </a:lnTo>
                <a:lnTo>
                  <a:pt x="324357" y="22656"/>
                </a:lnTo>
                <a:lnTo>
                  <a:pt x="304291" y="36449"/>
                </a:lnTo>
                <a:lnTo>
                  <a:pt x="235203" y="38417"/>
                </a:lnTo>
                <a:lnTo>
                  <a:pt x="139064" y="43345"/>
                </a:lnTo>
                <a:lnTo>
                  <a:pt x="106806" y="53200"/>
                </a:lnTo>
                <a:lnTo>
                  <a:pt x="69214" y="59118"/>
                </a:lnTo>
                <a:lnTo>
                  <a:pt x="10794" y="60096"/>
                </a:lnTo>
                <a:lnTo>
                  <a:pt x="0" y="74879"/>
                </a:lnTo>
                <a:lnTo>
                  <a:pt x="1524" y="82270"/>
                </a:lnTo>
                <a:lnTo>
                  <a:pt x="36829" y="89166"/>
                </a:lnTo>
                <a:lnTo>
                  <a:pt x="85343" y="86207"/>
                </a:lnTo>
                <a:lnTo>
                  <a:pt x="181355" y="78816"/>
                </a:lnTo>
                <a:lnTo>
                  <a:pt x="229742" y="75857"/>
                </a:lnTo>
                <a:lnTo>
                  <a:pt x="617782" y="75857"/>
                </a:lnTo>
                <a:lnTo>
                  <a:pt x="625601" y="68465"/>
                </a:lnTo>
                <a:lnTo>
                  <a:pt x="616330" y="49758"/>
                </a:lnTo>
                <a:lnTo>
                  <a:pt x="629412" y="43840"/>
                </a:lnTo>
                <a:lnTo>
                  <a:pt x="627126" y="27089"/>
                </a:lnTo>
                <a:lnTo>
                  <a:pt x="609473" y="20688"/>
                </a:lnTo>
                <a:lnTo>
                  <a:pt x="575563" y="6400"/>
                </a:lnTo>
                <a:lnTo>
                  <a:pt x="515619" y="2959"/>
                </a:lnTo>
                <a:lnTo>
                  <a:pt x="398906" y="0"/>
                </a:lnTo>
                <a:close/>
              </a:path>
              <a:path w="629920" h="97789">
                <a:moveTo>
                  <a:pt x="617782" y="75857"/>
                </a:moveTo>
                <a:lnTo>
                  <a:pt x="511810" y="75857"/>
                </a:lnTo>
                <a:lnTo>
                  <a:pt x="570229" y="81775"/>
                </a:lnTo>
                <a:lnTo>
                  <a:pt x="610997" y="82270"/>
                </a:lnTo>
                <a:lnTo>
                  <a:pt x="617782" y="7585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80" name="object 80"/>
          <p:cNvSpPr/>
          <p:nvPr/>
        </p:nvSpPr>
        <p:spPr>
          <a:xfrm>
            <a:off x="6459728" y="5752593"/>
            <a:ext cx="47413" cy="55033"/>
          </a:xfrm>
          <a:custGeom>
            <a:avLst/>
            <a:gdLst/>
            <a:ahLst/>
            <a:cxnLst/>
            <a:rect l="l" t="t" r="r" b="b"/>
            <a:pathLst>
              <a:path w="35560" h="41275">
                <a:moveTo>
                  <a:pt x="13588" y="0"/>
                </a:moveTo>
                <a:lnTo>
                  <a:pt x="0" y="14833"/>
                </a:lnTo>
                <a:lnTo>
                  <a:pt x="9525" y="33972"/>
                </a:lnTo>
                <a:lnTo>
                  <a:pt x="16763" y="41147"/>
                </a:lnTo>
                <a:lnTo>
                  <a:pt x="33400" y="36842"/>
                </a:lnTo>
                <a:lnTo>
                  <a:pt x="35051" y="19138"/>
                </a:lnTo>
                <a:lnTo>
                  <a:pt x="33400" y="5740"/>
                </a:lnTo>
                <a:lnTo>
                  <a:pt x="23113" y="1917"/>
                </a:lnTo>
                <a:lnTo>
                  <a:pt x="1358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81" name="object 81"/>
          <p:cNvSpPr/>
          <p:nvPr/>
        </p:nvSpPr>
        <p:spPr>
          <a:xfrm>
            <a:off x="6567423" y="5738369"/>
            <a:ext cx="130387" cy="75353"/>
          </a:xfrm>
          <a:custGeom>
            <a:avLst/>
            <a:gdLst/>
            <a:ahLst/>
            <a:cxnLst/>
            <a:rect l="l" t="t" r="r" b="b"/>
            <a:pathLst>
              <a:path w="97789" h="56514">
                <a:moveTo>
                  <a:pt x="74168" y="0"/>
                </a:moveTo>
                <a:lnTo>
                  <a:pt x="47625" y="11277"/>
                </a:lnTo>
                <a:lnTo>
                  <a:pt x="13208" y="23533"/>
                </a:lnTo>
                <a:lnTo>
                  <a:pt x="0" y="40208"/>
                </a:lnTo>
                <a:lnTo>
                  <a:pt x="3175" y="48539"/>
                </a:lnTo>
                <a:lnTo>
                  <a:pt x="11684" y="56388"/>
                </a:lnTo>
                <a:lnTo>
                  <a:pt x="29591" y="55410"/>
                </a:lnTo>
                <a:lnTo>
                  <a:pt x="31242" y="43154"/>
                </a:lnTo>
                <a:lnTo>
                  <a:pt x="39751" y="30886"/>
                </a:lnTo>
                <a:lnTo>
                  <a:pt x="92075" y="9321"/>
                </a:lnTo>
                <a:lnTo>
                  <a:pt x="97536" y="1955"/>
                </a:lnTo>
                <a:lnTo>
                  <a:pt x="7416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82" name="object 82"/>
          <p:cNvSpPr/>
          <p:nvPr/>
        </p:nvSpPr>
        <p:spPr>
          <a:xfrm>
            <a:off x="6652768" y="5754624"/>
            <a:ext cx="169333" cy="65193"/>
          </a:xfrm>
          <a:custGeom>
            <a:avLst/>
            <a:gdLst/>
            <a:ahLst/>
            <a:cxnLst/>
            <a:rect l="l" t="t" r="r" b="b"/>
            <a:pathLst>
              <a:path w="127000" h="48895">
                <a:moveTo>
                  <a:pt x="126491" y="0"/>
                </a:moveTo>
                <a:lnTo>
                  <a:pt x="93218" y="965"/>
                </a:lnTo>
                <a:lnTo>
                  <a:pt x="31114" y="15938"/>
                </a:lnTo>
                <a:lnTo>
                  <a:pt x="0" y="31381"/>
                </a:lnTo>
                <a:lnTo>
                  <a:pt x="5334" y="43459"/>
                </a:lnTo>
                <a:lnTo>
                  <a:pt x="25781" y="48767"/>
                </a:lnTo>
                <a:lnTo>
                  <a:pt x="75691" y="26073"/>
                </a:lnTo>
                <a:lnTo>
                  <a:pt x="88646" y="15938"/>
                </a:lnTo>
                <a:lnTo>
                  <a:pt x="113664" y="8204"/>
                </a:lnTo>
                <a:lnTo>
                  <a:pt x="12649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83" name="object 83"/>
          <p:cNvSpPr/>
          <p:nvPr/>
        </p:nvSpPr>
        <p:spPr>
          <a:xfrm>
            <a:off x="6740145" y="5783072"/>
            <a:ext cx="156633" cy="55033"/>
          </a:xfrm>
          <a:custGeom>
            <a:avLst/>
            <a:gdLst/>
            <a:ahLst/>
            <a:cxnLst/>
            <a:rect l="l" t="t" r="r" b="b"/>
            <a:pathLst>
              <a:path w="117475" h="41275">
                <a:moveTo>
                  <a:pt x="117347" y="0"/>
                </a:moveTo>
                <a:lnTo>
                  <a:pt x="72770" y="2870"/>
                </a:lnTo>
                <a:lnTo>
                  <a:pt x="38353" y="8128"/>
                </a:lnTo>
                <a:lnTo>
                  <a:pt x="16382" y="18186"/>
                </a:lnTo>
                <a:lnTo>
                  <a:pt x="0" y="32054"/>
                </a:lnTo>
                <a:lnTo>
                  <a:pt x="8636" y="40195"/>
                </a:lnTo>
                <a:lnTo>
                  <a:pt x="28193" y="41148"/>
                </a:lnTo>
                <a:lnTo>
                  <a:pt x="71246" y="20091"/>
                </a:lnTo>
                <a:lnTo>
                  <a:pt x="105663" y="11010"/>
                </a:lnTo>
                <a:lnTo>
                  <a:pt x="1173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84" name="object 84"/>
          <p:cNvSpPr/>
          <p:nvPr/>
        </p:nvSpPr>
        <p:spPr>
          <a:xfrm>
            <a:off x="6805169" y="5835904"/>
            <a:ext cx="154940" cy="40640"/>
          </a:xfrm>
          <a:custGeom>
            <a:avLst/>
            <a:gdLst/>
            <a:ahLst/>
            <a:cxnLst/>
            <a:rect l="l" t="t" r="r" b="b"/>
            <a:pathLst>
              <a:path w="116204" h="30479">
                <a:moveTo>
                  <a:pt x="76453" y="0"/>
                </a:moveTo>
                <a:lnTo>
                  <a:pt x="45593" y="977"/>
                </a:lnTo>
                <a:lnTo>
                  <a:pt x="18541" y="3441"/>
                </a:lnTo>
                <a:lnTo>
                  <a:pt x="0" y="19659"/>
                </a:lnTo>
                <a:lnTo>
                  <a:pt x="3048" y="26060"/>
                </a:lnTo>
                <a:lnTo>
                  <a:pt x="13081" y="30480"/>
                </a:lnTo>
                <a:lnTo>
                  <a:pt x="34798" y="27038"/>
                </a:lnTo>
                <a:lnTo>
                  <a:pt x="60198" y="20650"/>
                </a:lnTo>
                <a:lnTo>
                  <a:pt x="105790" y="18681"/>
                </a:lnTo>
                <a:lnTo>
                  <a:pt x="115824" y="10325"/>
                </a:lnTo>
                <a:lnTo>
                  <a:pt x="764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85" name="object 85"/>
          <p:cNvSpPr/>
          <p:nvPr/>
        </p:nvSpPr>
        <p:spPr>
          <a:xfrm>
            <a:off x="6862063" y="5886704"/>
            <a:ext cx="73659" cy="30480"/>
          </a:xfrm>
          <a:custGeom>
            <a:avLst/>
            <a:gdLst/>
            <a:ahLst/>
            <a:cxnLst/>
            <a:rect l="l" t="t" r="r" b="b"/>
            <a:pathLst>
              <a:path w="55245" h="22860">
                <a:moveTo>
                  <a:pt x="16510" y="0"/>
                </a:moveTo>
                <a:lnTo>
                  <a:pt x="0" y="11671"/>
                </a:lnTo>
                <a:lnTo>
                  <a:pt x="5461" y="17513"/>
                </a:lnTo>
                <a:lnTo>
                  <a:pt x="23494" y="22860"/>
                </a:lnTo>
                <a:lnTo>
                  <a:pt x="43052" y="17513"/>
                </a:lnTo>
                <a:lnTo>
                  <a:pt x="54863" y="6324"/>
                </a:lnTo>
                <a:lnTo>
                  <a:pt x="40004" y="977"/>
                </a:lnTo>
                <a:lnTo>
                  <a:pt x="1651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86" name="object 86"/>
          <p:cNvSpPr/>
          <p:nvPr/>
        </p:nvSpPr>
        <p:spPr>
          <a:xfrm>
            <a:off x="6916928" y="5933439"/>
            <a:ext cx="111760" cy="30480"/>
          </a:xfrm>
          <a:custGeom>
            <a:avLst/>
            <a:gdLst/>
            <a:ahLst/>
            <a:cxnLst/>
            <a:rect l="l" t="t" r="r" b="b"/>
            <a:pathLst>
              <a:path w="83820" h="22860">
                <a:moveTo>
                  <a:pt x="83819" y="0"/>
                </a:moveTo>
                <a:lnTo>
                  <a:pt x="47370" y="0"/>
                </a:lnTo>
                <a:lnTo>
                  <a:pt x="26415" y="3403"/>
                </a:lnTo>
                <a:lnTo>
                  <a:pt x="0" y="13614"/>
                </a:lnTo>
                <a:lnTo>
                  <a:pt x="3048" y="22860"/>
                </a:lnTo>
                <a:lnTo>
                  <a:pt x="19430" y="22377"/>
                </a:lnTo>
                <a:lnTo>
                  <a:pt x="39624" y="12153"/>
                </a:lnTo>
                <a:lnTo>
                  <a:pt x="69087" y="6324"/>
                </a:lnTo>
                <a:lnTo>
                  <a:pt x="8381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87" name="object 87"/>
          <p:cNvSpPr/>
          <p:nvPr/>
        </p:nvSpPr>
        <p:spPr>
          <a:xfrm>
            <a:off x="6914895" y="5953760"/>
            <a:ext cx="182880" cy="49107"/>
          </a:xfrm>
          <a:custGeom>
            <a:avLst/>
            <a:gdLst/>
            <a:ahLst/>
            <a:cxnLst/>
            <a:rect l="l" t="t" r="r" b="b"/>
            <a:pathLst>
              <a:path w="137160" h="36829">
                <a:moveTo>
                  <a:pt x="101853" y="0"/>
                </a:moveTo>
                <a:lnTo>
                  <a:pt x="59816" y="2882"/>
                </a:lnTo>
                <a:lnTo>
                  <a:pt x="24511" y="11074"/>
                </a:lnTo>
                <a:lnTo>
                  <a:pt x="0" y="24066"/>
                </a:lnTo>
                <a:lnTo>
                  <a:pt x="0" y="33210"/>
                </a:lnTo>
                <a:lnTo>
                  <a:pt x="9905" y="36575"/>
                </a:lnTo>
                <a:lnTo>
                  <a:pt x="36829" y="30314"/>
                </a:lnTo>
                <a:lnTo>
                  <a:pt x="61340" y="20218"/>
                </a:lnTo>
                <a:lnTo>
                  <a:pt x="117982" y="9143"/>
                </a:lnTo>
                <a:lnTo>
                  <a:pt x="137160" y="1930"/>
                </a:lnTo>
                <a:lnTo>
                  <a:pt x="10185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88" name="object 88"/>
          <p:cNvSpPr/>
          <p:nvPr/>
        </p:nvSpPr>
        <p:spPr>
          <a:xfrm>
            <a:off x="6957569" y="6004561"/>
            <a:ext cx="146473" cy="33020"/>
          </a:xfrm>
          <a:custGeom>
            <a:avLst/>
            <a:gdLst/>
            <a:ahLst/>
            <a:cxnLst/>
            <a:rect l="l" t="t" r="r" b="b"/>
            <a:pathLst>
              <a:path w="109854" h="24764">
                <a:moveTo>
                  <a:pt x="47116" y="0"/>
                </a:moveTo>
                <a:lnTo>
                  <a:pt x="11557" y="7315"/>
                </a:lnTo>
                <a:lnTo>
                  <a:pt x="0" y="16090"/>
                </a:lnTo>
                <a:lnTo>
                  <a:pt x="10033" y="22428"/>
                </a:lnTo>
                <a:lnTo>
                  <a:pt x="32512" y="24383"/>
                </a:lnTo>
                <a:lnTo>
                  <a:pt x="99695" y="9270"/>
                </a:lnTo>
                <a:lnTo>
                  <a:pt x="109727" y="1955"/>
                </a:lnTo>
                <a:lnTo>
                  <a:pt x="74929" y="1955"/>
                </a:lnTo>
                <a:lnTo>
                  <a:pt x="4711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89" name="object 89"/>
          <p:cNvSpPr/>
          <p:nvPr/>
        </p:nvSpPr>
        <p:spPr>
          <a:xfrm>
            <a:off x="6979920" y="6067553"/>
            <a:ext cx="71120" cy="24553"/>
          </a:xfrm>
          <a:custGeom>
            <a:avLst/>
            <a:gdLst/>
            <a:ahLst/>
            <a:cxnLst/>
            <a:rect l="l" t="t" r="r" b="b"/>
            <a:pathLst>
              <a:path w="53339" h="18414">
                <a:moveTo>
                  <a:pt x="42799" y="0"/>
                </a:moveTo>
                <a:lnTo>
                  <a:pt x="18542" y="0"/>
                </a:lnTo>
                <a:lnTo>
                  <a:pt x="0" y="7772"/>
                </a:lnTo>
                <a:lnTo>
                  <a:pt x="5714" y="15087"/>
                </a:lnTo>
                <a:lnTo>
                  <a:pt x="20955" y="18288"/>
                </a:lnTo>
                <a:lnTo>
                  <a:pt x="36322" y="15087"/>
                </a:lnTo>
                <a:lnTo>
                  <a:pt x="53339" y="6858"/>
                </a:lnTo>
                <a:lnTo>
                  <a:pt x="4279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90" name="object 90"/>
          <p:cNvSpPr/>
          <p:nvPr/>
        </p:nvSpPr>
        <p:spPr>
          <a:xfrm>
            <a:off x="7004304" y="6116320"/>
            <a:ext cx="40640" cy="20320"/>
          </a:xfrm>
          <a:custGeom>
            <a:avLst/>
            <a:gdLst/>
            <a:ahLst/>
            <a:cxnLst/>
            <a:rect l="l" t="t" r="r" b="b"/>
            <a:pathLst>
              <a:path w="30479" h="15239">
                <a:moveTo>
                  <a:pt x="15239" y="0"/>
                </a:moveTo>
                <a:lnTo>
                  <a:pt x="0" y="4622"/>
                </a:lnTo>
                <a:lnTo>
                  <a:pt x="4063" y="10617"/>
                </a:lnTo>
                <a:lnTo>
                  <a:pt x="19304" y="15240"/>
                </a:lnTo>
                <a:lnTo>
                  <a:pt x="28829" y="8775"/>
                </a:lnTo>
                <a:lnTo>
                  <a:pt x="30480" y="1841"/>
                </a:lnTo>
                <a:lnTo>
                  <a:pt x="152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91" name="object 91"/>
          <p:cNvSpPr txBox="1"/>
          <p:nvPr/>
        </p:nvSpPr>
        <p:spPr>
          <a:xfrm>
            <a:off x="11256603" y="6587067"/>
            <a:ext cx="220980" cy="2051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/>
            <a:r>
              <a:rPr sz="1333" spc="-13" dirty="0">
                <a:solidFill>
                  <a:srgbClr val="FFFFFF"/>
                </a:solidFill>
                <a:latin typeface="Arial"/>
                <a:cs typeface="Arial"/>
              </a:rPr>
              <a:t>25</a:t>
            </a:r>
            <a:endParaRPr sz="1333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3">
            <a:extLst>
              <a:ext uri="{FF2B5EF4-FFF2-40B4-BE49-F238E27FC236}">
                <a16:creationId xmlns:a16="http://schemas.microsoft.com/office/drawing/2014/main" id="{BAD2B302-6AA2-4D50-BD39-CB91051386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0850" y="1204913"/>
            <a:ext cx="4522788" cy="504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796" name="Text Box 4">
            <a:extLst>
              <a:ext uri="{FF2B5EF4-FFF2-40B4-BE49-F238E27FC236}">
                <a16:creationId xmlns:a16="http://schemas.microsoft.com/office/drawing/2014/main" id="{A239FBE4-4867-4521-AC96-2BE7E3EBE0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088" y="1125539"/>
            <a:ext cx="243848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à"/>
              <a:defRPr sz="2800">
                <a:solidFill>
                  <a:srgbClr val="FFFF00"/>
                </a:solidFill>
                <a:latin typeface="Arial Narrow" panose="020B060602020203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ä"/>
              <a:defRPr sz="2800">
                <a:solidFill>
                  <a:srgbClr val="FFFF00"/>
                </a:solidFill>
                <a:latin typeface="Arial Narrow" panose="020B060602020203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æ"/>
              <a:defRPr sz="2800">
                <a:solidFill>
                  <a:srgbClr val="FFFF00"/>
                </a:solidFill>
                <a:latin typeface="Arial Narrow" panose="020B060602020203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FFFF00"/>
              </a:buClr>
              <a:buSzPct val="90000"/>
              <a:buFont typeface="Monotype Sorts" pitchFamily="2" charset="2"/>
              <a:buChar char="«"/>
              <a:defRPr sz="2400">
                <a:solidFill>
                  <a:srgbClr val="FFFF00"/>
                </a:solidFill>
                <a:latin typeface="Arial Narrow" panose="020B060602020203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FFFF00"/>
              </a:buClr>
              <a:buFont typeface="Wingdings" panose="05000000000000000000" pitchFamily="2" charset="2"/>
              <a:buChar char="v"/>
              <a:defRPr sz="2400">
                <a:solidFill>
                  <a:srgbClr val="FFFF00"/>
                </a:solidFill>
                <a:latin typeface="Arial Narrow" panose="020B0606020202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anose="05000000000000000000" pitchFamily="2" charset="2"/>
              <a:buChar char="v"/>
              <a:defRPr sz="2400">
                <a:solidFill>
                  <a:srgbClr val="FFFF00"/>
                </a:solidFill>
                <a:latin typeface="Arial Narrow" panose="020B0606020202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anose="05000000000000000000" pitchFamily="2" charset="2"/>
              <a:buChar char="v"/>
              <a:defRPr sz="2400">
                <a:solidFill>
                  <a:srgbClr val="FFFF00"/>
                </a:solidFill>
                <a:latin typeface="Arial Narrow" panose="020B0606020202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anose="05000000000000000000" pitchFamily="2" charset="2"/>
              <a:buChar char="v"/>
              <a:defRPr sz="2400">
                <a:solidFill>
                  <a:srgbClr val="FFFF00"/>
                </a:solidFill>
                <a:latin typeface="Arial Narrow" panose="020B0606020202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00"/>
              </a:buClr>
              <a:buFont typeface="Wingdings" panose="05000000000000000000" pitchFamily="2" charset="2"/>
              <a:buChar char="v"/>
              <a:defRPr sz="2400">
                <a:solidFill>
                  <a:srgbClr val="FFFF00"/>
                </a:solidFill>
                <a:latin typeface="Arial Narrow" panose="020B060602020203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GB" altLang="vi-VN" sz="2400" dirty="0" err="1"/>
              <a:t>Số</a:t>
            </a:r>
            <a:r>
              <a:rPr lang="en-GB" altLang="vi-VN" sz="2400" dirty="0"/>
              <a:t> </a:t>
            </a:r>
            <a:r>
              <a:rPr lang="en-GB" altLang="vi-VN" sz="2400" dirty="0" err="1"/>
              <a:t>lần</a:t>
            </a:r>
            <a:r>
              <a:rPr lang="en-GB" altLang="vi-VN" sz="2400" dirty="0"/>
              <a:t> </a:t>
            </a:r>
            <a:r>
              <a:rPr lang="en-GB" altLang="vi-VN" sz="2400" dirty="0" err="1"/>
              <a:t>xảy</a:t>
            </a:r>
            <a:r>
              <a:rPr lang="en-GB" altLang="vi-VN" sz="2400" dirty="0"/>
              <a:t> </a:t>
            </a:r>
            <a:r>
              <a:rPr lang="en-GB" altLang="vi-VN" sz="2400" dirty="0" err="1"/>
              <a:t>ra</a:t>
            </a:r>
            <a:r>
              <a:rPr lang="en-GB" altLang="vi-VN" sz="2400" dirty="0"/>
              <a:t> s</a:t>
            </a:r>
            <a:r>
              <a:rPr lang="en-US" altLang="vi-VN" sz="2400" dirty="0"/>
              <a:t>ự </a:t>
            </a:r>
            <a:r>
              <a:rPr lang="en-US" altLang="vi-VN" sz="2400" dirty="0" err="1"/>
              <a:t>cố</a:t>
            </a:r>
            <a:endParaRPr lang="en-GB" altLang="vi-VN" sz="2400" dirty="0"/>
          </a:p>
        </p:txBody>
      </p:sp>
      <p:sp>
        <p:nvSpPr>
          <p:cNvPr id="219141" name="Line 5">
            <a:extLst>
              <a:ext uri="{FF2B5EF4-FFF2-40B4-BE49-F238E27FC236}">
                <a16:creationId xmlns:a16="http://schemas.microsoft.com/office/drawing/2014/main" id="{3629A3C2-8999-45A6-9176-9CADBF3E538C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8213" y="2741613"/>
            <a:ext cx="7848600" cy="0"/>
          </a:xfrm>
          <a:prstGeom prst="line">
            <a:avLst/>
          </a:prstGeom>
          <a:noFill/>
          <a:ln w="38100">
            <a:solidFill>
              <a:srgbClr val="FFFF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vi-VN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19142" name="Group 6">
            <a:extLst>
              <a:ext uri="{FF2B5EF4-FFF2-40B4-BE49-F238E27FC236}">
                <a16:creationId xmlns:a16="http://schemas.microsoft.com/office/drawing/2014/main" id="{38CDA6D1-100A-474C-8281-177F47DCC45F}"/>
              </a:ext>
            </a:extLst>
          </p:cNvPr>
          <p:cNvGrpSpPr>
            <a:grpSpLocks/>
          </p:cNvGrpSpPr>
          <p:nvPr/>
        </p:nvGrpSpPr>
        <p:grpSpPr bwMode="auto">
          <a:xfrm>
            <a:off x="3309938" y="2093913"/>
            <a:ext cx="4837115" cy="519112"/>
            <a:chOff x="1125" y="1319"/>
            <a:chExt cx="3047" cy="327"/>
          </a:xfrm>
        </p:grpSpPr>
        <p:sp>
          <p:nvSpPr>
            <p:cNvPr id="33810" name="Text Box 7">
              <a:extLst>
                <a:ext uri="{FF2B5EF4-FFF2-40B4-BE49-F238E27FC236}">
                  <a16:creationId xmlns:a16="http://schemas.microsoft.com/office/drawing/2014/main" id="{262CA897-4E4C-4519-B4BB-B3E43D0616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25" y="1319"/>
              <a:ext cx="6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FFFF00"/>
                </a:buClr>
                <a:buFont typeface="Wingdings" panose="05000000000000000000" pitchFamily="2" charset="2"/>
                <a:buChar char="à"/>
                <a:defRPr sz="2800">
                  <a:solidFill>
                    <a:srgbClr val="FFFF00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FF00"/>
                </a:buClr>
                <a:buFont typeface="Wingdings" panose="05000000000000000000" pitchFamily="2" charset="2"/>
                <a:buChar char="ä"/>
                <a:defRPr sz="2800">
                  <a:solidFill>
                    <a:srgbClr val="FFFF00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FF00"/>
                </a:buClr>
                <a:buFont typeface="Wingdings" panose="05000000000000000000" pitchFamily="2" charset="2"/>
                <a:buChar char="æ"/>
                <a:defRPr sz="2800">
                  <a:solidFill>
                    <a:srgbClr val="FFFF00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FF00"/>
                </a:buClr>
                <a:buSzPct val="90000"/>
                <a:buFont typeface="Monotype Sorts" pitchFamily="2" charset="2"/>
                <a:buChar char="«"/>
                <a:defRPr sz="2400">
                  <a:solidFill>
                    <a:srgbClr val="FFFF00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FF00"/>
                </a:buClr>
                <a:buFont typeface="Wingdings" panose="05000000000000000000" pitchFamily="2" charset="2"/>
                <a:buChar char="v"/>
                <a:defRPr sz="2400">
                  <a:solidFill>
                    <a:srgbClr val="FFFF00"/>
                  </a:solidFill>
                  <a:latin typeface="Arial Narrow" panose="020B0606020202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00"/>
                </a:buClr>
                <a:buFont typeface="Wingdings" panose="05000000000000000000" pitchFamily="2" charset="2"/>
                <a:buChar char="v"/>
                <a:defRPr sz="2400">
                  <a:solidFill>
                    <a:srgbClr val="FFFF00"/>
                  </a:solidFill>
                  <a:latin typeface="Arial Narrow" panose="020B0606020202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00"/>
                </a:buClr>
                <a:buFont typeface="Wingdings" panose="05000000000000000000" pitchFamily="2" charset="2"/>
                <a:buChar char="v"/>
                <a:defRPr sz="2400">
                  <a:solidFill>
                    <a:srgbClr val="FFFF00"/>
                  </a:solidFill>
                  <a:latin typeface="Arial Narrow" panose="020B0606020202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00"/>
                </a:buClr>
                <a:buFont typeface="Wingdings" panose="05000000000000000000" pitchFamily="2" charset="2"/>
                <a:buChar char="v"/>
                <a:defRPr sz="2400">
                  <a:solidFill>
                    <a:srgbClr val="FFFF00"/>
                  </a:solidFill>
                  <a:latin typeface="Arial Narrow" panose="020B0606020202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00"/>
                </a:buClr>
                <a:buFont typeface="Wingdings" panose="05000000000000000000" pitchFamily="2" charset="2"/>
                <a:buChar char="v"/>
                <a:defRPr sz="2400">
                  <a:solidFill>
                    <a:srgbClr val="FFFF00"/>
                  </a:solidFill>
                  <a:latin typeface="Arial Narrow" panose="020B060602020203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GB" altLang="vi-VN">
                  <a:latin typeface="Arial Black" panose="020B0A04020102020204" pitchFamily="34" charset="0"/>
                </a:rPr>
                <a:t>1 – 5</a:t>
              </a:r>
            </a:p>
          </p:txBody>
        </p:sp>
        <p:sp>
          <p:nvSpPr>
            <p:cNvPr id="219144" name="Text Box 8">
              <a:extLst>
                <a:ext uri="{FF2B5EF4-FFF2-40B4-BE49-F238E27FC236}">
                  <a16:creationId xmlns:a16="http://schemas.microsoft.com/office/drawing/2014/main" id="{CD8BBAAF-5868-43A2-972D-14F5C06E77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67" y="1344"/>
              <a:ext cx="505" cy="23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altLang="vi-VN" dirty="0">
                  <a:solidFill>
                    <a:srgbClr val="D60093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panose="020B0606020202030204" pitchFamily="34" charset="0"/>
                </a:rPr>
                <a:t>Tai </a:t>
              </a:r>
              <a:r>
                <a:rPr lang="en-GB" altLang="vi-VN" dirty="0" err="1">
                  <a:solidFill>
                    <a:srgbClr val="D60093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panose="020B0606020202030204" pitchFamily="34" charset="0"/>
                </a:rPr>
                <a:t>nạn</a:t>
              </a:r>
              <a:endParaRPr lang="en-GB" altLang="vi-VN" dirty="0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endParaRPr>
            </a:p>
          </p:txBody>
        </p:sp>
      </p:grpSp>
      <p:sp>
        <p:nvSpPr>
          <p:cNvPr id="219145" name="Line 9">
            <a:extLst>
              <a:ext uri="{FF2B5EF4-FFF2-40B4-BE49-F238E27FC236}">
                <a16:creationId xmlns:a16="http://schemas.microsoft.com/office/drawing/2014/main" id="{0BD2BE56-CB01-4673-B100-19B7C0BDCB46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8213" y="3716338"/>
            <a:ext cx="7848600" cy="0"/>
          </a:xfrm>
          <a:prstGeom prst="line">
            <a:avLst/>
          </a:prstGeom>
          <a:noFill/>
          <a:ln w="38100">
            <a:solidFill>
              <a:srgbClr val="FFFF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vi-VN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19146" name="Group 10">
            <a:extLst>
              <a:ext uri="{FF2B5EF4-FFF2-40B4-BE49-F238E27FC236}">
                <a16:creationId xmlns:a16="http://schemas.microsoft.com/office/drawing/2014/main" id="{BF490C8C-BDB3-437F-8073-E234EB36D8BA}"/>
              </a:ext>
            </a:extLst>
          </p:cNvPr>
          <p:cNvGrpSpPr>
            <a:grpSpLocks/>
          </p:cNvGrpSpPr>
          <p:nvPr/>
        </p:nvGrpSpPr>
        <p:grpSpPr bwMode="auto">
          <a:xfrm>
            <a:off x="2922588" y="3073401"/>
            <a:ext cx="5875343" cy="519113"/>
            <a:chOff x="881" y="1936"/>
            <a:chExt cx="3701" cy="327"/>
          </a:xfrm>
        </p:grpSpPr>
        <p:sp>
          <p:nvSpPr>
            <p:cNvPr id="33808" name="Text Box 11">
              <a:extLst>
                <a:ext uri="{FF2B5EF4-FFF2-40B4-BE49-F238E27FC236}">
                  <a16:creationId xmlns:a16="http://schemas.microsoft.com/office/drawing/2014/main" id="{85E2F8CB-0F86-40C5-8949-C0087B97118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81" y="1936"/>
              <a:ext cx="11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FFFF00"/>
                </a:buClr>
                <a:buFont typeface="Wingdings" panose="05000000000000000000" pitchFamily="2" charset="2"/>
                <a:buChar char="à"/>
                <a:defRPr sz="2800">
                  <a:solidFill>
                    <a:srgbClr val="FFFF00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FF00"/>
                </a:buClr>
                <a:buFont typeface="Wingdings" panose="05000000000000000000" pitchFamily="2" charset="2"/>
                <a:buChar char="ä"/>
                <a:defRPr sz="2800">
                  <a:solidFill>
                    <a:srgbClr val="FFFF00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FF00"/>
                </a:buClr>
                <a:buFont typeface="Wingdings" panose="05000000000000000000" pitchFamily="2" charset="2"/>
                <a:buChar char="æ"/>
                <a:defRPr sz="2800">
                  <a:solidFill>
                    <a:srgbClr val="FFFF00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FF00"/>
                </a:buClr>
                <a:buSzPct val="90000"/>
                <a:buFont typeface="Monotype Sorts" pitchFamily="2" charset="2"/>
                <a:buChar char="«"/>
                <a:defRPr sz="2400">
                  <a:solidFill>
                    <a:srgbClr val="FFFF00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FF00"/>
                </a:buClr>
                <a:buFont typeface="Wingdings" panose="05000000000000000000" pitchFamily="2" charset="2"/>
                <a:buChar char="v"/>
                <a:defRPr sz="2400">
                  <a:solidFill>
                    <a:srgbClr val="FFFF00"/>
                  </a:solidFill>
                  <a:latin typeface="Arial Narrow" panose="020B0606020202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00"/>
                </a:buClr>
                <a:buFont typeface="Wingdings" panose="05000000000000000000" pitchFamily="2" charset="2"/>
                <a:buChar char="v"/>
                <a:defRPr sz="2400">
                  <a:solidFill>
                    <a:srgbClr val="FFFF00"/>
                  </a:solidFill>
                  <a:latin typeface="Arial Narrow" panose="020B0606020202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00"/>
                </a:buClr>
                <a:buFont typeface="Wingdings" panose="05000000000000000000" pitchFamily="2" charset="2"/>
                <a:buChar char="v"/>
                <a:defRPr sz="2400">
                  <a:solidFill>
                    <a:srgbClr val="FFFF00"/>
                  </a:solidFill>
                  <a:latin typeface="Arial Narrow" panose="020B0606020202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00"/>
                </a:buClr>
                <a:buFont typeface="Wingdings" panose="05000000000000000000" pitchFamily="2" charset="2"/>
                <a:buChar char="v"/>
                <a:defRPr sz="2400">
                  <a:solidFill>
                    <a:srgbClr val="FFFF00"/>
                  </a:solidFill>
                  <a:latin typeface="Arial Narrow" panose="020B0606020202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00"/>
                </a:buClr>
                <a:buFont typeface="Wingdings" panose="05000000000000000000" pitchFamily="2" charset="2"/>
                <a:buChar char="v"/>
                <a:defRPr sz="2400">
                  <a:solidFill>
                    <a:srgbClr val="FFFF00"/>
                  </a:solidFill>
                  <a:latin typeface="Arial Narrow" panose="020B060602020203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GB" altLang="vi-VN">
                  <a:latin typeface="Arial Black" panose="020B0A04020102020204" pitchFamily="34" charset="0"/>
                </a:rPr>
                <a:t>30 – 100</a:t>
              </a:r>
            </a:p>
          </p:txBody>
        </p:sp>
        <p:sp>
          <p:nvSpPr>
            <p:cNvPr id="219148" name="Text Box 12">
              <a:extLst>
                <a:ext uri="{FF2B5EF4-FFF2-40B4-BE49-F238E27FC236}">
                  <a16:creationId xmlns:a16="http://schemas.microsoft.com/office/drawing/2014/main" id="{FFA65AAD-8AAF-4F6F-8F56-478E7A7F4B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87" y="1956"/>
              <a:ext cx="1195" cy="23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altLang="vi-VN" dirty="0">
                  <a:solidFill>
                    <a:srgbClr val="D60093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panose="020B0606020202030204" pitchFamily="34" charset="0"/>
                </a:rPr>
                <a:t>S</a:t>
              </a:r>
              <a:r>
                <a:rPr lang="en-US" altLang="vi-VN" dirty="0">
                  <a:solidFill>
                    <a:srgbClr val="D60093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panose="020B0606020202030204" pitchFamily="34" charset="0"/>
                </a:rPr>
                <a:t>ự </a:t>
              </a:r>
              <a:r>
                <a:rPr lang="en-US" altLang="vi-VN" dirty="0" err="1">
                  <a:solidFill>
                    <a:srgbClr val="D60093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panose="020B0606020202030204" pitchFamily="34" charset="0"/>
                </a:rPr>
                <a:t>cố</a:t>
              </a:r>
              <a:r>
                <a:rPr lang="en-US" altLang="vi-VN" dirty="0">
                  <a:solidFill>
                    <a:srgbClr val="D60093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panose="020B0606020202030204" pitchFamily="34" charset="0"/>
                </a:rPr>
                <a:t> </a:t>
              </a:r>
              <a:r>
                <a:rPr lang="en-US" altLang="vi-VN" dirty="0" err="1">
                  <a:solidFill>
                    <a:srgbClr val="D60093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panose="020B0606020202030204" pitchFamily="34" charset="0"/>
                </a:rPr>
                <a:t>nghiêm</a:t>
              </a:r>
              <a:r>
                <a:rPr lang="en-US" altLang="vi-VN" dirty="0">
                  <a:solidFill>
                    <a:srgbClr val="D60093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panose="020B0606020202030204" pitchFamily="34" charset="0"/>
                </a:rPr>
                <a:t> </a:t>
              </a:r>
              <a:r>
                <a:rPr lang="en-US" altLang="vi-VN" dirty="0" err="1">
                  <a:solidFill>
                    <a:srgbClr val="D60093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panose="020B0606020202030204" pitchFamily="34" charset="0"/>
                </a:rPr>
                <a:t>trọng</a:t>
              </a:r>
              <a:endParaRPr lang="en-GB" altLang="vi-VN" dirty="0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endParaRPr>
            </a:p>
          </p:txBody>
        </p:sp>
      </p:grpSp>
      <p:sp>
        <p:nvSpPr>
          <p:cNvPr id="219149" name="Line 13">
            <a:extLst>
              <a:ext uri="{FF2B5EF4-FFF2-40B4-BE49-F238E27FC236}">
                <a16:creationId xmlns:a16="http://schemas.microsoft.com/office/drawing/2014/main" id="{E8225EF2-D45C-4C26-9992-864428F5B9EF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8213" y="4724400"/>
            <a:ext cx="7848600" cy="0"/>
          </a:xfrm>
          <a:prstGeom prst="line">
            <a:avLst/>
          </a:prstGeom>
          <a:noFill/>
          <a:ln w="38100">
            <a:solidFill>
              <a:srgbClr val="FFFF00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vi-VN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19150" name="Group 14">
            <a:extLst>
              <a:ext uri="{FF2B5EF4-FFF2-40B4-BE49-F238E27FC236}">
                <a16:creationId xmlns:a16="http://schemas.microsoft.com/office/drawing/2014/main" id="{56BA55C2-2C74-423D-9042-6DFF908A77D3}"/>
              </a:ext>
            </a:extLst>
          </p:cNvPr>
          <p:cNvGrpSpPr>
            <a:grpSpLocks/>
          </p:cNvGrpSpPr>
          <p:nvPr/>
        </p:nvGrpSpPr>
        <p:grpSpPr bwMode="auto">
          <a:xfrm>
            <a:off x="2713038" y="4065588"/>
            <a:ext cx="5402264" cy="519112"/>
            <a:chOff x="749" y="2561"/>
            <a:chExt cx="3403" cy="327"/>
          </a:xfrm>
        </p:grpSpPr>
        <p:sp>
          <p:nvSpPr>
            <p:cNvPr id="33806" name="Text Box 15">
              <a:extLst>
                <a:ext uri="{FF2B5EF4-FFF2-40B4-BE49-F238E27FC236}">
                  <a16:creationId xmlns:a16="http://schemas.microsoft.com/office/drawing/2014/main" id="{6EEB865C-C5AD-493B-B4E4-61742B28FF6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49" y="2561"/>
              <a:ext cx="14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FFFF00"/>
                </a:buClr>
                <a:buFont typeface="Wingdings" panose="05000000000000000000" pitchFamily="2" charset="2"/>
                <a:buChar char="à"/>
                <a:defRPr sz="2800">
                  <a:solidFill>
                    <a:srgbClr val="FFFF00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FF00"/>
                </a:buClr>
                <a:buFont typeface="Wingdings" panose="05000000000000000000" pitchFamily="2" charset="2"/>
                <a:buChar char="ä"/>
                <a:defRPr sz="2800">
                  <a:solidFill>
                    <a:srgbClr val="FFFF00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FF00"/>
                </a:buClr>
                <a:buFont typeface="Wingdings" panose="05000000000000000000" pitchFamily="2" charset="2"/>
                <a:buChar char="æ"/>
                <a:defRPr sz="2800">
                  <a:solidFill>
                    <a:srgbClr val="FFFF00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FF00"/>
                </a:buClr>
                <a:buSzPct val="90000"/>
                <a:buFont typeface="Monotype Sorts" pitchFamily="2" charset="2"/>
                <a:buChar char="«"/>
                <a:defRPr sz="2400">
                  <a:solidFill>
                    <a:srgbClr val="FFFF00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FF00"/>
                </a:buClr>
                <a:buFont typeface="Wingdings" panose="05000000000000000000" pitchFamily="2" charset="2"/>
                <a:buChar char="v"/>
                <a:defRPr sz="2400">
                  <a:solidFill>
                    <a:srgbClr val="FFFF00"/>
                  </a:solidFill>
                  <a:latin typeface="Arial Narrow" panose="020B0606020202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00"/>
                </a:buClr>
                <a:buFont typeface="Wingdings" panose="05000000000000000000" pitchFamily="2" charset="2"/>
                <a:buChar char="v"/>
                <a:defRPr sz="2400">
                  <a:solidFill>
                    <a:srgbClr val="FFFF00"/>
                  </a:solidFill>
                  <a:latin typeface="Arial Narrow" panose="020B0606020202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00"/>
                </a:buClr>
                <a:buFont typeface="Wingdings" panose="05000000000000000000" pitchFamily="2" charset="2"/>
                <a:buChar char="v"/>
                <a:defRPr sz="2400">
                  <a:solidFill>
                    <a:srgbClr val="FFFF00"/>
                  </a:solidFill>
                  <a:latin typeface="Arial Narrow" panose="020B0606020202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00"/>
                </a:buClr>
                <a:buFont typeface="Wingdings" panose="05000000000000000000" pitchFamily="2" charset="2"/>
                <a:buChar char="v"/>
                <a:defRPr sz="2400">
                  <a:solidFill>
                    <a:srgbClr val="FFFF00"/>
                  </a:solidFill>
                  <a:latin typeface="Arial Narrow" panose="020B0606020202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00"/>
                </a:buClr>
                <a:buFont typeface="Wingdings" panose="05000000000000000000" pitchFamily="2" charset="2"/>
                <a:buChar char="v"/>
                <a:defRPr sz="2400">
                  <a:solidFill>
                    <a:srgbClr val="FFFF00"/>
                  </a:solidFill>
                  <a:latin typeface="Arial Narrow" panose="020B060602020203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GB" altLang="vi-VN">
                  <a:latin typeface="Arial Black" panose="020B0A04020102020204" pitchFamily="34" charset="0"/>
                </a:rPr>
                <a:t>100 – 1000</a:t>
              </a:r>
            </a:p>
          </p:txBody>
        </p:sp>
        <p:sp>
          <p:nvSpPr>
            <p:cNvPr id="219152" name="Text Box 16">
              <a:extLst>
                <a:ext uri="{FF2B5EF4-FFF2-40B4-BE49-F238E27FC236}">
                  <a16:creationId xmlns:a16="http://schemas.microsoft.com/office/drawing/2014/main" id="{2A10DD7D-F98A-4E91-BA16-499DFE1EA1B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98" y="2581"/>
              <a:ext cx="454" cy="23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altLang="vi-VN" dirty="0">
                  <a:solidFill>
                    <a:srgbClr val="D60093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panose="020B0606020202030204" pitchFamily="34" charset="0"/>
                </a:rPr>
                <a:t>S</a:t>
              </a:r>
              <a:r>
                <a:rPr lang="en-US" altLang="vi-VN" dirty="0">
                  <a:solidFill>
                    <a:srgbClr val="D60093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panose="020B0606020202030204" pitchFamily="34" charset="0"/>
                </a:rPr>
                <a:t>ự </a:t>
              </a:r>
              <a:r>
                <a:rPr lang="en-US" altLang="vi-VN" dirty="0" err="1">
                  <a:solidFill>
                    <a:srgbClr val="D60093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panose="020B0606020202030204" pitchFamily="34" charset="0"/>
                </a:rPr>
                <a:t>cố</a:t>
              </a:r>
              <a:endParaRPr lang="en-GB" altLang="vi-VN" dirty="0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endParaRPr>
            </a:p>
          </p:txBody>
        </p:sp>
      </p:grpSp>
      <p:grpSp>
        <p:nvGrpSpPr>
          <p:cNvPr id="219153" name="Group 17">
            <a:extLst>
              <a:ext uri="{FF2B5EF4-FFF2-40B4-BE49-F238E27FC236}">
                <a16:creationId xmlns:a16="http://schemas.microsoft.com/office/drawing/2014/main" id="{C9CDDA31-EA3F-4094-A905-1F2389177CA7}"/>
              </a:ext>
            </a:extLst>
          </p:cNvPr>
          <p:cNvGrpSpPr>
            <a:grpSpLocks/>
          </p:cNvGrpSpPr>
          <p:nvPr/>
        </p:nvGrpSpPr>
        <p:grpSpPr bwMode="auto">
          <a:xfrm>
            <a:off x="2595564" y="5013326"/>
            <a:ext cx="6051558" cy="669925"/>
            <a:chOff x="675" y="3158"/>
            <a:chExt cx="3812" cy="422"/>
          </a:xfrm>
        </p:grpSpPr>
        <p:sp>
          <p:nvSpPr>
            <p:cNvPr id="33804" name="Text Box 18">
              <a:extLst>
                <a:ext uri="{FF2B5EF4-FFF2-40B4-BE49-F238E27FC236}">
                  <a16:creationId xmlns:a16="http://schemas.microsoft.com/office/drawing/2014/main" id="{9B838250-2D6D-430B-9800-6061F77108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5" y="3253"/>
              <a:ext cx="15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FFFF00"/>
                </a:buClr>
                <a:buFont typeface="Wingdings" panose="05000000000000000000" pitchFamily="2" charset="2"/>
                <a:buChar char="à"/>
                <a:defRPr sz="2800">
                  <a:solidFill>
                    <a:srgbClr val="FFFF00"/>
                  </a:solidFill>
                  <a:latin typeface="Arial Narrow" panose="020B060602020203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FFFF00"/>
                </a:buClr>
                <a:buFont typeface="Wingdings" panose="05000000000000000000" pitchFamily="2" charset="2"/>
                <a:buChar char="ä"/>
                <a:defRPr sz="2800">
                  <a:solidFill>
                    <a:srgbClr val="FFFF00"/>
                  </a:solidFill>
                  <a:latin typeface="Arial Narrow" panose="020B060602020203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FF00"/>
                </a:buClr>
                <a:buFont typeface="Wingdings" panose="05000000000000000000" pitchFamily="2" charset="2"/>
                <a:buChar char="æ"/>
                <a:defRPr sz="2800">
                  <a:solidFill>
                    <a:srgbClr val="FFFF00"/>
                  </a:solidFill>
                  <a:latin typeface="Arial Narrow" panose="020B060602020203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FFFF00"/>
                </a:buClr>
                <a:buSzPct val="90000"/>
                <a:buFont typeface="Monotype Sorts" pitchFamily="2" charset="2"/>
                <a:buChar char="«"/>
                <a:defRPr sz="2400">
                  <a:solidFill>
                    <a:srgbClr val="FFFF00"/>
                  </a:solidFill>
                  <a:latin typeface="Arial Narrow" panose="020B060602020203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FF00"/>
                </a:buClr>
                <a:buFont typeface="Wingdings" panose="05000000000000000000" pitchFamily="2" charset="2"/>
                <a:buChar char="v"/>
                <a:defRPr sz="2400">
                  <a:solidFill>
                    <a:srgbClr val="FFFF00"/>
                  </a:solidFill>
                  <a:latin typeface="Arial Narrow" panose="020B0606020202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00"/>
                </a:buClr>
                <a:buFont typeface="Wingdings" panose="05000000000000000000" pitchFamily="2" charset="2"/>
                <a:buChar char="v"/>
                <a:defRPr sz="2400">
                  <a:solidFill>
                    <a:srgbClr val="FFFF00"/>
                  </a:solidFill>
                  <a:latin typeface="Arial Narrow" panose="020B0606020202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00"/>
                </a:buClr>
                <a:buFont typeface="Wingdings" panose="05000000000000000000" pitchFamily="2" charset="2"/>
                <a:buChar char="v"/>
                <a:defRPr sz="2400">
                  <a:solidFill>
                    <a:srgbClr val="FFFF00"/>
                  </a:solidFill>
                  <a:latin typeface="Arial Narrow" panose="020B0606020202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00"/>
                </a:buClr>
                <a:buFont typeface="Wingdings" panose="05000000000000000000" pitchFamily="2" charset="2"/>
                <a:buChar char="v"/>
                <a:defRPr sz="2400">
                  <a:solidFill>
                    <a:srgbClr val="FFFF00"/>
                  </a:solidFill>
                  <a:latin typeface="Arial Narrow" panose="020B0606020202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00"/>
                </a:buClr>
                <a:buFont typeface="Wingdings" panose="05000000000000000000" pitchFamily="2" charset="2"/>
                <a:buChar char="v"/>
                <a:defRPr sz="2400">
                  <a:solidFill>
                    <a:srgbClr val="FFFF00"/>
                  </a:solidFill>
                  <a:latin typeface="Arial Narrow" panose="020B060602020203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GB" altLang="vi-VN">
                  <a:latin typeface="Arial Black" panose="020B0A04020102020204" pitchFamily="34" charset="0"/>
                </a:rPr>
                <a:t>1000 – 4000</a:t>
              </a:r>
            </a:p>
          </p:txBody>
        </p:sp>
        <p:sp>
          <p:nvSpPr>
            <p:cNvPr id="219155" name="Text Box 19">
              <a:extLst>
                <a:ext uri="{FF2B5EF4-FFF2-40B4-BE49-F238E27FC236}">
                  <a16:creationId xmlns:a16="http://schemas.microsoft.com/office/drawing/2014/main" id="{34E341B6-8915-41E3-B215-64ABD4BEFF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88" y="3158"/>
              <a:ext cx="1099" cy="233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GB" altLang="vi-VN" dirty="0" err="1">
                  <a:solidFill>
                    <a:srgbClr val="D60093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panose="020B0606020202030204" pitchFamily="34" charset="0"/>
                </a:rPr>
                <a:t>Tình</a:t>
              </a:r>
              <a:r>
                <a:rPr lang="en-GB" altLang="vi-VN" dirty="0">
                  <a:solidFill>
                    <a:srgbClr val="D60093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panose="020B0606020202030204" pitchFamily="34" charset="0"/>
                </a:rPr>
                <a:t> </a:t>
              </a:r>
              <a:r>
                <a:rPr lang="en-GB" altLang="vi-VN" dirty="0" err="1">
                  <a:solidFill>
                    <a:srgbClr val="D60093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panose="020B0606020202030204" pitchFamily="34" charset="0"/>
                </a:rPr>
                <a:t>trạng</a:t>
              </a:r>
              <a:r>
                <a:rPr lang="en-GB" altLang="vi-VN" dirty="0">
                  <a:solidFill>
                    <a:srgbClr val="D60093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panose="020B0606020202030204" pitchFamily="34" charset="0"/>
                </a:rPr>
                <a:t> </a:t>
              </a:r>
              <a:r>
                <a:rPr lang="en-GB" altLang="vi-VN" dirty="0" err="1">
                  <a:solidFill>
                    <a:srgbClr val="D60093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panose="020B0606020202030204" pitchFamily="34" charset="0"/>
                </a:rPr>
                <a:t>tiềm</a:t>
              </a:r>
              <a:r>
                <a:rPr lang="en-GB" altLang="vi-VN" dirty="0">
                  <a:solidFill>
                    <a:srgbClr val="D60093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panose="020B0606020202030204" pitchFamily="34" charset="0"/>
                </a:rPr>
                <a:t> </a:t>
              </a:r>
              <a:r>
                <a:rPr lang="en-GB" altLang="vi-VN" dirty="0" err="1">
                  <a:solidFill>
                    <a:srgbClr val="D60093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 Narrow" panose="020B0606020202030204" pitchFamily="34" charset="0"/>
                </a:rPr>
                <a:t>ẩn</a:t>
              </a:r>
              <a:endParaRPr lang="en-GB" altLang="vi-VN" dirty="0">
                <a:solidFill>
                  <a:srgbClr val="D6009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 Narrow" panose="020B060602020203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19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19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19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19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F0E96-9557-4973-90AB-05E92C1A0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0144" y="815925"/>
            <a:ext cx="10206111" cy="122264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HỆ THỐNG QUẢN LÝ AN TOÀN - SMS</a:t>
            </a:r>
            <a:br>
              <a:rPr lang="en-US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9B425C-A3AB-4A90-9D36-A8A336F0E9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073FE8B-7C9A-4236-B64A-DC6211375B25}"/>
              </a:ext>
            </a:extLst>
          </p:cNvPr>
          <p:cNvSpPr/>
          <p:nvPr/>
        </p:nvSpPr>
        <p:spPr>
          <a:xfrm>
            <a:off x="1367518" y="2370693"/>
            <a:ext cx="2554742" cy="25854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CHÍNH SÁCH</a:t>
            </a:r>
          </a:p>
          <a:p>
            <a:pPr algn="ctr"/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MỤC TIÊU </a:t>
            </a:r>
          </a:p>
          <a:p>
            <a:pPr algn="ctr"/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TOÀN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A255BF1-6D6A-4B0F-AEB2-EA72452FAC07}"/>
              </a:ext>
            </a:extLst>
          </p:cNvPr>
          <p:cNvSpPr/>
          <p:nvPr/>
        </p:nvSpPr>
        <p:spPr>
          <a:xfrm>
            <a:off x="4147342" y="2383605"/>
            <a:ext cx="2433995" cy="25725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QUẢN LÝ </a:t>
            </a:r>
          </a:p>
          <a:p>
            <a:pPr algn="ctr"/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RỦI RO </a:t>
            </a:r>
          </a:p>
          <a:p>
            <a:pPr algn="ctr"/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TOÀN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0370343-C667-4A5A-9C88-0BB243E8CBF4}"/>
              </a:ext>
            </a:extLst>
          </p:cNvPr>
          <p:cNvSpPr/>
          <p:nvPr/>
        </p:nvSpPr>
        <p:spPr>
          <a:xfrm>
            <a:off x="6822831" y="2383605"/>
            <a:ext cx="2250832" cy="25725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ĐẢM BẢO</a:t>
            </a:r>
          </a:p>
          <a:p>
            <a:pPr algn="ctr"/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TOÀN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24ED3D9-EB5C-488B-AE21-AD4A69E5DAF9}"/>
              </a:ext>
            </a:extLst>
          </p:cNvPr>
          <p:cNvSpPr/>
          <p:nvPr/>
        </p:nvSpPr>
        <p:spPr>
          <a:xfrm>
            <a:off x="4147342" y="2383605"/>
            <a:ext cx="2554742" cy="25725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QUẢN LÝ </a:t>
            </a:r>
          </a:p>
          <a:p>
            <a:pPr algn="ctr"/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RỦI RO </a:t>
            </a:r>
          </a:p>
          <a:p>
            <a:pPr algn="ctr"/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TOÀN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C055416-EBFA-4FFF-AB20-0DE0D0C24E3B}"/>
              </a:ext>
            </a:extLst>
          </p:cNvPr>
          <p:cNvSpPr/>
          <p:nvPr/>
        </p:nvSpPr>
        <p:spPr>
          <a:xfrm>
            <a:off x="9298745" y="2370693"/>
            <a:ext cx="2277510" cy="25854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THÚC ĐẨY</a:t>
            </a:r>
          </a:p>
          <a:p>
            <a:pPr algn="ctr"/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TOÀN</a:t>
            </a:r>
          </a:p>
        </p:txBody>
      </p:sp>
    </p:spTree>
    <p:extLst>
      <p:ext uri="{BB962C8B-B14F-4D97-AF65-F5344CB8AC3E}">
        <p14:creationId xmlns:p14="http://schemas.microsoft.com/office/powerpoint/2010/main" val="18030564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B8834-6317-4157-9BEE-03A8A2EFA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"/>
            <a:ext cx="10515600" cy="861390"/>
          </a:xfrm>
        </p:spPr>
        <p:txBody>
          <a:bodyPr/>
          <a:lstStyle/>
          <a:p>
            <a:pPr algn="ctr"/>
            <a:r>
              <a:rPr lang="en-US" dirty="0"/>
              <a:t> 	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 SÁCH AN TOÀN MASCO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0510F99-C3B8-49FD-ADE8-739E78828078}"/>
              </a:ext>
            </a:extLst>
          </p:cNvPr>
          <p:cNvSpPr/>
          <p:nvPr/>
        </p:nvSpPr>
        <p:spPr>
          <a:xfrm>
            <a:off x="503581" y="1457738"/>
            <a:ext cx="1948071" cy="115293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Phát</a:t>
            </a:r>
            <a:r>
              <a:rPr lang="en-US" dirty="0"/>
              <a:t> </a:t>
            </a:r>
            <a:r>
              <a:rPr lang="en-US" dirty="0" err="1"/>
              <a:t>triển</a:t>
            </a:r>
            <a:r>
              <a:rPr lang="en-US" dirty="0"/>
              <a:t> </a:t>
            </a:r>
            <a:r>
              <a:rPr lang="en-US" dirty="0" err="1"/>
              <a:t>văn</a:t>
            </a:r>
            <a:r>
              <a:rPr lang="en-US" dirty="0"/>
              <a:t> </a:t>
            </a:r>
            <a:r>
              <a:rPr lang="en-US" dirty="0" err="1"/>
              <a:t>hóa</a:t>
            </a:r>
            <a:r>
              <a:rPr lang="en-US" dirty="0"/>
              <a:t> an </a:t>
            </a:r>
            <a:r>
              <a:rPr lang="en-US" dirty="0" err="1"/>
              <a:t>toàn</a:t>
            </a:r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48EB88C-F511-4794-B11D-089EBBD9504F}"/>
              </a:ext>
            </a:extLst>
          </p:cNvPr>
          <p:cNvSpPr/>
          <p:nvPr/>
        </p:nvSpPr>
        <p:spPr>
          <a:xfrm>
            <a:off x="2994990" y="1457738"/>
            <a:ext cx="1948071" cy="115293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Phát</a:t>
            </a:r>
            <a:r>
              <a:rPr lang="en-US" dirty="0"/>
              <a:t> </a:t>
            </a:r>
            <a:r>
              <a:rPr lang="en-US" dirty="0" err="1"/>
              <a:t>triển</a:t>
            </a:r>
            <a:r>
              <a:rPr lang="en-US" dirty="0"/>
              <a:t> </a:t>
            </a:r>
            <a:r>
              <a:rPr lang="en-US" dirty="0" err="1"/>
              <a:t>hệ</a:t>
            </a:r>
            <a:r>
              <a:rPr lang="en-US" dirty="0"/>
              <a:t> </a:t>
            </a:r>
            <a:r>
              <a:rPr lang="en-US" dirty="0" err="1"/>
              <a:t>thống</a:t>
            </a:r>
            <a:r>
              <a:rPr lang="en-US" dirty="0"/>
              <a:t>     QLAT	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CA9C75F8-9854-4804-958E-96CC6F633867}"/>
              </a:ext>
            </a:extLst>
          </p:cNvPr>
          <p:cNvSpPr/>
          <p:nvPr/>
        </p:nvSpPr>
        <p:spPr>
          <a:xfrm>
            <a:off x="5486399" y="1457738"/>
            <a:ext cx="1762542" cy="115293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Kiểm</a:t>
            </a:r>
            <a:r>
              <a:rPr lang="en-US" dirty="0"/>
              <a:t> </a:t>
            </a:r>
            <a:r>
              <a:rPr lang="en-US" dirty="0" err="1"/>
              <a:t>soát</a:t>
            </a:r>
            <a:r>
              <a:rPr lang="en-US" dirty="0"/>
              <a:t> </a:t>
            </a:r>
            <a:r>
              <a:rPr lang="en-US" dirty="0" err="1"/>
              <a:t>rủi</a:t>
            </a:r>
            <a:r>
              <a:rPr lang="en-US" dirty="0"/>
              <a:t> </a:t>
            </a:r>
            <a:r>
              <a:rPr lang="en-US" dirty="0" err="1"/>
              <a:t>ro</a:t>
            </a:r>
            <a:endParaRPr lang="en-US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0BAFE12-A6A0-480E-9404-3924CF7F7D3A}"/>
              </a:ext>
            </a:extLst>
          </p:cNvPr>
          <p:cNvSpPr/>
          <p:nvPr/>
        </p:nvSpPr>
        <p:spPr>
          <a:xfrm>
            <a:off x="7633252" y="1457738"/>
            <a:ext cx="1762542" cy="115293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lập</a:t>
            </a:r>
            <a:r>
              <a:rPr lang="en-US" dirty="0"/>
              <a:t> </a:t>
            </a:r>
            <a:r>
              <a:rPr lang="en-US" dirty="0" err="1"/>
              <a:t>hệ</a:t>
            </a:r>
            <a:r>
              <a:rPr lang="en-US" dirty="0"/>
              <a:t> </a:t>
            </a:r>
            <a:r>
              <a:rPr lang="en-US" dirty="0" err="1"/>
              <a:t>thống</a:t>
            </a:r>
            <a:r>
              <a:rPr lang="en-US" dirty="0"/>
              <a:t> </a:t>
            </a:r>
            <a:r>
              <a:rPr lang="en-US" dirty="0" err="1"/>
              <a:t>thông</a:t>
            </a:r>
            <a:r>
              <a:rPr lang="en-US" dirty="0"/>
              <a:t> tin an </a:t>
            </a:r>
            <a:r>
              <a:rPr lang="en-US" dirty="0" err="1"/>
              <a:t>toàn</a:t>
            </a:r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084D13C-1754-4C7A-913B-926F38859772}"/>
              </a:ext>
            </a:extLst>
          </p:cNvPr>
          <p:cNvSpPr/>
          <p:nvPr/>
        </p:nvSpPr>
        <p:spPr>
          <a:xfrm>
            <a:off x="10164417" y="1457738"/>
            <a:ext cx="1656523" cy="115293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CBCNV  </a:t>
            </a:r>
            <a:r>
              <a:rPr lang="en-US" dirty="0" err="1"/>
              <a:t>có</a:t>
            </a:r>
            <a:r>
              <a:rPr lang="en-US" dirty="0"/>
              <a:t> ý </a:t>
            </a:r>
            <a:r>
              <a:rPr lang="en-US" dirty="0" err="1"/>
              <a:t>thức</a:t>
            </a:r>
            <a:r>
              <a:rPr lang="en-US" dirty="0"/>
              <a:t> </a:t>
            </a:r>
            <a:r>
              <a:rPr lang="en-US" dirty="0" err="1"/>
              <a:t>trách</a:t>
            </a:r>
            <a:r>
              <a:rPr lang="en-US" dirty="0"/>
              <a:t> </a:t>
            </a:r>
            <a:r>
              <a:rPr lang="en-US" dirty="0" err="1"/>
              <a:t>nhiệm</a:t>
            </a:r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6D0BA59-DEA0-4B36-982D-734A7151D429}"/>
              </a:ext>
            </a:extLst>
          </p:cNvPr>
          <p:cNvSpPr/>
          <p:nvPr/>
        </p:nvSpPr>
        <p:spPr>
          <a:xfrm>
            <a:off x="1656523" y="3313042"/>
            <a:ext cx="2199860" cy="184205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HTQLAT</a:t>
            </a:r>
          </a:p>
          <a:p>
            <a:pPr algn="ctr"/>
            <a:r>
              <a:rPr lang="en-US" dirty="0"/>
              <a:t>HT QLATTP</a:t>
            </a:r>
          </a:p>
          <a:p>
            <a:pPr algn="ctr"/>
            <a:r>
              <a:rPr lang="en-US" dirty="0" err="1"/>
              <a:t>Tiêu</a:t>
            </a:r>
            <a:r>
              <a:rPr lang="en-US" dirty="0"/>
              <a:t> </a:t>
            </a:r>
            <a:r>
              <a:rPr lang="en-US" dirty="0" err="1"/>
              <a:t>chuẩn</a:t>
            </a:r>
            <a:r>
              <a:rPr lang="en-US" dirty="0"/>
              <a:t> </a:t>
            </a:r>
            <a:r>
              <a:rPr lang="en-US" dirty="0" err="1"/>
              <a:t>nghành</a:t>
            </a:r>
            <a:r>
              <a:rPr lang="en-US" dirty="0"/>
              <a:t> HK</a:t>
            </a:r>
          </a:p>
          <a:p>
            <a:pPr algn="ctr"/>
            <a:r>
              <a:rPr lang="en-US" dirty="0" err="1"/>
              <a:t>Khách</a:t>
            </a:r>
            <a:r>
              <a:rPr lang="en-US" dirty="0"/>
              <a:t> </a:t>
            </a:r>
            <a:r>
              <a:rPr lang="en-US" dirty="0" err="1"/>
              <a:t>hàng</a:t>
            </a:r>
            <a:endParaRPr lang="en-US" dirty="0"/>
          </a:p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4B04306-3FCA-4FC5-B712-F5D8D11A178A}"/>
              </a:ext>
            </a:extLst>
          </p:cNvPr>
          <p:cNvSpPr/>
          <p:nvPr/>
        </p:nvSpPr>
        <p:spPr>
          <a:xfrm>
            <a:off x="4625009" y="3313043"/>
            <a:ext cx="1762542" cy="17492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Cung</a:t>
            </a:r>
            <a:r>
              <a:rPr lang="en-US" dirty="0"/>
              <a:t> </a:t>
            </a:r>
            <a:r>
              <a:rPr lang="en-US" dirty="0" err="1"/>
              <a:t>cấp</a:t>
            </a:r>
            <a:r>
              <a:rPr lang="en-US" dirty="0"/>
              <a:t> </a:t>
            </a:r>
            <a:r>
              <a:rPr lang="en-US" dirty="0" err="1"/>
              <a:t>đầy</a:t>
            </a:r>
            <a:r>
              <a:rPr lang="en-US" dirty="0"/>
              <a:t> </a:t>
            </a:r>
            <a:r>
              <a:rPr lang="en-US" dirty="0" err="1"/>
              <a:t>đủ</a:t>
            </a:r>
            <a:r>
              <a:rPr lang="en-US" dirty="0"/>
              <a:t> </a:t>
            </a:r>
            <a:r>
              <a:rPr lang="en-US" dirty="0" err="1"/>
              <a:t>nguồn</a:t>
            </a:r>
            <a:r>
              <a:rPr lang="en-US" dirty="0"/>
              <a:t> </a:t>
            </a:r>
            <a:r>
              <a:rPr lang="en-US" dirty="0" err="1"/>
              <a:t>lực</a:t>
            </a:r>
            <a:r>
              <a:rPr lang="en-US" dirty="0"/>
              <a:t> </a:t>
            </a:r>
            <a:r>
              <a:rPr lang="en-US" dirty="0" err="1"/>
              <a:t>duy</a:t>
            </a:r>
            <a:r>
              <a:rPr lang="en-US" dirty="0"/>
              <a:t> </a:t>
            </a:r>
            <a:r>
              <a:rPr lang="en-US" dirty="0" err="1"/>
              <a:t>trì</a:t>
            </a:r>
            <a:r>
              <a:rPr lang="en-US" dirty="0"/>
              <a:t> </a:t>
            </a:r>
            <a:r>
              <a:rPr lang="en-US" dirty="0" err="1"/>
              <a:t>hệ</a:t>
            </a:r>
            <a:r>
              <a:rPr lang="en-US" dirty="0"/>
              <a:t> </a:t>
            </a:r>
            <a:r>
              <a:rPr lang="en-US" dirty="0" err="1"/>
              <a:t>thống</a:t>
            </a:r>
            <a:endParaRPr lang="en-US" dirty="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169CE2E8-AEB1-45EA-968B-B43144FE111C}"/>
              </a:ext>
            </a:extLst>
          </p:cNvPr>
          <p:cNvSpPr/>
          <p:nvPr/>
        </p:nvSpPr>
        <p:spPr>
          <a:xfrm>
            <a:off x="7156176" y="3207023"/>
            <a:ext cx="1762541" cy="185530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Yếu</a:t>
            </a:r>
            <a:r>
              <a:rPr lang="en-US" dirty="0"/>
              <a:t> </a:t>
            </a:r>
            <a:r>
              <a:rPr lang="en-US" dirty="0" err="1"/>
              <a:t>tố</a:t>
            </a:r>
            <a:r>
              <a:rPr lang="en-US" dirty="0"/>
              <a:t> con ng</a:t>
            </a:r>
            <a:r>
              <a:rPr lang="vi-VN" dirty="0"/>
              <a:t>ư</a:t>
            </a:r>
            <a:r>
              <a:rPr lang="en-US" dirty="0" err="1"/>
              <a:t>ời</a:t>
            </a:r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3E027F05-0A89-456A-8DD8-71CF9ADB25EF}"/>
              </a:ext>
            </a:extLst>
          </p:cNvPr>
          <p:cNvSpPr/>
          <p:nvPr/>
        </p:nvSpPr>
        <p:spPr>
          <a:xfrm>
            <a:off x="9687342" y="3207023"/>
            <a:ext cx="1666458" cy="170953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Đẩy</a:t>
            </a:r>
            <a:r>
              <a:rPr lang="en-US" dirty="0"/>
              <a:t> </a:t>
            </a:r>
            <a:r>
              <a:rPr lang="en-US" dirty="0" err="1"/>
              <a:t>mạnh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</a:t>
            </a:r>
            <a:r>
              <a:rPr lang="en-US" dirty="0" err="1"/>
              <a:t>tác</a:t>
            </a:r>
            <a:r>
              <a:rPr lang="en-US" dirty="0"/>
              <a:t> </a:t>
            </a:r>
            <a:r>
              <a:rPr lang="en-US" dirty="0" err="1"/>
              <a:t>tuyên</a:t>
            </a:r>
            <a:r>
              <a:rPr lang="en-US" dirty="0"/>
              <a:t> </a:t>
            </a:r>
            <a:r>
              <a:rPr lang="en-US" dirty="0" err="1"/>
              <a:t>truyền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0955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262BC76-E52C-432B-8F7D-35C600D03FDA}"/>
              </a:ext>
            </a:extLst>
          </p:cNvPr>
          <p:cNvSpPr/>
          <p:nvPr/>
        </p:nvSpPr>
        <p:spPr>
          <a:xfrm>
            <a:off x="649357" y="543339"/>
            <a:ext cx="11237843" cy="60170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MỤC TIÊU AN TOÀN NĂM 2024</a:t>
            </a:r>
          </a:p>
          <a:p>
            <a:pPr algn="just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1.Duy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SMS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nghành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2.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100%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cam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3.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50%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SPIs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2023.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nguyện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tăng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10%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nguyện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4.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triển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hóa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100%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khai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huấn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luyện,đào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SMS,100% CBCNV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đào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lao </a:t>
            </a:r>
            <a:r>
              <a:rPr lang="en-US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5910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1A49D-F227-4857-99A0-A40550356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543"/>
            <a:ext cx="10515600" cy="1026940"/>
          </a:xfrm>
        </p:spPr>
        <p:txBody>
          <a:bodyPr>
            <a:normAutofit/>
          </a:bodyPr>
          <a:lstStyle/>
          <a:p>
            <a:pPr algn="ctr"/>
            <a:r>
              <a:rPr lang="en-US" sz="35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vi-VN" sz="35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</a:t>
            </a:r>
            <a:r>
              <a:rPr lang="en-US" sz="35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ĐỒ TỔ CHỨC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B5265C9-4FDC-4275-884F-BC37F7BC8F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435" y="1139483"/>
            <a:ext cx="10045148" cy="5605974"/>
          </a:xfrm>
        </p:spPr>
      </p:pic>
    </p:spTree>
    <p:extLst>
      <p:ext uri="{BB962C8B-B14F-4D97-AF65-F5344CB8AC3E}">
        <p14:creationId xmlns:p14="http://schemas.microsoft.com/office/powerpoint/2010/main" val="22125492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34E13B-DA2D-4285-AE2F-48ABC9DE6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6942" y="365125"/>
            <a:ext cx="10326858" cy="2841901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 II</a:t>
            </a:r>
            <a:b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 LÝ RỦI RO AN TOÀN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B2AB4F-6927-4A64-9855-2C3FD2DA87EB}"/>
              </a:ext>
            </a:extLst>
          </p:cNvPr>
          <p:cNvSpPr>
            <a:spLocks noGrp="1"/>
          </p:cNvSpPr>
          <p:nvPr>
            <p:ph idx="1"/>
          </p:nvPr>
        </p:nvSpPr>
        <p:spPr>
          <a:xfrm rot="10800000">
            <a:off x="1026941" y="993915"/>
            <a:ext cx="9720571" cy="3591338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9956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231377" y="976207"/>
          <a:ext cx="5393537" cy="534891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935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78519">
                <a:tc>
                  <a:txBody>
                    <a:bodyPr/>
                    <a:lstStyle/>
                    <a:p>
                      <a:pPr marL="840105"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r>
                        <a:rPr sz="2400" b="1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KHÁI </a:t>
                      </a:r>
                      <a:r>
                        <a:rPr sz="2400" b="1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NIỆM: MỐI</a:t>
                      </a:r>
                      <a:r>
                        <a:rPr sz="2400" b="1" spc="-7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NGUY</a:t>
                      </a:r>
                      <a:endParaRPr sz="2400">
                        <a:latin typeface="Cambria"/>
                        <a:cs typeface="Cambria"/>
                      </a:endParaRPr>
                    </a:p>
                  </a:txBody>
                  <a:tcPr marL="0" marR="0" marT="29633" marB="0">
                    <a:lnL w="12700">
                      <a:solidFill>
                        <a:srgbClr val="279DD9"/>
                      </a:solidFill>
                      <a:prstDash val="solid"/>
                    </a:lnL>
                    <a:lnR w="12700">
                      <a:solidFill>
                        <a:srgbClr val="279DD9"/>
                      </a:solidFill>
                      <a:prstDash val="solid"/>
                    </a:lnR>
                    <a:lnT w="12700">
                      <a:solidFill>
                        <a:srgbClr val="279DD9"/>
                      </a:solidFill>
                      <a:prstDash val="solid"/>
                    </a:lnT>
                    <a:lnB w="12700">
                      <a:solidFill>
                        <a:srgbClr val="279DD9"/>
                      </a:solidFill>
                      <a:prstDash val="solid"/>
                    </a:lnB>
                    <a:solidFill>
                      <a:srgbClr val="B9DD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7519">
                <a:tc>
                  <a:txBody>
                    <a:bodyPr/>
                    <a:lstStyle/>
                    <a:p>
                      <a:pPr marL="405130" marR="59055" indent="-343535">
                        <a:lnSpc>
                          <a:spcPct val="100000"/>
                        </a:lnSpc>
                        <a:spcBef>
                          <a:spcPts val="175"/>
                        </a:spcBef>
                        <a:buFont typeface="Wingdings"/>
                        <a:buChar char=""/>
                        <a:tabLst>
                          <a:tab pos="405130" algn="l"/>
                          <a:tab pos="405765" algn="l"/>
                        </a:tabLst>
                      </a:pPr>
                      <a:r>
                        <a:rPr sz="24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Là </a:t>
                      </a:r>
                      <a:r>
                        <a:rPr sz="2400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những </a:t>
                      </a:r>
                      <a:r>
                        <a:rPr sz="24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điều kiện </a:t>
                      </a:r>
                      <a:r>
                        <a:rPr sz="2400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đang tồn tại </a:t>
                      </a:r>
                      <a:r>
                        <a:rPr sz="2400" spc="-1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hay  </a:t>
                      </a:r>
                      <a:r>
                        <a:rPr sz="24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tiềm </a:t>
                      </a:r>
                      <a:r>
                        <a:rPr sz="2400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ẩn </a:t>
                      </a:r>
                      <a:r>
                        <a:rPr sz="24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có thể </a:t>
                      </a:r>
                      <a:r>
                        <a:rPr sz="2400" spc="-2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gây </a:t>
                      </a:r>
                      <a:r>
                        <a:rPr sz="24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chấn </a:t>
                      </a:r>
                      <a:r>
                        <a:rPr sz="2400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thương, </a:t>
                      </a:r>
                      <a:r>
                        <a:rPr sz="2400" spc="-2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gây  </a:t>
                      </a:r>
                      <a:r>
                        <a:rPr sz="24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bệnh </a:t>
                      </a:r>
                      <a:r>
                        <a:rPr sz="2400" spc="-1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hay </a:t>
                      </a:r>
                      <a:r>
                        <a:rPr sz="24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tử </a:t>
                      </a:r>
                      <a:r>
                        <a:rPr sz="2400" spc="-1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vong </a:t>
                      </a:r>
                      <a:r>
                        <a:rPr sz="24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cho con </a:t>
                      </a:r>
                      <a:r>
                        <a:rPr sz="2400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người;</a:t>
                      </a:r>
                      <a:r>
                        <a:rPr sz="2400" spc="-10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spc="-2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gây  </a:t>
                      </a:r>
                      <a:r>
                        <a:rPr sz="24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hư hỏng hoặc làm </a:t>
                      </a:r>
                      <a:r>
                        <a:rPr sz="2400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tê </a:t>
                      </a:r>
                      <a:r>
                        <a:rPr sz="24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liệt hệ thống,  thiết </a:t>
                      </a:r>
                      <a:r>
                        <a:rPr sz="2400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bị, tài </a:t>
                      </a:r>
                      <a:r>
                        <a:rPr sz="24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sản; hoặc </a:t>
                      </a:r>
                      <a:r>
                        <a:rPr sz="2400" spc="-2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gây </a:t>
                      </a:r>
                      <a:r>
                        <a:rPr sz="24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hại cho</a:t>
                      </a:r>
                      <a:r>
                        <a:rPr sz="2400" spc="-8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môi  </a:t>
                      </a:r>
                      <a:r>
                        <a:rPr sz="2400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trường. </a:t>
                      </a:r>
                      <a:r>
                        <a:rPr sz="24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Mối </a:t>
                      </a:r>
                      <a:r>
                        <a:rPr sz="2400" spc="-1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nguy </a:t>
                      </a:r>
                      <a:r>
                        <a:rPr sz="24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là </a:t>
                      </a:r>
                      <a:r>
                        <a:rPr sz="2400" spc="-1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yếu </a:t>
                      </a:r>
                      <a:r>
                        <a:rPr sz="2400" spc="-1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tố </a:t>
                      </a:r>
                      <a:r>
                        <a:rPr sz="24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tiềm </a:t>
                      </a:r>
                      <a:r>
                        <a:rPr sz="2400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ẩn  dẫn </a:t>
                      </a:r>
                      <a:r>
                        <a:rPr sz="24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đến 1 </a:t>
                      </a:r>
                      <a:r>
                        <a:rPr sz="2400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sự </a:t>
                      </a:r>
                      <a:r>
                        <a:rPr sz="24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cố hoặc </a:t>
                      </a:r>
                      <a:r>
                        <a:rPr sz="2400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tai </a:t>
                      </a:r>
                      <a:r>
                        <a:rPr sz="24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nạn (TL  </a:t>
                      </a:r>
                      <a:r>
                        <a:rPr sz="2400" spc="-2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HTQLAT).</a:t>
                      </a:r>
                      <a:endParaRPr sz="2400">
                        <a:latin typeface="Cambria"/>
                        <a:cs typeface="Cambria"/>
                      </a:endParaRPr>
                    </a:p>
                  </a:txBody>
                  <a:tcPr marL="0" marR="0" marT="29633" marB="0">
                    <a:lnL w="12700">
                      <a:solidFill>
                        <a:srgbClr val="279DD9"/>
                      </a:solidFill>
                      <a:prstDash val="solid"/>
                    </a:lnL>
                    <a:lnR w="12700">
                      <a:solidFill>
                        <a:srgbClr val="279DD9"/>
                      </a:solidFill>
                      <a:prstDash val="solid"/>
                    </a:lnR>
                    <a:lnT w="12700">
                      <a:solidFill>
                        <a:srgbClr val="279DD9"/>
                      </a:solidFill>
                      <a:prstDash val="solid"/>
                    </a:lnT>
                    <a:lnB w="12700">
                      <a:solidFill>
                        <a:srgbClr val="279D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52879">
                <a:tc>
                  <a:txBody>
                    <a:bodyPr/>
                    <a:lstStyle/>
                    <a:p>
                      <a:pPr marL="405130" marR="63500" indent="-343535">
                        <a:lnSpc>
                          <a:spcPct val="100000"/>
                        </a:lnSpc>
                        <a:spcBef>
                          <a:spcPts val="180"/>
                        </a:spcBef>
                        <a:buFont typeface="Wingdings"/>
                        <a:buChar char=""/>
                        <a:tabLst>
                          <a:tab pos="405130" algn="l"/>
                          <a:tab pos="405765" algn="l"/>
                        </a:tabLst>
                      </a:pPr>
                      <a:r>
                        <a:rPr sz="24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Nhận diện mối </a:t>
                      </a:r>
                      <a:r>
                        <a:rPr sz="2400" spc="-1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nguy </a:t>
                      </a:r>
                      <a:r>
                        <a:rPr sz="24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là </a:t>
                      </a:r>
                      <a:r>
                        <a:rPr sz="2400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quá </a:t>
                      </a:r>
                      <a:r>
                        <a:rPr sz="24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trình  </a:t>
                      </a:r>
                      <a:r>
                        <a:rPr sz="2400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nhận biết </a:t>
                      </a:r>
                      <a:r>
                        <a:rPr sz="2400" spc="-1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xem </a:t>
                      </a:r>
                      <a:r>
                        <a:rPr sz="24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mối </a:t>
                      </a:r>
                      <a:r>
                        <a:rPr sz="2400" spc="-1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nguy </a:t>
                      </a:r>
                      <a:r>
                        <a:rPr sz="2400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đang tồn tại  ở đâu </a:t>
                      </a:r>
                      <a:r>
                        <a:rPr sz="2400" spc="-2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và </a:t>
                      </a:r>
                      <a:r>
                        <a:rPr sz="2400" spc="-1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xác </a:t>
                      </a:r>
                      <a:r>
                        <a:rPr sz="2400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định đặc </a:t>
                      </a:r>
                      <a:r>
                        <a:rPr sz="24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tính </a:t>
                      </a:r>
                      <a:r>
                        <a:rPr sz="2400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của </a:t>
                      </a:r>
                      <a:r>
                        <a:rPr sz="24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chúng  thế</a:t>
                      </a:r>
                      <a:r>
                        <a:rPr sz="2400" spc="-9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nào.</a:t>
                      </a:r>
                      <a:endParaRPr sz="2400" dirty="0">
                        <a:latin typeface="Cambria"/>
                        <a:cs typeface="Cambria"/>
                      </a:endParaRPr>
                    </a:p>
                  </a:txBody>
                  <a:tcPr marL="0" marR="0" marT="30480" marB="0">
                    <a:lnL w="12700">
                      <a:solidFill>
                        <a:srgbClr val="279DD9"/>
                      </a:solidFill>
                      <a:prstDash val="solid"/>
                    </a:lnL>
                    <a:lnR w="12700">
                      <a:solidFill>
                        <a:srgbClr val="279DD9"/>
                      </a:solidFill>
                      <a:prstDash val="solid"/>
                    </a:lnR>
                    <a:lnT w="12700">
                      <a:solidFill>
                        <a:srgbClr val="279DD9"/>
                      </a:solidFill>
                      <a:prstDash val="solid"/>
                    </a:lnT>
                    <a:lnB w="12700">
                      <a:solidFill>
                        <a:srgbClr val="279D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572335" y="983317"/>
          <a:ext cx="5393436" cy="535441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934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62940">
                <a:tc>
                  <a:txBody>
                    <a:bodyPr/>
                    <a:lstStyle/>
                    <a:p>
                      <a:pPr marL="429259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2500" b="1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KHÁI NIỆM: </a:t>
                      </a:r>
                      <a:r>
                        <a:rPr sz="2500" b="1" spc="-2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RỦI </a:t>
                      </a:r>
                      <a:r>
                        <a:rPr sz="2500" b="1" spc="-3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RO </a:t>
                      </a:r>
                      <a:r>
                        <a:rPr sz="2500" b="1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AN</a:t>
                      </a:r>
                      <a:r>
                        <a:rPr sz="2500" b="1" spc="3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500" b="1" spc="-3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TOÀN</a:t>
                      </a:r>
                      <a:endParaRPr sz="2500">
                        <a:latin typeface="Cambria"/>
                        <a:cs typeface="Cambria"/>
                      </a:endParaRPr>
                    </a:p>
                  </a:txBody>
                  <a:tcPr marL="0" marR="0" marT="28787" marB="0">
                    <a:lnL w="12700">
                      <a:solidFill>
                        <a:srgbClr val="279DD9"/>
                      </a:solidFill>
                      <a:prstDash val="solid"/>
                    </a:lnL>
                    <a:lnR w="12700">
                      <a:solidFill>
                        <a:srgbClr val="279DD9"/>
                      </a:solidFill>
                      <a:prstDash val="solid"/>
                    </a:lnR>
                    <a:lnT w="12700">
                      <a:solidFill>
                        <a:srgbClr val="279DD9"/>
                      </a:solidFill>
                      <a:prstDash val="solid"/>
                    </a:lnT>
                    <a:lnB w="12700">
                      <a:solidFill>
                        <a:srgbClr val="279DD9"/>
                      </a:solidFill>
                      <a:prstDash val="solid"/>
                    </a:lnB>
                    <a:solidFill>
                      <a:srgbClr val="F5F7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90097">
                <a:tc>
                  <a:txBody>
                    <a:bodyPr/>
                    <a:lstStyle/>
                    <a:p>
                      <a:pPr marL="520065" marR="51435" indent="-457200" algn="just">
                        <a:lnSpc>
                          <a:spcPct val="100000"/>
                        </a:lnSpc>
                        <a:spcBef>
                          <a:spcPts val="170"/>
                        </a:spcBef>
                        <a:buFont typeface="Wingdings"/>
                        <a:buChar char=""/>
                        <a:tabLst>
                          <a:tab pos="520700" algn="l"/>
                        </a:tabLst>
                      </a:pPr>
                      <a:r>
                        <a:rPr sz="2500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Sự </a:t>
                      </a:r>
                      <a:r>
                        <a:rPr sz="2500" spc="-1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kết </a:t>
                      </a:r>
                      <a:r>
                        <a:rPr sz="2500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hợp các khả năng có </a:t>
                      </a:r>
                      <a:r>
                        <a:rPr sz="2500" spc="-1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thể  </a:t>
                      </a:r>
                      <a:r>
                        <a:rPr sz="2500" spc="-3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xảy </a:t>
                      </a:r>
                      <a:r>
                        <a:rPr sz="2500" spc="-2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ra </a:t>
                      </a:r>
                      <a:r>
                        <a:rPr sz="2500" spc="-2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và </a:t>
                      </a:r>
                      <a:r>
                        <a:rPr sz="2500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sự </a:t>
                      </a:r>
                      <a:r>
                        <a:rPr sz="2500" spc="-1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nghiêm trọng </a:t>
                      </a:r>
                      <a:r>
                        <a:rPr sz="2500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của  hậu quả tiềm ẩn của một mối  </a:t>
                      </a:r>
                      <a:r>
                        <a:rPr sz="2500" spc="-2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nguy </a:t>
                      </a:r>
                      <a:r>
                        <a:rPr sz="2500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đã </a:t>
                      </a:r>
                      <a:r>
                        <a:rPr sz="2500" spc="-1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được </a:t>
                      </a:r>
                      <a:r>
                        <a:rPr sz="2500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dự đoán </a:t>
                      </a:r>
                      <a:r>
                        <a:rPr sz="2500" spc="-1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trước.</a:t>
                      </a:r>
                      <a:endParaRPr sz="2500">
                        <a:latin typeface="Cambria"/>
                        <a:cs typeface="Cambria"/>
                      </a:endParaRPr>
                    </a:p>
                  </a:txBody>
                  <a:tcPr marL="0" marR="0" marT="28787" marB="0">
                    <a:lnL w="12700">
                      <a:solidFill>
                        <a:srgbClr val="279DD9"/>
                      </a:solidFill>
                      <a:prstDash val="solid"/>
                    </a:lnL>
                    <a:lnR w="12700">
                      <a:solidFill>
                        <a:srgbClr val="279DD9"/>
                      </a:solidFill>
                      <a:prstDash val="solid"/>
                    </a:lnR>
                    <a:lnT w="12700">
                      <a:solidFill>
                        <a:srgbClr val="279DD9"/>
                      </a:solidFill>
                      <a:prstDash val="solid"/>
                    </a:lnT>
                    <a:lnB w="12700">
                      <a:solidFill>
                        <a:srgbClr val="279D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57332">
                <a:tc>
                  <a:txBody>
                    <a:bodyPr/>
                    <a:lstStyle/>
                    <a:p>
                      <a:pPr marL="611505" marR="132080" indent="-342900">
                        <a:lnSpc>
                          <a:spcPct val="100000"/>
                        </a:lnSpc>
                        <a:spcBef>
                          <a:spcPts val="175"/>
                        </a:spcBef>
                        <a:buFont typeface="Wingdings"/>
                        <a:buChar char=""/>
                        <a:tabLst>
                          <a:tab pos="611505" algn="l"/>
                          <a:tab pos="612140" algn="l"/>
                        </a:tabLst>
                      </a:pPr>
                      <a:r>
                        <a:rPr sz="2500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Đánh giá rủi </a:t>
                      </a:r>
                      <a:r>
                        <a:rPr sz="2500" spc="-1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ro: </a:t>
                      </a:r>
                      <a:r>
                        <a:rPr sz="2500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Bao gồm </a:t>
                      </a:r>
                      <a:r>
                        <a:rPr sz="2500" spc="-1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02 </a:t>
                      </a:r>
                      <a:r>
                        <a:rPr sz="2500" spc="-1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yếu  </a:t>
                      </a:r>
                      <a:r>
                        <a:rPr sz="2500" spc="-1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tố:</a:t>
                      </a:r>
                      <a:endParaRPr sz="2500">
                        <a:latin typeface="Cambria"/>
                        <a:cs typeface="Cambria"/>
                      </a:endParaRPr>
                    </a:p>
                    <a:p>
                      <a:pPr marL="846455" lvl="1" indent="-234950">
                        <a:lnSpc>
                          <a:spcPct val="100000"/>
                        </a:lnSpc>
                        <a:buAutoNum type="arabicPeriod"/>
                        <a:tabLst>
                          <a:tab pos="846455" algn="l"/>
                        </a:tabLst>
                      </a:pPr>
                      <a:r>
                        <a:rPr sz="2500" spc="-3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Tần </a:t>
                      </a:r>
                      <a:r>
                        <a:rPr sz="2500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suất </a:t>
                      </a:r>
                      <a:r>
                        <a:rPr sz="2500" spc="-3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xảy</a:t>
                      </a:r>
                      <a:r>
                        <a:rPr sz="2500" spc="-5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500" spc="-4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ra</a:t>
                      </a:r>
                      <a:endParaRPr sz="2500">
                        <a:latin typeface="Cambria"/>
                        <a:cs typeface="Cambria"/>
                      </a:endParaRPr>
                    </a:p>
                    <a:p>
                      <a:pPr marL="846455" lvl="1" indent="-234950">
                        <a:lnSpc>
                          <a:spcPct val="100000"/>
                        </a:lnSpc>
                        <a:buAutoNum type="arabicPeriod"/>
                        <a:tabLst>
                          <a:tab pos="846455" algn="l"/>
                        </a:tabLst>
                      </a:pPr>
                      <a:r>
                        <a:rPr sz="2500" spc="-1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Mức </a:t>
                      </a:r>
                      <a:r>
                        <a:rPr sz="2500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độ </a:t>
                      </a:r>
                      <a:r>
                        <a:rPr sz="2500" spc="-1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nghiêm</a:t>
                      </a:r>
                      <a:r>
                        <a:rPr sz="2500" spc="-3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500" spc="-1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trọng</a:t>
                      </a:r>
                      <a:endParaRPr sz="2500">
                        <a:latin typeface="Cambria"/>
                        <a:cs typeface="Cambria"/>
                      </a:endParaRPr>
                    </a:p>
                  </a:txBody>
                  <a:tcPr marL="0" marR="0" marT="29633" marB="0">
                    <a:lnL w="12700">
                      <a:solidFill>
                        <a:srgbClr val="279DD9"/>
                      </a:solidFill>
                      <a:prstDash val="solid"/>
                    </a:lnL>
                    <a:lnR w="12700">
                      <a:solidFill>
                        <a:srgbClr val="279DD9"/>
                      </a:solidFill>
                      <a:prstDash val="solid"/>
                    </a:lnR>
                    <a:lnT w="12700">
                      <a:solidFill>
                        <a:srgbClr val="279DD9"/>
                      </a:solidFill>
                      <a:prstDash val="solid"/>
                    </a:lnT>
                    <a:lnB w="12700">
                      <a:solidFill>
                        <a:srgbClr val="279D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4049">
                <a:tc>
                  <a:txBody>
                    <a:bodyPr/>
                    <a:lstStyle/>
                    <a:p>
                      <a:pPr marL="611505" marR="79375" indent="-342900">
                        <a:lnSpc>
                          <a:spcPct val="100000"/>
                        </a:lnSpc>
                        <a:spcBef>
                          <a:spcPts val="175"/>
                        </a:spcBef>
                        <a:buFont typeface="Wingdings"/>
                        <a:buChar char=""/>
                        <a:tabLst>
                          <a:tab pos="611505" algn="l"/>
                          <a:tab pos="612140" algn="l"/>
                        </a:tabLst>
                      </a:pPr>
                      <a:r>
                        <a:rPr sz="2500" spc="-1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Áp </a:t>
                      </a:r>
                      <a:r>
                        <a:rPr sz="2500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dụng biện </a:t>
                      </a:r>
                      <a:r>
                        <a:rPr sz="2500" spc="-1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pháp </a:t>
                      </a:r>
                      <a:r>
                        <a:rPr sz="2500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kiểm soát rủi  </a:t>
                      </a:r>
                      <a:r>
                        <a:rPr sz="2500" spc="-3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ro</a:t>
                      </a:r>
                      <a:endParaRPr sz="2500">
                        <a:latin typeface="Cambria"/>
                        <a:cs typeface="Cambria"/>
                      </a:endParaRPr>
                    </a:p>
                  </a:txBody>
                  <a:tcPr marL="0" marR="0" marT="29633" marB="0">
                    <a:lnL w="12700">
                      <a:solidFill>
                        <a:srgbClr val="279DD9"/>
                      </a:solidFill>
                      <a:prstDash val="solid"/>
                    </a:lnL>
                    <a:lnR w="12700">
                      <a:solidFill>
                        <a:srgbClr val="279DD9"/>
                      </a:solidFill>
                      <a:prstDash val="solid"/>
                    </a:lnR>
                    <a:lnT w="12700">
                      <a:solidFill>
                        <a:srgbClr val="279DD9"/>
                      </a:solidFill>
                      <a:prstDash val="solid"/>
                    </a:lnT>
                    <a:lnB w="12700">
                      <a:solidFill>
                        <a:srgbClr val="279DD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object 4"/>
          <p:cNvSpPr/>
          <p:nvPr/>
        </p:nvSpPr>
        <p:spPr>
          <a:xfrm>
            <a:off x="5730239" y="3545823"/>
            <a:ext cx="702072" cy="13096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-16933" y="0"/>
            <a:ext cx="34290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2400" spc="-7" dirty="0">
                <a:solidFill>
                  <a:srgbClr val="279DD9"/>
                </a:solidFill>
                <a:latin typeface="Calibri"/>
                <a:cs typeface="Calibri"/>
              </a:rPr>
              <a:t>10</a:t>
            </a:r>
            <a:endParaRPr sz="2400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627262" y="1219369"/>
          <a:ext cx="11218789" cy="49620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2187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73929">
                <a:tc>
                  <a:txBody>
                    <a:bodyPr/>
                    <a:lstStyle/>
                    <a:p>
                      <a:pPr marL="906780">
                        <a:lnSpc>
                          <a:spcPct val="100000"/>
                        </a:lnSpc>
                        <a:spcBef>
                          <a:spcPts val="155"/>
                        </a:spcBef>
                      </a:pPr>
                      <a:r>
                        <a:rPr sz="3100" b="1" spc="-3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Tầm </a:t>
                      </a:r>
                      <a:r>
                        <a:rPr sz="3100" b="1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quan </a:t>
                      </a:r>
                      <a:r>
                        <a:rPr sz="3100" b="1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trọng </a:t>
                      </a:r>
                      <a:r>
                        <a:rPr sz="3100" b="1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của việc </a:t>
                      </a:r>
                      <a:r>
                        <a:rPr sz="3100" b="1" spc="-1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xác </a:t>
                      </a:r>
                      <a:r>
                        <a:rPr sz="3100" b="1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định đúng mối</a:t>
                      </a:r>
                      <a:r>
                        <a:rPr sz="3100" b="1" spc="-2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3100" b="1" spc="-1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nguy:</a:t>
                      </a:r>
                      <a:endParaRPr sz="3100">
                        <a:latin typeface="Cambria"/>
                        <a:cs typeface="Cambria"/>
                      </a:endParaRPr>
                    </a:p>
                  </a:txBody>
                  <a:tcPr marL="0" marR="0" marT="26247" marB="0">
                    <a:lnL w="12700">
                      <a:solidFill>
                        <a:srgbClr val="5A686F"/>
                      </a:solidFill>
                      <a:prstDash val="solid"/>
                    </a:lnL>
                    <a:lnR w="12700">
                      <a:solidFill>
                        <a:srgbClr val="5A686F"/>
                      </a:solidFill>
                      <a:prstDash val="solid"/>
                    </a:lnR>
                    <a:lnT w="12700">
                      <a:solidFill>
                        <a:srgbClr val="5A686F"/>
                      </a:solidFill>
                      <a:prstDash val="solid"/>
                    </a:lnT>
                    <a:lnB w="25400">
                      <a:solidFill>
                        <a:srgbClr val="5A686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93519">
                <a:tc>
                  <a:txBody>
                    <a:bodyPr/>
                    <a:lstStyle/>
                    <a:p>
                      <a:pPr marL="348615" marR="317500" indent="-286385" algn="just">
                        <a:lnSpc>
                          <a:spcPct val="100000"/>
                        </a:lnSpc>
                        <a:spcBef>
                          <a:spcPts val="204"/>
                        </a:spcBef>
                        <a:buFont typeface="Wingdings"/>
                        <a:buChar char=""/>
                        <a:tabLst>
                          <a:tab pos="349250" algn="l"/>
                        </a:tabLst>
                      </a:pPr>
                      <a:r>
                        <a:rPr sz="31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Xác định chính </a:t>
                      </a:r>
                      <a:r>
                        <a:rPr sz="3100" spc="-1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xác </a:t>
                      </a:r>
                      <a:r>
                        <a:rPr sz="3100" dirty="0">
                          <a:solidFill>
                            <a:srgbClr val="FF0000"/>
                          </a:solidFill>
                          <a:latin typeface="Cambria"/>
                          <a:cs typeface="Cambria"/>
                        </a:rPr>
                        <a:t>bản chất </a:t>
                      </a:r>
                      <a:r>
                        <a:rPr sz="3100" spc="-25" dirty="0">
                          <a:solidFill>
                            <a:srgbClr val="FF0000"/>
                          </a:solidFill>
                          <a:latin typeface="Cambria"/>
                          <a:cs typeface="Cambria"/>
                        </a:rPr>
                        <a:t>và </a:t>
                      </a:r>
                      <a:r>
                        <a:rPr sz="3100" dirty="0">
                          <a:solidFill>
                            <a:srgbClr val="FF0000"/>
                          </a:solidFill>
                          <a:latin typeface="Cambria"/>
                          <a:cs typeface="Cambria"/>
                        </a:rPr>
                        <a:t>khả năng </a:t>
                      </a:r>
                      <a:r>
                        <a:rPr sz="3100" spc="-25" dirty="0">
                          <a:solidFill>
                            <a:srgbClr val="FF0000"/>
                          </a:solidFill>
                          <a:latin typeface="Cambria"/>
                          <a:cs typeface="Cambria"/>
                        </a:rPr>
                        <a:t>gây </a:t>
                      </a:r>
                      <a:r>
                        <a:rPr sz="3100" dirty="0">
                          <a:solidFill>
                            <a:srgbClr val="FF0000"/>
                          </a:solidFill>
                          <a:latin typeface="Cambria"/>
                          <a:cs typeface="Cambria"/>
                        </a:rPr>
                        <a:t>hại </a:t>
                      </a:r>
                      <a:r>
                        <a:rPr sz="31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của mối </a:t>
                      </a:r>
                      <a:r>
                        <a:rPr sz="3100" spc="-1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nguy:  </a:t>
                      </a:r>
                      <a:r>
                        <a:rPr sz="31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(MN có </a:t>
                      </a:r>
                      <a:r>
                        <a:rPr sz="3100" b="1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hậu quả sau cùng </a:t>
                      </a:r>
                      <a:r>
                        <a:rPr sz="31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là gì? </a:t>
                      </a:r>
                      <a:r>
                        <a:rPr sz="3100" spc="-6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Tại </a:t>
                      </a:r>
                      <a:r>
                        <a:rPr sz="31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sao phải </a:t>
                      </a:r>
                      <a:r>
                        <a:rPr sz="3100" spc="-1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xác </a:t>
                      </a:r>
                      <a:r>
                        <a:rPr sz="31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định đến hậu  quả sau</a:t>
                      </a:r>
                      <a:r>
                        <a:rPr sz="3100" spc="-7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31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cùng?)</a:t>
                      </a:r>
                      <a:endParaRPr sz="3100">
                        <a:latin typeface="Cambria"/>
                        <a:cs typeface="Cambria"/>
                      </a:endParaRPr>
                    </a:p>
                  </a:txBody>
                  <a:tcPr marL="0" marR="0" marT="34712" marB="0">
                    <a:lnL w="12700">
                      <a:solidFill>
                        <a:srgbClr val="5A686F"/>
                      </a:solidFill>
                      <a:prstDash val="solid"/>
                    </a:lnL>
                    <a:lnR w="12700">
                      <a:solidFill>
                        <a:srgbClr val="5A686F"/>
                      </a:solidFill>
                      <a:prstDash val="solid"/>
                    </a:lnR>
                    <a:lnT w="25400" cap="flat" cmpd="sng" algn="ctr">
                      <a:solidFill>
                        <a:srgbClr val="5A68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5A686F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97263">
                <a:tc>
                  <a:txBody>
                    <a:bodyPr/>
                    <a:lstStyle/>
                    <a:p>
                      <a:pPr marL="348615" marR="622935" indent="-286385">
                        <a:lnSpc>
                          <a:spcPct val="100000"/>
                        </a:lnSpc>
                        <a:spcBef>
                          <a:spcPts val="160"/>
                        </a:spcBef>
                        <a:buFont typeface="Wingdings"/>
                        <a:buChar char=""/>
                        <a:tabLst>
                          <a:tab pos="349250" algn="l"/>
                        </a:tabLst>
                      </a:pPr>
                      <a:r>
                        <a:rPr sz="3100" spc="-2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Suy </a:t>
                      </a:r>
                      <a:r>
                        <a:rPr sz="31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luận chính </a:t>
                      </a:r>
                      <a:r>
                        <a:rPr sz="3100" spc="-1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xác </a:t>
                      </a:r>
                      <a:r>
                        <a:rPr sz="31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nguồn của mối </a:t>
                      </a:r>
                      <a:r>
                        <a:rPr sz="3100" spc="-1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nguy: </a:t>
                      </a:r>
                      <a:r>
                        <a:rPr sz="3100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(biết </a:t>
                      </a:r>
                      <a:r>
                        <a:rPr sz="3100" spc="-1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được </a:t>
                      </a:r>
                      <a:r>
                        <a:rPr sz="31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MN </a:t>
                      </a:r>
                      <a:r>
                        <a:rPr sz="3100" spc="-1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xuất  </a:t>
                      </a:r>
                      <a:r>
                        <a:rPr sz="31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phát từ đâu, từ quá trình nào để làm</a:t>
                      </a:r>
                      <a:r>
                        <a:rPr sz="3100" spc="-3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31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gì?)</a:t>
                      </a:r>
                      <a:endParaRPr sz="3100">
                        <a:latin typeface="Cambria"/>
                        <a:cs typeface="Cambria"/>
                      </a:endParaRPr>
                    </a:p>
                  </a:txBody>
                  <a:tcPr marL="0" marR="0" marT="27093" marB="0">
                    <a:lnL w="12700">
                      <a:solidFill>
                        <a:srgbClr val="5A686F"/>
                      </a:solidFill>
                      <a:prstDash val="solid"/>
                    </a:lnL>
                    <a:lnR w="12700">
                      <a:solidFill>
                        <a:srgbClr val="5A686F"/>
                      </a:solidFill>
                      <a:prstDash val="solid"/>
                    </a:lnR>
                    <a:lnB w="12700">
                      <a:solidFill>
                        <a:srgbClr val="5A686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97329">
                <a:tc>
                  <a:txBody>
                    <a:bodyPr/>
                    <a:lstStyle/>
                    <a:p>
                      <a:pPr marL="348615" indent="-286385">
                        <a:lnSpc>
                          <a:spcPct val="100000"/>
                        </a:lnSpc>
                        <a:spcBef>
                          <a:spcPts val="210"/>
                        </a:spcBef>
                        <a:buFont typeface="Wingdings"/>
                        <a:buChar char=""/>
                        <a:tabLst>
                          <a:tab pos="349250" algn="l"/>
                        </a:tabLst>
                      </a:pPr>
                      <a:r>
                        <a:rPr sz="31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Đánh </a:t>
                      </a:r>
                      <a:r>
                        <a:rPr sz="3100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giá </a:t>
                      </a:r>
                      <a:r>
                        <a:rPr sz="31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chính </a:t>
                      </a:r>
                      <a:r>
                        <a:rPr sz="3100" spc="-1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xác </a:t>
                      </a:r>
                      <a:r>
                        <a:rPr sz="3100" dirty="0">
                          <a:solidFill>
                            <a:srgbClr val="FF0000"/>
                          </a:solidFill>
                          <a:latin typeface="Cambria"/>
                          <a:cs typeface="Cambria"/>
                        </a:rPr>
                        <a:t>hậu quả sau cùng</a:t>
                      </a:r>
                      <a:r>
                        <a:rPr sz="31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: </a:t>
                      </a:r>
                      <a:r>
                        <a:rPr sz="3100" spc="-1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(Xem </a:t>
                      </a:r>
                      <a:r>
                        <a:rPr sz="3100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xét, </a:t>
                      </a:r>
                      <a:r>
                        <a:rPr sz="31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đánh </a:t>
                      </a:r>
                      <a:r>
                        <a:rPr sz="3100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giá mức</a:t>
                      </a:r>
                      <a:r>
                        <a:rPr sz="3100" spc="9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31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độ</a:t>
                      </a:r>
                      <a:endParaRPr sz="3100">
                        <a:latin typeface="Cambria"/>
                        <a:cs typeface="Cambria"/>
                      </a:endParaRPr>
                    </a:p>
                    <a:p>
                      <a:pPr marL="348615">
                        <a:lnSpc>
                          <a:spcPct val="100000"/>
                        </a:lnSpc>
                      </a:pPr>
                      <a:r>
                        <a:rPr sz="3100" b="1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nghiêm </a:t>
                      </a:r>
                      <a:r>
                        <a:rPr sz="3100" b="1" spc="-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trọng </a:t>
                      </a:r>
                      <a:r>
                        <a:rPr sz="3100" b="1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cao nhất </a:t>
                      </a:r>
                      <a:r>
                        <a:rPr sz="31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của hậu</a:t>
                      </a:r>
                      <a:r>
                        <a:rPr sz="3100" spc="-65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3100" dirty="0">
                          <a:solidFill>
                            <a:srgbClr val="279DD9"/>
                          </a:solidFill>
                          <a:latin typeface="Cambria"/>
                          <a:cs typeface="Cambria"/>
                        </a:rPr>
                        <a:t>quả.)</a:t>
                      </a:r>
                      <a:endParaRPr sz="3100">
                        <a:latin typeface="Cambria"/>
                        <a:cs typeface="Cambria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5A686F"/>
                      </a:solidFill>
                      <a:prstDash val="solid"/>
                    </a:lnL>
                    <a:lnR w="12700">
                      <a:solidFill>
                        <a:srgbClr val="5A686F"/>
                      </a:solidFill>
                      <a:prstDash val="solid"/>
                    </a:lnR>
                    <a:lnT w="12700" cap="flat" cmpd="sng" algn="ctr">
                      <a:solidFill>
                        <a:srgbClr val="5A686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5A686F"/>
                      </a:solidFill>
                      <a:prstDash val="solid"/>
                    </a:lnB>
                    <a:solidFill>
                      <a:srgbClr val="5A686F">
                        <a:alpha val="19999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-16933" y="0"/>
            <a:ext cx="34290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2400" spc="-7" dirty="0">
                <a:solidFill>
                  <a:srgbClr val="279DD9"/>
                </a:solidFill>
                <a:latin typeface="Calibri"/>
                <a:cs typeface="Calibri"/>
              </a:rPr>
              <a:t>14</a:t>
            </a:r>
            <a:endParaRPr sz="2400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E66CF0-F369-4D34-BF6F-01DEA73305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8"/>
            <a:r>
              <a:rPr lang="en-US" b="1" dirty="0"/>
              <a:t> </a:t>
            </a:r>
            <a:r>
              <a:rPr lang="vi-VN" sz="2500" b="1" dirty="0"/>
              <a:t>Mục tiêu</a:t>
            </a:r>
            <a:r>
              <a:rPr lang="en-US" sz="2500" b="1" dirty="0"/>
              <a:t> </a:t>
            </a:r>
            <a:r>
              <a:rPr lang="en-US" sz="2500" b="1" dirty="0" err="1"/>
              <a:t>khóa</a:t>
            </a:r>
            <a:r>
              <a:rPr lang="en-US" sz="2500" b="1" dirty="0"/>
              <a:t> </a:t>
            </a:r>
            <a:r>
              <a:rPr lang="en-US" sz="2500" b="1" dirty="0" err="1"/>
              <a:t>học</a:t>
            </a:r>
            <a:endParaRPr lang="en-US" sz="2500" b="1" dirty="0"/>
          </a:p>
          <a:p>
            <a:pPr marL="3657600" lvl="8" indent="0">
              <a:buNone/>
            </a:pPr>
            <a:endParaRPr lang="vi-VN" b="1" dirty="0"/>
          </a:p>
          <a:p>
            <a:r>
              <a:rPr lang="vi-VN" dirty="0"/>
              <a:t> </a:t>
            </a:r>
            <a:r>
              <a:rPr lang="en-US" dirty="0" err="1"/>
              <a:t>Tổng</a:t>
            </a:r>
            <a:r>
              <a:rPr lang="en-US" dirty="0"/>
              <a:t> </a:t>
            </a:r>
            <a:r>
              <a:rPr lang="en-US" dirty="0" err="1"/>
              <a:t>quan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 </a:t>
            </a:r>
            <a:r>
              <a:rPr lang="en-US" dirty="0" err="1"/>
              <a:t>hệ</a:t>
            </a:r>
            <a:r>
              <a:rPr lang="en-US" dirty="0"/>
              <a:t> </a:t>
            </a:r>
            <a:r>
              <a:rPr lang="en-US" dirty="0" err="1"/>
              <a:t>thống</a:t>
            </a:r>
            <a:r>
              <a:rPr lang="en-US" dirty="0"/>
              <a:t> </a:t>
            </a:r>
            <a:r>
              <a:rPr lang="vi-VN" dirty="0"/>
              <a:t>quản lý an toàn</a:t>
            </a:r>
            <a:r>
              <a:rPr lang="en-US" dirty="0"/>
              <a:t>  </a:t>
            </a:r>
            <a:r>
              <a:rPr lang="en-US" dirty="0" err="1"/>
              <a:t>Công</a:t>
            </a:r>
            <a:r>
              <a:rPr lang="en-US" dirty="0"/>
              <a:t> ty</a:t>
            </a:r>
          </a:p>
          <a:p>
            <a:r>
              <a:rPr lang="en-US" dirty="0" err="1"/>
              <a:t>Chính</a:t>
            </a:r>
            <a:r>
              <a:rPr lang="en-US" dirty="0"/>
              <a:t> </a:t>
            </a:r>
            <a:r>
              <a:rPr lang="en-US" dirty="0" err="1"/>
              <a:t>sách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mục</a:t>
            </a:r>
            <a:r>
              <a:rPr lang="en-US" dirty="0"/>
              <a:t> </a:t>
            </a:r>
            <a:r>
              <a:rPr lang="en-US" dirty="0" err="1"/>
              <a:t>tiêu</a:t>
            </a:r>
            <a:r>
              <a:rPr lang="en-US" dirty="0"/>
              <a:t> an </a:t>
            </a:r>
            <a:r>
              <a:rPr lang="en-US" dirty="0" err="1"/>
              <a:t>toàn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Công</a:t>
            </a:r>
            <a:r>
              <a:rPr lang="en-US" dirty="0"/>
              <a:t> ty</a:t>
            </a:r>
            <a:endParaRPr lang="vi-VN" dirty="0"/>
          </a:p>
          <a:p>
            <a:r>
              <a:rPr lang="vi-VN" dirty="0"/>
              <a:t> </a:t>
            </a:r>
            <a:r>
              <a:rPr lang="en-US" dirty="0" err="1"/>
              <a:t>Nhận</a:t>
            </a:r>
            <a:r>
              <a:rPr lang="en-US" dirty="0"/>
              <a:t> </a:t>
            </a:r>
            <a:r>
              <a:rPr lang="en-US" dirty="0" err="1"/>
              <a:t>diện</a:t>
            </a:r>
            <a:r>
              <a:rPr lang="en-US" dirty="0"/>
              <a:t> </a:t>
            </a:r>
            <a:r>
              <a:rPr lang="en-US" dirty="0" err="1"/>
              <a:t>mối</a:t>
            </a:r>
            <a:r>
              <a:rPr lang="en-US" dirty="0"/>
              <a:t> </a:t>
            </a:r>
            <a:r>
              <a:rPr lang="en-US" dirty="0" err="1"/>
              <a:t>nguy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đánh</a:t>
            </a:r>
            <a:r>
              <a:rPr lang="en-US" dirty="0"/>
              <a:t> </a:t>
            </a:r>
            <a:r>
              <a:rPr lang="en-US" dirty="0" err="1"/>
              <a:t>giá</a:t>
            </a:r>
            <a:r>
              <a:rPr lang="en-US" dirty="0"/>
              <a:t> </a:t>
            </a:r>
            <a:r>
              <a:rPr lang="vi-VN" dirty="0"/>
              <a:t>rủi ro </a:t>
            </a:r>
          </a:p>
          <a:p>
            <a:r>
              <a:rPr lang="vi-VN" dirty="0"/>
              <a:t> </a:t>
            </a:r>
            <a:r>
              <a:rPr lang="en-US" dirty="0" err="1"/>
              <a:t>Nguyên</a:t>
            </a:r>
            <a:r>
              <a:rPr lang="en-US" dirty="0"/>
              <a:t> </a:t>
            </a:r>
            <a:r>
              <a:rPr lang="en-US" dirty="0" err="1"/>
              <a:t>tắc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quy</a:t>
            </a:r>
            <a:r>
              <a:rPr lang="en-US" dirty="0"/>
              <a:t> </a:t>
            </a:r>
            <a:r>
              <a:rPr lang="en-US" dirty="0" err="1"/>
              <a:t>trình</a:t>
            </a:r>
            <a:r>
              <a:rPr lang="en-US" dirty="0"/>
              <a:t> </a:t>
            </a:r>
            <a:r>
              <a:rPr lang="en-US" dirty="0" err="1"/>
              <a:t>báo</a:t>
            </a:r>
            <a:r>
              <a:rPr lang="en-US" dirty="0"/>
              <a:t> </a:t>
            </a:r>
            <a:r>
              <a:rPr lang="en-US" dirty="0" err="1"/>
              <a:t>cáo</a:t>
            </a:r>
            <a:r>
              <a:rPr lang="en-US" dirty="0"/>
              <a:t> </a:t>
            </a:r>
            <a:r>
              <a:rPr lang="en-US" dirty="0" err="1"/>
              <a:t>mối</a:t>
            </a:r>
            <a:r>
              <a:rPr lang="en-US" dirty="0"/>
              <a:t> </a:t>
            </a:r>
            <a:r>
              <a:rPr lang="en-US" dirty="0" err="1"/>
              <a:t>nguy</a:t>
            </a:r>
            <a:r>
              <a:rPr lang="en-US" dirty="0"/>
              <a:t>, </a:t>
            </a:r>
            <a:r>
              <a:rPr lang="en-US" dirty="0" err="1"/>
              <a:t>sự</a:t>
            </a:r>
            <a:r>
              <a:rPr lang="en-US" dirty="0"/>
              <a:t> </a:t>
            </a:r>
            <a:r>
              <a:rPr lang="en-US" dirty="0" err="1"/>
              <a:t>cố</a:t>
            </a:r>
            <a:r>
              <a:rPr lang="en-US" dirty="0"/>
              <a:t>, tai </a:t>
            </a:r>
            <a:r>
              <a:rPr lang="en-US" dirty="0" err="1"/>
              <a:t>nạn</a:t>
            </a:r>
            <a:endParaRPr lang="vi-VN" dirty="0"/>
          </a:p>
          <a:p>
            <a:r>
              <a:rPr lang="vi-VN" dirty="0"/>
              <a:t> Văn hóa an toàn hàng không </a:t>
            </a:r>
            <a:br>
              <a:rPr lang="vi-VN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97322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848095" y="2852927"/>
            <a:ext cx="6343904" cy="27838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 idx="4294967295"/>
          </p:nvPr>
        </p:nvSpPr>
        <p:spPr>
          <a:xfrm>
            <a:off x="8201025" y="1155700"/>
            <a:ext cx="3990975" cy="5746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/>
            <a:r>
              <a:rPr spc="-7" dirty="0"/>
              <a:t>Nhận diện mối</a:t>
            </a:r>
            <a:r>
              <a:rPr spc="-27" dirty="0"/>
              <a:t> </a:t>
            </a:r>
            <a:r>
              <a:rPr spc="-7" dirty="0"/>
              <a:t>nguy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14588" y="2032000"/>
            <a:ext cx="5119793" cy="35416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4121" indent="-457189" defTabSz="1219170">
              <a:buClr>
                <a:srgbClr val="FF9900"/>
              </a:buClr>
              <a:buFont typeface="Arial"/>
              <a:buChar char="•"/>
              <a:tabLst>
                <a:tab pos="474121" algn="l"/>
                <a:tab pos="474968" algn="l"/>
              </a:tabLst>
            </a:pPr>
            <a:r>
              <a:rPr sz="2400" b="1" spc="-7" dirty="0">
                <a:solidFill>
                  <a:srgbClr val="FFFF00"/>
                </a:solidFill>
                <a:latin typeface="Arial"/>
                <a:cs typeface="Arial"/>
              </a:rPr>
              <a:t>Nó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tồn </a:t>
            </a:r>
            <a:r>
              <a:rPr sz="2400" b="1" spc="-7" dirty="0">
                <a:solidFill>
                  <a:srgbClr val="FFFF00"/>
                </a:solidFill>
                <a:latin typeface="Arial"/>
                <a:cs typeface="Arial"/>
              </a:rPr>
              <a:t>tại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ở</a:t>
            </a:r>
            <a:r>
              <a:rPr sz="2400" b="1" spc="-113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đâu?</a:t>
            </a:r>
            <a:endParaRPr sz="2400" dirty="0">
              <a:solidFill>
                <a:srgbClr val="FFFF00"/>
              </a:solidFill>
              <a:latin typeface="Arial"/>
              <a:cs typeface="Arial"/>
            </a:endParaRPr>
          </a:p>
          <a:p>
            <a:pPr marL="713722" lvl="1" indent="-162556" defTabSz="1219170">
              <a:spcBef>
                <a:spcPts val="827"/>
              </a:spcBef>
              <a:buFontTx/>
              <a:buChar char="-"/>
              <a:tabLst>
                <a:tab pos="714569" algn="l"/>
              </a:tabLst>
            </a:pPr>
            <a:r>
              <a:rPr sz="2133" spc="-20" dirty="0">
                <a:solidFill>
                  <a:srgbClr val="FFFF00"/>
                </a:solidFill>
                <a:latin typeface="Arial"/>
                <a:cs typeface="Arial"/>
              </a:rPr>
              <a:t>Yếu </a:t>
            </a:r>
            <a:r>
              <a:rPr sz="2133" spc="-7" dirty="0">
                <a:solidFill>
                  <a:srgbClr val="FFFF00"/>
                </a:solidFill>
                <a:latin typeface="Arial"/>
                <a:cs typeface="Arial"/>
              </a:rPr>
              <a:t>tố tổ chức</a:t>
            </a:r>
            <a:endParaRPr sz="2133" dirty="0">
              <a:solidFill>
                <a:srgbClr val="FFFF00"/>
              </a:solidFill>
              <a:latin typeface="Arial"/>
              <a:cs typeface="Arial"/>
            </a:endParaRPr>
          </a:p>
          <a:p>
            <a:pPr marL="717955" lvl="1" indent="-166789" defTabSz="1219170">
              <a:spcBef>
                <a:spcPts val="1033"/>
              </a:spcBef>
              <a:buFontTx/>
              <a:buChar char="-"/>
              <a:tabLst>
                <a:tab pos="718802" algn="l"/>
              </a:tabLst>
            </a:pPr>
            <a:r>
              <a:rPr sz="2133" spc="-13" dirty="0">
                <a:solidFill>
                  <a:srgbClr val="FFFF00"/>
                </a:solidFill>
                <a:latin typeface="Arial"/>
                <a:cs typeface="Arial"/>
              </a:rPr>
              <a:t>yếu </a:t>
            </a:r>
            <a:r>
              <a:rPr sz="2133" spc="-7" dirty="0">
                <a:solidFill>
                  <a:srgbClr val="FFFF00"/>
                </a:solidFill>
                <a:latin typeface="Arial"/>
                <a:cs typeface="Arial"/>
              </a:rPr>
              <a:t>tố điều kiện môi trường làm</a:t>
            </a:r>
            <a:r>
              <a:rPr sz="2133" spc="8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133" spc="-7" dirty="0">
                <a:solidFill>
                  <a:srgbClr val="FFFF00"/>
                </a:solidFill>
                <a:latin typeface="Arial"/>
                <a:cs typeface="Arial"/>
              </a:rPr>
              <a:t>việc</a:t>
            </a:r>
            <a:endParaRPr sz="2133" dirty="0">
              <a:solidFill>
                <a:srgbClr val="FFFF00"/>
              </a:solidFill>
              <a:latin typeface="Arial"/>
              <a:cs typeface="Arial"/>
            </a:endParaRPr>
          </a:p>
          <a:p>
            <a:pPr marL="717955" lvl="1" indent="-166789" defTabSz="1219170">
              <a:spcBef>
                <a:spcPts val="1033"/>
              </a:spcBef>
              <a:buFontTx/>
              <a:buChar char="-"/>
              <a:tabLst>
                <a:tab pos="718802" algn="l"/>
              </a:tabLst>
            </a:pPr>
            <a:r>
              <a:rPr sz="2133" spc="-7" dirty="0">
                <a:solidFill>
                  <a:srgbClr val="FFFF00"/>
                </a:solidFill>
                <a:latin typeface="Arial"/>
                <a:cs typeface="Arial"/>
              </a:rPr>
              <a:t>Qúa trình thực hiện quy</a:t>
            </a:r>
            <a:r>
              <a:rPr sz="2133" spc="33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133" spc="-7" dirty="0">
                <a:solidFill>
                  <a:srgbClr val="FFFF00"/>
                </a:solidFill>
                <a:latin typeface="Arial"/>
                <a:cs typeface="Arial"/>
              </a:rPr>
              <a:t>trình</a:t>
            </a:r>
            <a:endParaRPr sz="2133" dirty="0">
              <a:solidFill>
                <a:srgbClr val="FFFF00"/>
              </a:solidFill>
              <a:latin typeface="Arial"/>
              <a:cs typeface="Arial"/>
            </a:endParaRPr>
          </a:p>
          <a:p>
            <a:pPr marL="713722" lvl="1" indent="-162556" defTabSz="1219170">
              <a:spcBef>
                <a:spcPts val="1040"/>
              </a:spcBef>
              <a:buFontTx/>
              <a:buChar char="-"/>
              <a:tabLst>
                <a:tab pos="714569" algn="l"/>
              </a:tabLst>
            </a:pPr>
            <a:r>
              <a:rPr sz="2133" spc="-27" dirty="0">
                <a:solidFill>
                  <a:srgbClr val="FFFF00"/>
                </a:solidFill>
                <a:latin typeface="Arial"/>
                <a:cs typeface="Arial"/>
              </a:rPr>
              <a:t>Trao </a:t>
            </a:r>
            <a:r>
              <a:rPr sz="2133" spc="-7" dirty="0">
                <a:solidFill>
                  <a:srgbClr val="FFFF00"/>
                </a:solidFill>
                <a:latin typeface="Arial"/>
                <a:cs typeface="Arial"/>
              </a:rPr>
              <a:t>đổi thông</a:t>
            </a:r>
            <a:r>
              <a:rPr sz="2133" spc="-33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133" dirty="0">
                <a:solidFill>
                  <a:srgbClr val="FFFF00"/>
                </a:solidFill>
                <a:latin typeface="Arial"/>
                <a:cs typeface="Arial"/>
              </a:rPr>
              <a:t>tin</a:t>
            </a:r>
          </a:p>
          <a:p>
            <a:pPr marL="713722" lvl="1" indent="-162556" defTabSz="1219170">
              <a:spcBef>
                <a:spcPts val="1040"/>
              </a:spcBef>
              <a:buFontTx/>
              <a:buChar char="-"/>
              <a:tabLst>
                <a:tab pos="714569" algn="l"/>
              </a:tabLst>
            </a:pPr>
            <a:r>
              <a:rPr sz="2133" spc="-20" dirty="0">
                <a:solidFill>
                  <a:srgbClr val="FFFF00"/>
                </a:solidFill>
                <a:latin typeface="Arial"/>
                <a:cs typeface="Arial"/>
              </a:rPr>
              <a:t>Yếu </a:t>
            </a:r>
            <a:r>
              <a:rPr sz="2133" spc="-7" dirty="0">
                <a:solidFill>
                  <a:srgbClr val="FFFF00"/>
                </a:solidFill>
                <a:latin typeface="Arial"/>
                <a:cs typeface="Arial"/>
              </a:rPr>
              <a:t>tố con</a:t>
            </a:r>
            <a:r>
              <a:rPr sz="2133" spc="-13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133" spc="-7" dirty="0">
                <a:solidFill>
                  <a:srgbClr val="FFFF00"/>
                </a:solidFill>
                <a:latin typeface="Arial"/>
                <a:cs typeface="Arial"/>
              </a:rPr>
              <a:t>người</a:t>
            </a:r>
            <a:endParaRPr sz="2133" dirty="0">
              <a:solidFill>
                <a:srgbClr val="FFFF00"/>
              </a:solidFill>
              <a:latin typeface="Arial"/>
              <a:cs typeface="Arial"/>
            </a:endParaRPr>
          </a:p>
          <a:p>
            <a:pPr marL="474121" indent="-457189" defTabSz="1219170">
              <a:spcBef>
                <a:spcPts val="933"/>
              </a:spcBef>
              <a:buClr>
                <a:srgbClr val="FF9900"/>
              </a:buClr>
              <a:buFont typeface="Arial"/>
              <a:buChar char="•"/>
              <a:tabLst>
                <a:tab pos="474121" algn="l"/>
                <a:tab pos="474968" algn="l"/>
              </a:tabLst>
            </a:pP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What helps to </a:t>
            </a:r>
            <a:r>
              <a:rPr sz="2400" b="1" spc="-7" dirty="0">
                <a:solidFill>
                  <a:srgbClr val="FFFF00"/>
                </a:solidFill>
                <a:latin typeface="Arial"/>
                <a:cs typeface="Arial"/>
              </a:rPr>
              <a:t>control</a:t>
            </a:r>
            <a:r>
              <a:rPr sz="2400" b="1" spc="-8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spc="-7" dirty="0">
                <a:solidFill>
                  <a:srgbClr val="FFFF00"/>
                </a:solidFill>
                <a:latin typeface="Arial"/>
                <a:cs typeface="Arial"/>
              </a:rPr>
              <a:t>them?</a:t>
            </a:r>
            <a:endParaRPr sz="2400" dirty="0">
              <a:solidFill>
                <a:srgbClr val="FFFF00"/>
              </a:solidFill>
              <a:latin typeface="Arial"/>
              <a:cs typeface="Arial"/>
            </a:endParaRPr>
          </a:p>
          <a:p>
            <a:pPr marL="717955" lvl="1" indent="-166789" defTabSz="1219170">
              <a:spcBef>
                <a:spcPts val="827"/>
              </a:spcBef>
              <a:buFontTx/>
              <a:buChar char="-"/>
              <a:tabLst>
                <a:tab pos="718802" algn="l"/>
              </a:tabLst>
            </a:pPr>
            <a:r>
              <a:rPr sz="2133" spc="-7" dirty="0">
                <a:solidFill>
                  <a:srgbClr val="FFFF00"/>
                </a:solidFill>
                <a:latin typeface="Arial"/>
                <a:cs typeface="Arial"/>
              </a:rPr>
              <a:t>Biện pháp bảo</a:t>
            </a:r>
            <a:r>
              <a:rPr sz="2133" spc="-8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133" dirty="0">
                <a:solidFill>
                  <a:srgbClr val="FFFF00"/>
                </a:solidFill>
                <a:latin typeface="Arial"/>
                <a:cs typeface="Arial"/>
              </a:rPr>
              <a:t>vệ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5237479" y="6587067"/>
            <a:ext cx="1723813" cy="2051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1333" spc="-7" dirty="0">
                <a:solidFill>
                  <a:srgbClr val="FFFFFF"/>
                </a:solidFill>
                <a:latin typeface="Arial"/>
                <a:cs typeface="Arial"/>
              </a:rPr>
              <a:t>ITP/R/AGA/SMS/004E</a:t>
            </a:r>
            <a:endParaRPr sz="1333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742507" y="6587067"/>
            <a:ext cx="734907" cy="2051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1333" spc="-13" dirty="0">
                <a:solidFill>
                  <a:srgbClr val="FFFFFF"/>
                </a:solidFill>
                <a:latin typeface="Arial"/>
                <a:cs typeface="Arial"/>
              </a:rPr>
              <a:t>PPT</a:t>
            </a:r>
            <a:r>
              <a:rPr sz="1333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33" spc="-13" dirty="0">
                <a:solidFill>
                  <a:srgbClr val="FFFFFF"/>
                </a:solidFill>
                <a:latin typeface="Arial"/>
                <a:cs typeface="Arial"/>
              </a:rPr>
              <a:t>3.26</a:t>
            </a:r>
            <a:endParaRPr sz="1333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14587" y="6583409"/>
            <a:ext cx="1275925" cy="2051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1333" spc="-7" dirty="0">
                <a:solidFill>
                  <a:srgbClr val="FFFFFF"/>
                </a:solidFill>
                <a:latin typeface="Arial"/>
                <a:cs typeface="Arial"/>
              </a:rPr>
              <a:t>V2, August</a:t>
            </a:r>
            <a:r>
              <a:rPr sz="1333" spc="-13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33" spc="-7" dirty="0">
                <a:solidFill>
                  <a:srgbClr val="FFFFFF"/>
                </a:solidFill>
                <a:latin typeface="Arial"/>
                <a:cs typeface="Arial"/>
              </a:rPr>
              <a:t>2021</a:t>
            </a:r>
            <a:endParaRPr sz="1333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649183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3069771" y="1069089"/>
            <a:ext cx="9122229" cy="7478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/>
            <a:r>
              <a:rPr spc="-13" dirty="0"/>
              <a:t>Phân </a:t>
            </a:r>
            <a:r>
              <a:rPr spc="-7" dirty="0"/>
              <a:t>tích mối</a:t>
            </a:r>
            <a:r>
              <a:rPr spc="-20" dirty="0"/>
              <a:t> </a:t>
            </a:r>
            <a:r>
              <a:rPr spc="-7" dirty="0"/>
              <a:t>nguy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14587" y="2147316"/>
            <a:ext cx="10092267" cy="17774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4121" marR="6773" indent="-457189" defTabSz="1219170">
              <a:lnSpc>
                <a:spcPts val="2652"/>
              </a:lnSpc>
              <a:buClr>
                <a:srgbClr val="FF9900"/>
              </a:buClr>
              <a:buFontTx/>
              <a:buChar char="•"/>
              <a:tabLst>
                <a:tab pos="474121" algn="l"/>
                <a:tab pos="474968" algn="l"/>
              </a:tabLst>
            </a:pPr>
            <a:r>
              <a:rPr sz="2400" spc="-7" dirty="0">
                <a:latin typeface="Arial"/>
                <a:cs typeface="Arial"/>
              </a:rPr>
              <a:t>Phân </a:t>
            </a:r>
            <a:r>
              <a:rPr sz="2400" dirty="0">
                <a:latin typeface="Arial"/>
                <a:cs typeface="Arial"/>
              </a:rPr>
              <a:t>tích </a:t>
            </a:r>
            <a:r>
              <a:rPr sz="2400" spc="-7" dirty="0">
                <a:latin typeface="Arial"/>
                <a:cs typeface="Arial"/>
              </a:rPr>
              <a:t>mối nguy xem xét </a:t>
            </a:r>
            <a:r>
              <a:rPr sz="2400" dirty="0">
                <a:latin typeface="Arial"/>
                <a:cs typeface="Arial"/>
              </a:rPr>
              <a:t>tất </a:t>
            </a:r>
            <a:r>
              <a:rPr sz="2400" spc="-7" dirty="0">
                <a:latin typeface="Arial"/>
                <a:cs typeface="Arial"/>
              </a:rPr>
              <a:t>cả các </a:t>
            </a:r>
            <a:r>
              <a:rPr sz="2400" spc="-13" dirty="0">
                <a:latin typeface="Arial"/>
                <a:cs typeface="Arial"/>
              </a:rPr>
              <a:t>yếu </a:t>
            </a:r>
            <a:r>
              <a:rPr sz="2400" dirty="0">
                <a:latin typeface="Arial"/>
                <a:cs typeface="Arial"/>
              </a:rPr>
              <a:t>tố </a:t>
            </a:r>
            <a:r>
              <a:rPr sz="2400" spc="-13" dirty="0">
                <a:latin typeface="Arial"/>
                <a:cs typeface="Arial"/>
              </a:rPr>
              <a:t>nguyên </a:t>
            </a:r>
            <a:r>
              <a:rPr sz="2400" spc="-7" dirty="0">
                <a:latin typeface="Arial"/>
                <a:cs typeface="Arial"/>
              </a:rPr>
              <a:t>nhân </a:t>
            </a:r>
            <a:r>
              <a:rPr sz="2400" dirty="0">
                <a:latin typeface="Arial"/>
                <a:cs typeface="Arial"/>
              </a:rPr>
              <a:t>(mô </a:t>
            </a:r>
            <a:r>
              <a:rPr sz="2400" spc="-7" dirty="0">
                <a:latin typeface="Arial"/>
                <a:cs typeface="Arial"/>
              </a:rPr>
              <a:t>hình </a:t>
            </a:r>
            <a:r>
              <a:rPr sz="2400" dirty="0">
                <a:latin typeface="Arial"/>
                <a:cs typeface="Arial"/>
              </a:rPr>
              <a:t>tai  </a:t>
            </a:r>
            <a:r>
              <a:rPr sz="2400" spc="-7" dirty="0">
                <a:latin typeface="Arial"/>
                <a:cs typeface="Arial"/>
              </a:rPr>
              <a:t>nạn), cũng như lỗi hoặc </a:t>
            </a:r>
            <a:r>
              <a:rPr sz="2400" dirty="0">
                <a:latin typeface="Arial"/>
                <a:cs typeface="Arial"/>
              </a:rPr>
              <a:t>các </a:t>
            </a:r>
            <a:r>
              <a:rPr sz="2400" spc="-7" dirty="0">
                <a:latin typeface="Arial"/>
                <a:cs typeface="Arial"/>
              </a:rPr>
              <a:t>biện pháp kiểm soát không hiệu</a:t>
            </a:r>
            <a:r>
              <a:rPr sz="2400" spc="160" dirty="0">
                <a:latin typeface="Arial"/>
                <a:cs typeface="Arial"/>
              </a:rPr>
              <a:t> </a:t>
            </a:r>
            <a:r>
              <a:rPr sz="2400" spc="-13" dirty="0">
                <a:latin typeface="Arial"/>
                <a:cs typeface="Arial"/>
              </a:rPr>
              <a:t>quả</a:t>
            </a:r>
            <a:endParaRPr sz="2400" dirty="0">
              <a:latin typeface="Arial"/>
              <a:cs typeface="Arial"/>
            </a:endParaRPr>
          </a:p>
          <a:p>
            <a:pPr marL="474121" indent="-457189" defTabSz="1219170">
              <a:spcBef>
                <a:spcPts val="1340"/>
              </a:spcBef>
              <a:buClr>
                <a:srgbClr val="FF9900"/>
              </a:buClr>
              <a:buFontTx/>
              <a:buChar char="•"/>
              <a:tabLst>
                <a:tab pos="474121" algn="l"/>
                <a:tab pos="474968" algn="l"/>
              </a:tabLst>
            </a:pPr>
            <a:r>
              <a:rPr sz="2400" spc="-13" dirty="0">
                <a:latin typeface="Arial"/>
                <a:cs typeface="Arial"/>
              </a:rPr>
              <a:t>Cần xác định </a:t>
            </a:r>
            <a:r>
              <a:rPr sz="2400" dirty="0">
                <a:latin typeface="Arial"/>
                <a:cs typeface="Arial"/>
              </a:rPr>
              <a:t>tất </a:t>
            </a:r>
            <a:r>
              <a:rPr sz="2400" spc="-7" dirty="0">
                <a:latin typeface="Arial"/>
                <a:cs typeface="Arial"/>
              </a:rPr>
              <a:t>cả các mối </a:t>
            </a:r>
            <a:r>
              <a:rPr sz="2400" spc="-13" dirty="0">
                <a:latin typeface="Arial"/>
                <a:cs typeface="Arial"/>
              </a:rPr>
              <a:t>nguy </a:t>
            </a:r>
            <a:r>
              <a:rPr sz="2400" spc="-7" dirty="0">
                <a:latin typeface="Arial"/>
                <a:cs typeface="Arial"/>
              </a:rPr>
              <a:t>hiểm, </a:t>
            </a:r>
            <a:r>
              <a:rPr sz="2400" spc="-13" dirty="0">
                <a:latin typeface="Arial"/>
                <a:cs typeface="Arial"/>
              </a:rPr>
              <a:t>hoàn </a:t>
            </a:r>
            <a:r>
              <a:rPr sz="2400" spc="-7" dirty="0">
                <a:latin typeface="Arial"/>
                <a:cs typeface="Arial"/>
              </a:rPr>
              <a:t>cảnh và </a:t>
            </a:r>
            <a:r>
              <a:rPr sz="2400" spc="-13" dirty="0">
                <a:latin typeface="Arial"/>
                <a:cs typeface="Arial"/>
              </a:rPr>
              <a:t>hậu</a:t>
            </a:r>
            <a:r>
              <a:rPr sz="2400" spc="187" dirty="0">
                <a:latin typeface="Arial"/>
                <a:cs typeface="Arial"/>
              </a:rPr>
              <a:t> </a:t>
            </a:r>
            <a:r>
              <a:rPr sz="2400" spc="-13" dirty="0">
                <a:latin typeface="Arial"/>
                <a:cs typeface="Arial"/>
              </a:rPr>
              <a:t>quả</a:t>
            </a:r>
            <a:endParaRPr sz="2400" dirty="0">
              <a:latin typeface="Arial"/>
              <a:cs typeface="Arial"/>
            </a:endParaRPr>
          </a:p>
          <a:p>
            <a:pPr marL="474121" indent="-457189" defTabSz="1219170">
              <a:spcBef>
                <a:spcPts val="1393"/>
              </a:spcBef>
              <a:buClr>
                <a:srgbClr val="FF9900"/>
              </a:buClr>
              <a:buFontTx/>
              <a:buChar char="•"/>
              <a:tabLst>
                <a:tab pos="474121" algn="l"/>
                <a:tab pos="474968" algn="l"/>
              </a:tabLst>
            </a:pPr>
            <a:r>
              <a:rPr sz="2400" spc="-7" dirty="0">
                <a:latin typeface="Arial"/>
                <a:cs typeface="Arial"/>
              </a:rPr>
              <a:t>Phương pháp thực</a:t>
            </a:r>
            <a:r>
              <a:rPr sz="2400" spc="-67" dirty="0">
                <a:latin typeface="Arial"/>
                <a:cs typeface="Arial"/>
              </a:rPr>
              <a:t> </a:t>
            </a:r>
            <a:r>
              <a:rPr sz="2400" spc="-7" dirty="0">
                <a:latin typeface="Arial"/>
                <a:cs typeface="Arial"/>
              </a:rPr>
              <a:t>hiện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417568" y="3805935"/>
            <a:ext cx="1271032" cy="21407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083135" y="5833195"/>
            <a:ext cx="2149164" cy="4739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 dirty="0">
              <a:highlight>
                <a:srgbClr val="FFFF00"/>
              </a:highlight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992112" y="4315968"/>
            <a:ext cx="1321832" cy="20391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503402" y="3898179"/>
            <a:ext cx="2827967" cy="4021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001182" y="4722538"/>
            <a:ext cx="2696633" cy="8000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3994" marR="6773" indent="-237061" defTabSz="1219170">
              <a:buClr>
                <a:srgbClr val="00375C"/>
              </a:buClr>
              <a:buFontTx/>
              <a:buChar char="•"/>
              <a:tabLst>
                <a:tab pos="254840" algn="l"/>
              </a:tabLst>
            </a:pPr>
            <a:r>
              <a:rPr sz="1733" spc="-13" dirty="0">
                <a:latin typeface="Arial"/>
                <a:cs typeface="Arial"/>
              </a:rPr>
              <a:t>Phân tích </a:t>
            </a:r>
            <a:r>
              <a:rPr sz="1733" spc="-7" dirty="0">
                <a:latin typeface="Arial"/>
                <a:cs typeface="Arial"/>
              </a:rPr>
              <a:t>các </a:t>
            </a:r>
            <a:r>
              <a:rPr sz="1733" spc="-13" dirty="0">
                <a:latin typeface="Arial"/>
                <a:cs typeface="Arial"/>
              </a:rPr>
              <a:t>quá trình,  xác định </a:t>
            </a:r>
            <a:r>
              <a:rPr sz="1733" spc="-7" dirty="0">
                <a:latin typeface="Arial"/>
                <a:cs typeface="Arial"/>
              </a:rPr>
              <a:t>các </a:t>
            </a:r>
            <a:r>
              <a:rPr sz="1733" spc="-13" dirty="0">
                <a:latin typeface="Arial"/>
                <a:cs typeface="Arial"/>
              </a:rPr>
              <a:t>yếu </a:t>
            </a:r>
            <a:r>
              <a:rPr sz="1733" spc="-7" dirty="0">
                <a:latin typeface="Arial"/>
                <a:cs typeface="Arial"/>
              </a:rPr>
              <a:t>tố </a:t>
            </a:r>
            <a:r>
              <a:rPr sz="1733" spc="-13" dirty="0">
                <a:latin typeface="Arial"/>
                <a:cs typeface="Arial"/>
              </a:rPr>
              <a:t>nguy  hiểm</a:t>
            </a:r>
            <a:endParaRPr sz="1733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147304" y="4557098"/>
            <a:ext cx="2767752" cy="5333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0607" marR="6773" indent="-233674" defTabSz="1219170">
              <a:buClr>
                <a:srgbClr val="00375C"/>
              </a:buClr>
              <a:buFontTx/>
              <a:buChar char="•"/>
              <a:tabLst>
                <a:tab pos="250607" algn="l"/>
              </a:tabLst>
            </a:pPr>
            <a:r>
              <a:rPr sz="1733" spc="-13" dirty="0">
                <a:latin typeface="Arial"/>
                <a:cs typeface="Arial"/>
              </a:rPr>
              <a:t>Phân tích </a:t>
            </a:r>
            <a:r>
              <a:rPr sz="1733" spc="-7" dirty="0">
                <a:latin typeface="Arial"/>
                <a:cs typeface="Arial"/>
              </a:rPr>
              <a:t>lỗi </a:t>
            </a:r>
            <a:r>
              <a:rPr sz="1733" spc="-13" dirty="0">
                <a:latin typeface="Arial"/>
                <a:cs typeface="Arial"/>
              </a:rPr>
              <a:t>dẫn đến hậu  quả</a:t>
            </a:r>
            <a:endParaRPr sz="1733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147304" y="5289025"/>
            <a:ext cx="2437552" cy="5333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0607" marR="6773" indent="-233674" defTabSz="1219170">
              <a:buClr>
                <a:srgbClr val="00375C"/>
              </a:buClr>
              <a:buFontTx/>
              <a:buChar char="•"/>
              <a:tabLst>
                <a:tab pos="250607" algn="l"/>
              </a:tabLst>
            </a:pPr>
            <a:r>
              <a:rPr sz="1733" spc="-7" dirty="0">
                <a:latin typeface="Arial"/>
                <a:cs typeface="Arial"/>
              </a:rPr>
              <a:t>Nguyên </a:t>
            </a:r>
            <a:r>
              <a:rPr sz="1733" spc="-13" dirty="0">
                <a:latin typeface="Arial"/>
                <a:cs typeface="Arial"/>
              </a:rPr>
              <a:t>nhân dẫn </a:t>
            </a:r>
            <a:r>
              <a:rPr sz="1733" spc="-7" dirty="0">
                <a:latin typeface="Arial"/>
                <a:cs typeface="Arial"/>
              </a:rPr>
              <a:t>đến  </a:t>
            </a:r>
            <a:r>
              <a:rPr sz="1733" spc="-13" dirty="0">
                <a:latin typeface="Arial"/>
                <a:cs typeface="Arial"/>
              </a:rPr>
              <a:t>hậu</a:t>
            </a:r>
            <a:r>
              <a:rPr sz="1733" spc="-93" dirty="0">
                <a:latin typeface="Arial"/>
                <a:cs typeface="Arial"/>
              </a:rPr>
              <a:t> </a:t>
            </a:r>
            <a:r>
              <a:rPr sz="1733" spc="-13" dirty="0">
                <a:latin typeface="Arial"/>
                <a:cs typeface="Arial"/>
              </a:rPr>
              <a:t>quả</a:t>
            </a:r>
            <a:endParaRPr sz="1733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237479" y="6587067"/>
            <a:ext cx="1723813" cy="2051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1333" spc="-7" dirty="0">
                <a:solidFill>
                  <a:srgbClr val="FFFFFF"/>
                </a:solidFill>
                <a:latin typeface="Arial"/>
                <a:cs typeface="Arial"/>
              </a:rPr>
              <a:t>ITP/R/AGA/SMS/004E</a:t>
            </a:r>
            <a:endParaRPr sz="1333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742507" y="6587067"/>
            <a:ext cx="734907" cy="2051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1333" spc="-13" dirty="0">
                <a:solidFill>
                  <a:srgbClr val="FFFFFF"/>
                </a:solidFill>
                <a:latin typeface="Arial"/>
                <a:cs typeface="Arial"/>
              </a:rPr>
              <a:t>PPT</a:t>
            </a:r>
            <a:r>
              <a:rPr sz="1333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33" spc="-13" dirty="0">
                <a:solidFill>
                  <a:srgbClr val="FFFFFF"/>
                </a:solidFill>
                <a:latin typeface="Arial"/>
                <a:cs typeface="Arial"/>
              </a:rPr>
              <a:t>3.27</a:t>
            </a:r>
            <a:endParaRPr sz="1333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14587" y="6583409"/>
            <a:ext cx="1275925" cy="2051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1333" spc="-7" dirty="0">
                <a:solidFill>
                  <a:srgbClr val="FFFFFF"/>
                </a:solidFill>
                <a:latin typeface="Arial"/>
                <a:cs typeface="Arial"/>
              </a:rPr>
              <a:t>V2, August</a:t>
            </a:r>
            <a:r>
              <a:rPr sz="1333" spc="-13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33" spc="-7" dirty="0">
                <a:solidFill>
                  <a:srgbClr val="FFFFFF"/>
                </a:solidFill>
                <a:latin typeface="Arial"/>
                <a:cs typeface="Arial"/>
              </a:rPr>
              <a:t>2021</a:t>
            </a:r>
            <a:endParaRPr sz="1333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4858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4949110F-DC7F-4B87-BEB4-535D83D540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5424" y="890605"/>
            <a:ext cx="9897035" cy="1392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1894" tIns="220593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071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071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071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071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071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071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071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071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071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279DD9"/>
              </a:buClr>
              <a:buSzPct val="100000"/>
              <a:tabLst>
                <a:tab pos="1071563" algn="l"/>
              </a:tabLst>
            </a:pP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Nhận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diện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mối</a:t>
            </a:r>
            <a:r>
              <a:rPr kumimoji="0" lang="en-US" altLang="en-US" sz="2400" b="1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kumimoji="0" lang="en-US" altLang="en-US" sz="2400" b="1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nguy</a:t>
            </a:r>
            <a:endParaRPr kumimoji="0" lang="en-US" altLang="en-US" sz="1800" b="1" i="0" u="none" strike="noStrike" cap="none" normalizeH="0" baseline="0" dirty="0">
              <a:ln>
                <a:noFill/>
              </a:ln>
              <a:solidFill>
                <a:srgbClr val="FFC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279DD9"/>
              </a:buClr>
              <a:buSzPct val="100000"/>
              <a:tabLst>
                <a:tab pos="1071563" algn="l"/>
              </a:tabLst>
            </a:pP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Nó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tồn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tại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ở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đâu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?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9900"/>
              </a:buClr>
              <a:buSzPct val="100000"/>
              <a:buFontTx/>
              <a:buChar char="•"/>
              <a:tabLst>
                <a:tab pos="1071563" algn="l"/>
              </a:tabLst>
            </a:pP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Yếu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tố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tổ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chức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rgbClr val="FFC000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71563" algn="l"/>
              </a:tabLst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52" name="image129.png">
            <a:extLst>
              <a:ext uri="{FF2B5EF4-FFF2-40B4-BE49-F238E27FC236}">
                <a16:creationId xmlns:a16="http://schemas.microsoft.com/office/drawing/2014/main" id="{26A6B414-F1F2-4AD8-B2D9-37C7B6A0D2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425" y="3590364"/>
            <a:ext cx="10582834" cy="3267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6">
            <a:extLst>
              <a:ext uri="{FF2B5EF4-FFF2-40B4-BE49-F238E27FC236}">
                <a16:creationId xmlns:a16="http://schemas.microsoft.com/office/drawing/2014/main" id="{EDA1A754-9821-488E-9A0A-D9DD979917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5412" y="960017"/>
            <a:ext cx="5957047" cy="2101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1894" tIns="99981" rIns="9144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0747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0747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0747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0747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0747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0747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0747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0747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0747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74738" algn="l"/>
              </a:tabLst>
            </a:pPr>
            <a:endParaRPr lang="en-US" altLang="en-US" sz="1600" dirty="0">
              <a:solidFill>
                <a:srgbClr val="FFC000"/>
              </a:solidFill>
              <a:ea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74738" algn="l"/>
              </a:tabLst>
            </a:pP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rgbClr val="FFC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74738" algn="l"/>
              </a:tabLst>
            </a:pP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yếu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tố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điều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kiện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môi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trường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làm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việc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rgbClr val="FFC000"/>
              </a:solidFill>
              <a:effectLst/>
              <a:latin typeface="Arial" panose="020B0604020202020204" pitchFamily="34" charset="0"/>
            </a:endParaRPr>
          </a:p>
          <a:p>
            <a:pPr marL="914400" marR="0" lvl="2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9900"/>
              </a:buClr>
              <a:buSzPct val="100000"/>
              <a:buFontTx/>
              <a:buChar char="•"/>
              <a:tabLst>
                <a:tab pos="1074738" algn="l"/>
              </a:tabLst>
            </a:pP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Qúa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trình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thực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hiện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quy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trình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rgbClr val="FFC000"/>
              </a:solidFill>
              <a:effectLst/>
              <a:latin typeface="Arial" panose="020B0604020202020204" pitchFamily="34" charset="0"/>
            </a:endParaRPr>
          </a:p>
          <a:p>
            <a:pPr marL="914400" marR="0" lvl="2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9900"/>
              </a:buClr>
              <a:buSzPct val="100000"/>
              <a:buFontTx/>
              <a:buChar char="•"/>
              <a:tabLst>
                <a:tab pos="1074738" algn="l"/>
              </a:tabLst>
            </a:pP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Trao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đổi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thông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tin</a:t>
            </a:r>
            <a:endParaRPr kumimoji="0" lang="en-US" altLang="en-US" sz="1100" b="0" i="0" u="none" strike="noStrike" cap="none" normalizeH="0" baseline="0" dirty="0">
              <a:ln>
                <a:noFill/>
              </a:ln>
              <a:solidFill>
                <a:srgbClr val="FFC000"/>
              </a:solidFill>
              <a:effectLst/>
              <a:latin typeface="Arial" panose="020B0604020202020204" pitchFamily="34" charset="0"/>
            </a:endParaRPr>
          </a:p>
          <a:p>
            <a:pPr marL="914400" marR="0" lvl="2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9900"/>
              </a:buClr>
              <a:buSzPct val="100000"/>
              <a:buFontTx/>
              <a:buChar char="•"/>
              <a:tabLst>
                <a:tab pos="1074738" algn="l"/>
              </a:tabLst>
            </a:pP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Yếu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tố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con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người</a:t>
            </a:r>
            <a:endParaRPr kumimoji="0" lang="en-US" altLang="en-US" sz="1800" b="1" i="0" u="none" strike="noStrike" cap="none" normalizeH="0" baseline="0" dirty="0">
              <a:ln>
                <a:noFill/>
              </a:ln>
              <a:solidFill>
                <a:srgbClr val="FFC000"/>
              </a:solidFill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457200" marR="0" lvl="1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279DD9"/>
              </a:buClr>
              <a:buSzPct val="100000"/>
              <a:buFontTx/>
              <a:buAutoNum type="alphaLcPeriod"/>
              <a:tabLst>
                <a:tab pos="1074738" algn="l"/>
              </a:tabLst>
            </a:pP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What helps to control them?</a:t>
            </a:r>
          </a:p>
          <a:p>
            <a:pPr marL="914400" marR="0" lvl="2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9900"/>
              </a:buClr>
              <a:buSzPct val="100000"/>
              <a:buFontTx/>
              <a:buChar char="•"/>
              <a:tabLst>
                <a:tab pos="1074738" algn="l"/>
              </a:tabLst>
            </a:pP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Biện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pháp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bảo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kumimoji="0" lang="en-US" altLang="en-US" sz="1600" b="0" i="0" u="none" strike="noStrike" cap="none" normalizeH="0" baseline="0" dirty="0" err="1">
                <a:ln>
                  <a:noFill/>
                </a:ln>
                <a:solidFill>
                  <a:srgbClr val="FFC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vệ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rgbClr val="FFC000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0181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-16933" y="0"/>
            <a:ext cx="34290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2400" spc="-7" dirty="0">
                <a:solidFill>
                  <a:srgbClr val="279DD9"/>
                </a:solidFill>
                <a:latin typeface="Calibri"/>
                <a:cs typeface="Calibri"/>
              </a:rPr>
              <a:t>15</a:t>
            </a:r>
            <a:endParaRPr sz="24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9225" y="1366519"/>
            <a:ext cx="5368713" cy="866048"/>
          </a:xfrm>
          <a:prstGeom prst="rect">
            <a:avLst/>
          </a:prstGeom>
          <a:ln w="25908">
            <a:solidFill>
              <a:srgbClr val="0053A3"/>
            </a:solidFill>
          </a:ln>
        </p:spPr>
        <p:txBody>
          <a:bodyPr vert="horz" wrap="square" lIns="0" tIns="34712" rIns="0" bIns="0" rtlCol="0">
            <a:spAutoFit/>
          </a:bodyPr>
          <a:lstStyle/>
          <a:p>
            <a:pPr marL="102444" marR="144776" defTabSz="1219170">
              <a:spcBef>
                <a:spcPts val="272"/>
              </a:spcBef>
            </a:pPr>
            <a:r>
              <a:rPr b="1" spc="7" dirty="0">
                <a:solidFill>
                  <a:srgbClr val="279DD9"/>
                </a:solidFill>
                <a:latin typeface="Times New Roman"/>
                <a:cs typeface="Times New Roman"/>
              </a:rPr>
              <a:t>MN: </a:t>
            </a:r>
            <a:r>
              <a:rPr spc="7" dirty="0">
                <a:solidFill>
                  <a:srgbClr val="279DD9"/>
                </a:solidFill>
                <a:latin typeface="Times New Roman"/>
                <a:cs typeface="Times New Roman"/>
              </a:rPr>
              <a:t>Quá </a:t>
            </a:r>
            <a:r>
              <a:rPr dirty="0">
                <a:solidFill>
                  <a:srgbClr val="279DD9"/>
                </a:solidFill>
                <a:latin typeface="Times New Roman"/>
                <a:cs typeface="Times New Roman"/>
              </a:rPr>
              <a:t>trình bảo dưỡng sửa chữa PT/TTB không đạt  </a:t>
            </a:r>
            <a:r>
              <a:rPr b="1" spc="7" dirty="0">
                <a:solidFill>
                  <a:srgbClr val="279DD9"/>
                </a:solidFill>
                <a:latin typeface="Times New Roman"/>
                <a:cs typeface="Times New Roman"/>
              </a:rPr>
              <a:t>Hậu </a:t>
            </a:r>
            <a:r>
              <a:rPr b="1" dirty="0">
                <a:solidFill>
                  <a:srgbClr val="279DD9"/>
                </a:solidFill>
                <a:latin typeface="Times New Roman"/>
                <a:cs typeface="Times New Roman"/>
              </a:rPr>
              <a:t>quả: </a:t>
            </a:r>
            <a:r>
              <a:rPr dirty="0">
                <a:solidFill>
                  <a:srgbClr val="279DD9"/>
                </a:solidFill>
                <a:latin typeface="Times New Roman"/>
                <a:cs typeface="Times New Roman"/>
              </a:rPr>
              <a:t>PT/TTB trục trặc trong </a:t>
            </a:r>
            <a:r>
              <a:rPr spc="7" dirty="0">
                <a:solidFill>
                  <a:srgbClr val="279DD9"/>
                </a:solidFill>
                <a:latin typeface="Times New Roman"/>
                <a:cs typeface="Times New Roman"/>
              </a:rPr>
              <a:t>quá </a:t>
            </a:r>
            <a:r>
              <a:rPr spc="-7" dirty="0">
                <a:solidFill>
                  <a:srgbClr val="279DD9"/>
                </a:solidFill>
                <a:latin typeface="Times New Roman"/>
                <a:cs typeface="Times New Roman"/>
              </a:rPr>
              <a:t>trình </a:t>
            </a:r>
            <a:r>
              <a:rPr dirty="0">
                <a:solidFill>
                  <a:srgbClr val="279DD9"/>
                </a:solidFill>
                <a:latin typeface="Times New Roman"/>
                <a:cs typeface="Times New Roman"/>
              </a:rPr>
              <a:t>hoạt </a:t>
            </a:r>
            <a:r>
              <a:rPr spc="7" dirty="0">
                <a:solidFill>
                  <a:srgbClr val="279DD9"/>
                </a:solidFill>
                <a:latin typeface="Times New Roman"/>
                <a:cs typeface="Times New Roman"/>
              </a:rPr>
              <a:t>động  </a:t>
            </a:r>
            <a:r>
              <a:rPr i="1" dirty="0">
                <a:solidFill>
                  <a:srgbClr val="279DD9"/>
                </a:solidFill>
                <a:latin typeface="Times New Roman"/>
                <a:cs typeface="Times New Roman"/>
              </a:rPr>
              <a:t>Đúng/</a:t>
            </a:r>
            <a:r>
              <a:rPr i="1" spc="-160" dirty="0">
                <a:solidFill>
                  <a:srgbClr val="279DD9"/>
                </a:solidFill>
                <a:latin typeface="Times New Roman"/>
                <a:cs typeface="Times New Roman"/>
              </a:rPr>
              <a:t> </a:t>
            </a:r>
            <a:r>
              <a:rPr i="1" dirty="0">
                <a:solidFill>
                  <a:srgbClr val="279DD9"/>
                </a:solidFill>
                <a:latin typeface="Times New Roman"/>
                <a:cs typeface="Times New Roman"/>
              </a:rPr>
              <a:t>Sai?</a:t>
            </a:r>
            <a:endParaRPr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183376" y="1365503"/>
            <a:ext cx="0" cy="2265680"/>
          </a:xfrm>
          <a:custGeom>
            <a:avLst/>
            <a:gdLst/>
            <a:ahLst/>
            <a:cxnLst/>
            <a:rect l="l" t="t" r="r" b="b"/>
            <a:pathLst>
              <a:path h="1699260">
                <a:moveTo>
                  <a:pt x="0" y="0"/>
                </a:moveTo>
                <a:lnTo>
                  <a:pt x="0" y="1699133"/>
                </a:lnTo>
              </a:path>
            </a:pathLst>
          </a:custGeom>
          <a:ln w="9144">
            <a:solidFill>
              <a:srgbClr val="0052A3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37961" y="1504697"/>
            <a:ext cx="5281505" cy="589905"/>
          </a:xfrm>
          <a:prstGeom prst="rect">
            <a:avLst/>
          </a:prstGeom>
          <a:ln w="25908">
            <a:solidFill>
              <a:srgbClr val="0053A3"/>
            </a:solidFill>
          </a:ln>
        </p:spPr>
        <p:txBody>
          <a:bodyPr vert="horz" wrap="square" lIns="0" tIns="35560" rIns="0" bIns="0" rtlCol="0">
            <a:spAutoFit/>
          </a:bodyPr>
          <a:lstStyle/>
          <a:p>
            <a:pPr marL="104984" defTabSz="1219170">
              <a:spcBef>
                <a:spcPts val="280"/>
              </a:spcBef>
            </a:pPr>
            <a:r>
              <a:rPr b="1" spc="7" dirty="0">
                <a:solidFill>
                  <a:srgbClr val="279DD9"/>
                </a:solidFill>
                <a:latin typeface="Times New Roman"/>
                <a:cs typeface="Times New Roman"/>
              </a:rPr>
              <a:t>Hậu </a:t>
            </a:r>
            <a:r>
              <a:rPr b="1" dirty="0">
                <a:solidFill>
                  <a:srgbClr val="279DD9"/>
                </a:solidFill>
                <a:latin typeface="Times New Roman"/>
                <a:cs typeface="Times New Roman"/>
              </a:rPr>
              <a:t>quả sau cùng: </a:t>
            </a:r>
            <a:r>
              <a:rPr dirty="0">
                <a:solidFill>
                  <a:srgbClr val="279DD9"/>
                </a:solidFill>
                <a:latin typeface="Times New Roman"/>
                <a:cs typeface="Times New Roman"/>
              </a:rPr>
              <a:t>PT/TTB hư hỏng gây va </a:t>
            </a:r>
            <a:r>
              <a:rPr dirty="0" err="1">
                <a:solidFill>
                  <a:srgbClr val="279DD9"/>
                </a:solidFill>
                <a:latin typeface="Times New Roman"/>
                <a:cs typeface="Times New Roman"/>
              </a:rPr>
              <a:t>chạm</a:t>
            </a:r>
            <a:r>
              <a:rPr spc="-220" dirty="0">
                <a:solidFill>
                  <a:srgbClr val="279DD9"/>
                </a:solidFill>
                <a:latin typeface="Times New Roman"/>
                <a:cs typeface="Times New Roman"/>
              </a:rPr>
              <a:t> </a:t>
            </a:r>
            <a:r>
              <a:rPr lang="en-US" spc="-7" dirty="0">
                <a:solidFill>
                  <a:srgbClr val="279DD9"/>
                </a:solidFill>
                <a:latin typeface="Times New Roman"/>
                <a:cs typeface="Times New Roman"/>
              </a:rPr>
              <a:t>/</a:t>
            </a:r>
            <a:r>
              <a:rPr lang="en-US" spc="-7" dirty="0" err="1">
                <a:solidFill>
                  <a:srgbClr val="279DD9"/>
                </a:solidFill>
                <a:latin typeface="Times New Roman"/>
                <a:cs typeface="Times New Roman"/>
              </a:rPr>
              <a:t>xảy</a:t>
            </a:r>
            <a:r>
              <a:rPr lang="en-US" spc="-7" dirty="0">
                <a:solidFill>
                  <a:srgbClr val="279DD9"/>
                </a:solidFill>
                <a:latin typeface="Times New Roman"/>
                <a:cs typeface="Times New Roman"/>
              </a:rPr>
              <a:t> ra tai </a:t>
            </a:r>
            <a:r>
              <a:rPr lang="en-US" spc="-7" dirty="0" err="1">
                <a:solidFill>
                  <a:srgbClr val="279DD9"/>
                </a:solidFill>
                <a:latin typeface="Times New Roman"/>
                <a:cs typeface="Times New Roman"/>
              </a:rPr>
              <a:t>nạn</a:t>
            </a:r>
            <a:endParaRPr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28904" y="2595880"/>
            <a:ext cx="5409353" cy="867759"/>
          </a:xfrm>
          <a:prstGeom prst="rect">
            <a:avLst/>
          </a:prstGeom>
          <a:ln w="25907">
            <a:solidFill>
              <a:srgbClr val="0053A3"/>
            </a:solidFill>
          </a:ln>
        </p:spPr>
        <p:txBody>
          <a:bodyPr vert="horz" wrap="square" lIns="0" tIns="36407" rIns="0" bIns="0" rtlCol="0">
            <a:spAutoFit/>
          </a:bodyPr>
          <a:lstStyle/>
          <a:p>
            <a:pPr marL="103291" defTabSz="1219170">
              <a:spcBef>
                <a:spcPts val="287"/>
              </a:spcBef>
            </a:pPr>
            <a:r>
              <a:rPr b="1" spc="7" dirty="0">
                <a:solidFill>
                  <a:srgbClr val="279DD9"/>
                </a:solidFill>
                <a:latin typeface="Times New Roman"/>
                <a:cs typeface="Times New Roman"/>
              </a:rPr>
              <a:t>MN: </a:t>
            </a:r>
            <a:r>
              <a:rPr lang="en-US" dirty="0" err="1">
                <a:solidFill>
                  <a:srgbClr val="279DD9"/>
                </a:solidFill>
                <a:latin typeface="Times New Roman"/>
                <a:cs typeface="Times New Roman"/>
              </a:rPr>
              <a:t>Rò</a:t>
            </a:r>
            <a:r>
              <a:rPr lang="en-US" dirty="0">
                <a:solidFill>
                  <a:srgbClr val="279DD9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rgbClr val="279DD9"/>
                </a:solidFill>
                <a:latin typeface="Times New Roman"/>
                <a:cs typeface="Times New Roman"/>
              </a:rPr>
              <a:t>rỉ</a:t>
            </a:r>
            <a:r>
              <a:rPr lang="en-US" dirty="0">
                <a:solidFill>
                  <a:srgbClr val="279DD9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rgbClr val="279DD9"/>
                </a:solidFill>
                <a:latin typeface="Times New Roman"/>
                <a:cs typeface="Times New Roman"/>
              </a:rPr>
              <a:t>nguyên</a:t>
            </a:r>
            <a:r>
              <a:rPr lang="en-US" dirty="0">
                <a:solidFill>
                  <a:srgbClr val="279DD9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rgbClr val="279DD9"/>
                </a:solidFill>
                <a:latin typeface="Times New Roman"/>
                <a:cs typeface="Times New Roman"/>
              </a:rPr>
              <a:t>liệu</a:t>
            </a:r>
            <a:endParaRPr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03291" defTabSz="1219170"/>
            <a:r>
              <a:rPr b="1" spc="7" dirty="0">
                <a:solidFill>
                  <a:srgbClr val="279DD9"/>
                </a:solidFill>
                <a:latin typeface="Times New Roman"/>
                <a:cs typeface="Times New Roman"/>
              </a:rPr>
              <a:t>Hậu quả: </a:t>
            </a:r>
            <a:r>
              <a:rPr lang="en-US" spc="7" dirty="0" err="1">
                <a:solidFill>
                  <a:srgbClr val="279DD9"/>
                </a:solidFill>
                <a:latin typeface="Times New Roman"/>
                <a:cs typeface="Times New Roman"/>
              </a:rPr>
              <a:t>cháy</a:t>
            </a:r>
            <a:r>
              <a:rPr lang="en-US" spc="7" dirty="0">
                <a:solidFill>
                  <a:srgbClr val="279DD9"/>
                </a:solidFill>
                <a:latin typeface="Times New Roman"/>
                <a:cs typeface="Times New Roman"/>
              </a:rPr>
              <a:t> </a:t>
            </a:r>
            <a:r>
              <a:rPr lang="en-US" spc="7" dirty="0" err="1">
                <a:solidFill>
                  <a:srgbClr val="279DD9"/>
                </a:solidFill>
                <a:latin typeface="Times New Roman"/>
                <a:cs typeface="Times New Roman"/>
              </a:rPr>
              <a:t>nổ</a:t>
            </a:r>
            <a:endParaRPr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03291" defTabSz="1219170">
              <a:spcBef>
                <a:spcPts val="7"/>
              </a:spcBef>
            </a:pPr>
            <a:r>
              <a:rPr i="1" dirty="0">
                <a:solidFill>
                  <a:srgbClr val="279DD9"/>
                </a:solidFill>
                <a:latin typeface="Times New Roman"/>
                <a:cs typeface="Times New Roman"/>
              </a:rPr>
              <a:t>Đúng/</a:t>
            </a:r>
            <a:r>
              <a:rPr i="1" spc="-167" dirty="0">
                <a:solidFill>
                  <a:srgbClr val="279DD9"/>
                </a:solidFill>
                <a:latin typeface="Times New Roman"/>
                <a:cs typeface="Times New Roman"/>
              </a:rPr>
              <a:t> </a:t>
            </a:r>
            <a:r>
              <a:rPr i="1" dirty="0">
                <a:solidFill>
                  <a:srgbClr val="279DD9"/>
                </a:solidFill>
                <a:latin typeface="Times New Roman"/>
                <a:cs typeface="Times New Roman"/>
              </a:rPr>
              <a:t>Sai?</a:t>
            </a:r>
            <a:endParaRPr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37961" y="2734057"/>
            <a:ext cx="5281505" cy="314615"/>
          </a:xfrm>
          <a:prstGeom prst="rect">
            <a:avLst/>
          </a:prstGeom>
          <a:ln w="25908">
            <a:solidFill>
              <a:srgbClr val="0053A3"/>
            </a:solidFill>
          </a:ln>
        </p:spPr>
        <p:txBody>
          <a:bodyPr vert="horz" wrap="square" lIns="0" tIns="37252" rIns="0" bIns="0" rtlCol="0">
            <a:spAutoFit/>
          </a:bodyPr>
          <a:lstStyle/>
          <a:p>
            <a:pPr marL="104984" marR="214201" defTabSz="1219170">
              <a:spcBef>
                <a:spcPts val="292"/>
              </a:spcBef>
            </a:pPr>
            <a:r>
              <a:rPr b="1" spc="7" dirty="0">
                <a:solidFill>
                  <a:srgbClr val="279DD9"/>
                </a:solidFill>
                <a:latin typeface="Times New Roman"/>
                <a:cs typeface="Times New Roman"/>
              </a:rPr>
              <a:t>Hậu </a:t>
            </a:r>
            <a:r>
              <a:rPr b="1" dirty="0">
                <a:solidFill>
                  <a:srgbClr val="279DD9"/>
                </a:solidFill>
                <a:latin typeface="Times New Roman"/>
                <a:cs typeface="Times New Roman"/>
              </a:rPr>
              <a:t>quả sau cùng: </a:t>
            </a:r>
            <a:r>
              <a:rPr lang="en-US" dirty="0" err="1">
                <a:solidFill>
                  <a:srgbClr val="279DD9"/>
                </a:solidFill>
                <a:latin typeface="Times New Roman"/>
                <a:cs typeface="Times New Roman"/>
              </a:rPr>
              <a:t>thiệt</a:t>
            </a:r>
            <a:r>
              <a:rPr lang="en-US" dirty="0">
                <a:solidFill>
                  <a:srgbClr val="279DD9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rgbClr val="279DD9"/>
                </a:solidFill>
                <a:latin typeface="Times New Roman"/>
                <a:cs typeface="Times New Roman"/>
              </a:rPr>
              <a:t>hại</a:t>
            </a:r>
            <a:r>
              <a:rPr lang="en-US" dirty="0">
                <a:solidFill>
                  <a:srgbClr val="279DD9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rgbClr val="279DD9"/>
                </a:solidFill>
                <a:latin typeface="Times New Roman"/>
                <a:cs typeface="Times New Roman"/>
              </a:rPr>
              <a:t>về</a:t>
            </a:r>
            <a:r>
              <a:rPr lang="en-US" dirty="0">
                <a:solidFill>
                  <a:srgbClr val="279DD9"/>
                </a:solidFill>
                <a:latin typeface="Times New Roman"/>
                <a:cs typeface="Times New Roman"/>
              </a:rPr>
              <a:t> ng</a:t>
            </a:r>
            <a:r>
              <a:rPr lang="vi-VN" dirty="0">
                <a:solidFill>
                  <a:srgbClr val="279DD9"/>
                </a:solidFill>
                <a:latin typeface="Times New Roman"/>
                <a:cs typeface="Times New Roman"/>
              </a:rPr>
              <a:t>ư</a:t>
            </a:r>
            <a:r>
              <a:rPr lang="en-US" dirty="0" err="1">
                <a:solidFill>
                  <a:srgbClr val="279DD9"/>
                </a:solidFill>
                <a:latin typeface="Times New Roman"/>
                <a:cs typeface="Times New Roman"/>
              </a:rPr>
              <a:t>ời</a:t>
            </a:r>
            <a:r>
              <a:rPr lang="en-US" dirty="0">
                <a:solidFill>
                  <a:srgbClr val="279DD9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rgbClr val="279DD9"/>
                </a:solidFill>
                <a:latin typeface="Times New Roman"/>
                <a:cs typeface="Times New Roman"/>
              </a:rPr>
              <a:t>và</a:t>
            </a:r>
            <a:r>
              <a:rPr lang="en-US" dirty="0">
                <a:solidFill>
                  <a:srgbClr val="279DD9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rgbClr val="279DD9"/>
                </a:solidFill>
                <a:latin typeface="Times New Roman"/>
                <a:cs typeface="Times New Roman"/>
              </a:rPr>
              <a:t>tài</a:t>
            </a:r>
            <a:r>
              <a:rPr lang="en-US" dirty="0">
                <a:solidFill>
                  <a:srgbClr val="279DD9"/>
                </a:solidFill>
                <a:latin typeface="Times New Roman"/>
                <a:cs typeface="Times New Roman"/>
              </a:rPr>
              <a:t> </a:t>
            </a:r>
            <a:r>
              <a:rPr lang="en-US" dirty="0" err="1">
                <a:solidFill>
                  <a:srgbClr val="279DD9"/>
                </a:solidFill>
                <a:latin typeface="Times New Roman"/>
                <a:cs typeface="Times New Roman"/>
              </a:rPr>
              <a:t>sản</a:t>
            </a:r>
            <a:endParaRPr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47801" y="3989832"/>
            <a:ext cx="9239673" cy="1267869"/>
          </a:xfrm>
          <a:prstGeom prst="rect">
            <a:avLst/>
          </a:prstGeom>
          <a:ln w="25908">
            <a:solidFill>
              <a:srgbClr val="A0CFEE"/>
            </a:solidFill>
          </a:ln>
        </p:spPr>
        <p:txBody>
          <a:bodyPr vert="horz" wrap="square" lIns="0" tIns="36407" rIns="0" bIns="0" rtlCol="0">
            <a:spAutoFit/>
          </a:bodyPr>
          <a:lstStyle/>
          <a:p>
            <a:pPr marL="103291" defTabSz="1219170">
              <a:spcBef>
                <a:spcPts val="287"/>
              </a:spcBef>
            </a:pPr>
            <a:r>
              <a:rPr sz="2000" b="1" spc="-7" dirty="0">
                <a:solidFill>
                  <a:srgbClr val="279DD9"/>
                </a:solidFill>
                <a:latin typeface="Times New Roman"/>
                <a:cs typeface="Times New Roman"/>
              </a:rPr>
              <a:t>Xác</a:t>
            </a:r>
            <a:r>
              <a:rPr sz="2000" b="1" spc="173" dirty="0">
                <a:solidFill>
                  <a:srgbClr val="279DD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279DD9"/>
                </a:solidFill>
                <a:latin typeface="Times New Roman"/>
                <a:cs typeface="Times New Roman"/>
              </a:rPr>
              <a:t>định</a:t>
            </a:r>
            <a:r>
              <a:rPr sz="2000" b="1" spc="180" dirty="0">
                <a:solidFill>
                  <a:srgbClr val="279DD9"/>
                </a:solidFill>
                <a:latin typeface="Times New Roman"/>
                <a:cs typeface="Times New Roman"/>
              </a:rPr>
              <a:t> </a:t>
            </a:r>
            <a:r>
              <a:rPr sz="2000" b="1" spc="-7" dirty="0">
                <a:solidFill>
                  <a:srgbClr val="279DD9"/>
                </a:solidFill>
                <a:latin typeface="Times New Roman"/>
                <a:cs typeface="Times New Roman"/>
              </a:rPr>
              <a:t>chính</a:t>
            </a:r>
            <a:r>
              <a:rPr sz="2000" b="1" spc="180" dirty="0">
                <a:solidFill>
                  <a:srgbClr val="279DD9"/>
                </a:solidFill>
                <a:latin typeface="Times New Roman"/>
                <a:cs typeface="Times New Roman"/>
              </a:rPr>
              <a:t> </a:t>
            </a:r>
            <a:r>
              <a:rPr sz="2000" b="1" spc="-7" dirty="0">
                <a:solidFill>
                  <a:srgbClr val="279DD9"/>
                </a:solidFill>
                <a:latin typeface="Times New Roman"/>
                <a:cs typeface="Times New Roman"/>
              </a:rPr>
              <a:t>xác</a:t>
            </a:r>
            <a:r>
              <a:rPr sz="2000" b="1" spc="160" dirty="0">
                <a:solidFill>
                  <a:srgbClr val="279DD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279DD9"/>
                </a:solidFill>
                <a:latin typeface="Times New Roman"/>
                <a:cs typeface="Times New Roman"/>
              </a:rPr>
              <a:t>nguồn</a:t>
            </a:r>
            <a:r>
              <a:rPr sz="2000" b="1" spc="167" dirty="0">
                <a:solidFill>
                  <a:srgbClr val="279DD9"/>
                </a:solidFill>
                <a:latin typeface="Times New Roman"/>
                <a:cs typeface="Times New Roman"/>
              </a:rPr>
              <a:t> </a:t>
            </a:r>
            <a:r>
              <a:rPr sz="2000" b="1" spc="-7" dirty="0">
                <a:solidFill>
                  <a:srgbClr val="279DD9"/>
                </a:solidFill>
                <a:latin typeface="Times New Roman"/>
                <a:cs typeface="Times New Roman"/>
              </a:rPr>
              <a:t>MN;</a:t>
            </a:r>
            <a:r>
              <a:rPr sz="2000" b="1" spc="193" dirty="0">
                <a:solidFill>
                  <a:srgbClr val="279DD9"/>
                </a:solidFill>
                <a:latin typeface="Times New Roman"/>
                <a:cs typeface="Times New Roman"/>
              </a:rPr>
              <a:t> </a:t>
            </a:r>
            <a:r>
              <a:rPr sz="2000" b="1" spc="-7" dirty="0">
                <a:solidFill>
                  <a:srgbClr val="279DD9"/>
                </a:solidFill>
                <a:latin typeface="Times New Roman"/>
                <a:cs typeface="Times New Roman"/>
              </a:rPr>
              <a:t>Xác</a:t>
            </a:r>
            <a:r>
              <a:rPr sz="2000" b="1" spc="180" dirty="0">
                <a:solidFill>
                  <a:srgbClr val="279DD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279DD9"/>
                </a:solidFill>
                <a:latin typeface="Times New Roman"/>
                <a:cs typeface="Times New Roman"/>
              </a:rPr>
              <a:t>định</a:t>
            </a:r>
            <a:r>
              <a:rPr sz="2000" b="1" spc="187" dirty="0">
                <a:solidFill>
                  <a:srgbClr val="279DD9"/>
                </a:solidFill>
                <a:latin typeface="Times New Roman"/>
                <a:cs typeface="Times New Roman"/>
              </a:rPr>
              <a:t> </a:t>
            </a:r>
            <a:r>
              <a:rPr sz="2000" b="1" spc="-7" dirty="0">
                <a:solidFill>
                  <a:srgbClr val="279DD9"/>
                </a:solidFill>
                <a:latin typeface="Times New Roman"/>
                <a:cs typeface="Times New Roman"/>
              </a:rPr>
              <a:t>hậu</a:t>
            </a:r>
            <a:r>
              <a:rPr sz="2000" b="1" spc="180" dirty="0">
                <a:solidFill>
                  <a:srgbClr val="279DD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279DD9"/>
                </a:solidFill>
                <a:latin typeface="Times New Roman"/>
                <a:cs typeface="Times New Roman"/>
              </a:rPr>
              <a:t>quả</a:t>
            </a:r>
            <a:r>
              <a:rPr sz="2000" b="1" spc="180" dirty="0">
                <a:solidFill>
                  <a:srgbClr val="279DD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279DD9"/>
                </a:solidFill>
                <a:latin typeface="Times New Roman"/>
                <a:cs typeface="Times New Roman"/>
              </a:rPr>
              <a:t>sau</a:t>
            </a:r>
            <a:r>
              <a:rPr sz="2000" b="1" spc="160" dirty="0">
                <a:solidFill>
                  <a:srgbClr val="279DD9"/>
                </a:solidFill>
                <a:latin typeface="Times New Roman"/>
                <a:cs typeface="Times New Roman"/>
              </a:rPr>
              <a:t> </a:t>
            </a:r>
            <a:r>
              <a:rPr sz="2000" b="1" spc="-7" dirty="0">
                <a:solidFill>
                  <a:srgbClr val="279DD9"/>
                </a:solidFill>
                <a:latin typeface="Times New Roman"/>
                <a:cs typeface="Times New Roman"/>
              </a:rPr>
              <a:t>cùng</a:t>
            </a:r>
            <a:r>
              <a:rPr sz="2000" b="1" spc="180" dirty="0">
                <a:solidFill>
                  <a:srgbClr val="279DD9"/>
                </a:solidFill>
                <a:latin typeface="Times New Roman"/>
                <a:cs typeface="Times New Roman"/>
              </a:rPr>
              <a:t> </a:t>
            </a:r>
            <a:r>
              <a:rPr sz="2000" b="1" spc="-7" dirty="0">
                <a:solidFill>
                  <a:srgbClr val="279DD9"/>
                </a:solidFill>
                <a:latin typeface="Times New Roman"/>
                <a:cs typeface="Times New Roman"/>
              </a:rPr>
              <a:t>trong</a:t>
            </a:r>
            <a:r>
              <a:rPr sz="2000" b="1" spc="167" dirty="0">
                <a:solidFill>
                  <a:srgbClr val="279DD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279DD9"/>
                </a:solidFill>
                <a:latin typeface="Times New Roman"/>
                <a:cs typeface="Times New Roman"/>
              </a:rPr>
              <a:t>phạm</a:t>
            </a:r>
            <a:r>
              <a:rPr sz="2000" b="1" spc="167" dirty="0">
                <a:solidFill>
                  <a:srgbClr val="279DD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279DD9"/>
                </a:solidFill>
                <a:latin typeface="Times New Roman"/>
                <a:cs typeface="Times New Roman"/>
              </a:rPr>
              <a:t>vi</a:t>
            </a:r>
            <a:r>
              <a:rPr sz="2000" b="1" spc="173" dirty="0">
                <a:solidFill>
                  <a:srgbClr val="279DD9"/>
                </a:solidFill>
                <a:latin typeface="Times New Roman"/>
                <a:cs typeface="Times New Roman"/>
              </a:rPr>
              <a:t> </a:t>
            </a:r>
            <a:r>
              <a:rPr sz="2000" b="1" spc="-7" dirty="0">
                <a:solidFill>
                  <a:srgbClr val="279DD9"/>
                </a:solidFill>
                <a:latin typeface="Times New Roman"/>
                <a:cs typeface="Times New Roman"/>
              </a:rPr>
              <a:t>trách</a:t>
            </a:r>
            <a:endParaRPr sz="20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03291" defTabSz="1219170"/>
            <a:r>
              <a:rPr sz="2000" b="1" dirty="0">
                <a:solidFill>
                  <a:srgbClr val="279DD9"/>
                </a:solidFill>
                <a:latin typeface="Times New Roman"/>
                <a:cs typeface="Times New Roman"/>
              </a:rPr>
              <a:t>nhiệm </a:t>
            </a:r>
            <a:r>
              <a:rPr sz="2000" b="1" spc="-7" dirty="0">
                <a:solidFill>
                  <a:srgbClr val="279DD9"/>
                </a:solidFill>
                <a:latin typeface="Times New Roman"/>
                <a:cs typeface="Times New Roman"/>
              </a:rPr>
              <a:t>của công </a:t>
            </a:r>
            <a:r>
              <a:rPr sz="2000" b="1" dirty="0">
                <a:solidFill>
                  <a:srgbClr val="279DD9"/>
                </a:solidFill>
                <a:latin typeface="Times New Roman"/>
                <a:cs typeface="Times New Roman"/>
              </a:rPr>
              <a:t>việc </a:t>
            </a:r>
            <a:r>
              <a:rPr sz="2000" b="1" spc="-7" dirty="0">
                <a:solidFill>
                  <a:srgbClr val="279DD9"/>
                </a:solidFill>
                <a:latin typeface="Times New Roman"/>
                <a:cs typeface="Times New Roman"/>
              </a:rPr>
              <a:t>cụ</a:t>
            </a:r>
            <a:r>
              <a:rPr sz="2000" b="1" spc="-107" dirty="0">
                <a:solidFill>
                  <a:srgbClr val="279DD9"/>
                </a:solidFill>
                <a:latin typeface="Times New Roman"/>
                <a:cs typeface="Times New Roman"/>
              </a:rPr>
              <a:t> </a:t>
            </a:r>
            <a:r>
              <a:rPr sz="2000" b="1" spc="-7" dirty="0">
                <a:solidFill>
                  <a:srgbClr val="279DD9"/>
                </a:solidFill>
                <a:latin typeface="Times New Roman"/>
                <a:cs typeface="Times New Roman"/>
              </a:rPr>
              <a:t>thể:</a:t>
            </a:r>
            <a:endParaRPr sz="20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90304" indent="-287013" defTabSz="1219170">
              <a:buFontTx/>
              <a:buChar char="-"/>
              <a:tabLst>
                <a:tab pos="390304" algn="l"/>
                <a:tab pos="391150" algn="l"/>
              </a:tabLst>
            </a:pPr>
            <a:r>
              <a:rPr sz="2000" spc="-7" dirty="0">
                <a:solidFill>
                  <a:srgbClr val="279DD9"/>
                </a:solidFill>
                <a:latin typeface="Times New Roman"/>
                <a:cs typeface="Times New Roman"/>
              </a:rPr>
              <a:t>Đánh </a:t>
            </a:r>
            <a:r>
              <a:rPr sz="2000" dirty="0">
                <a:solidFill>
                  <a:srgbClr val="279DD9"/>
                </a:solidFill>
                <a:latin typeface="Times New Roman"/>
                <a:cs typeface="Times New Roman"/>
              </a:rPr>
              <a:t>giá đúng tình trạng, đúng </a:t>
            </a:r>
            <a:r>
              <a:rPr sz="2000" spc="-7" dirty="0">
                <a:solidFill>
                  <a:srgbClr val="279DD9"/>
                </a:solidFill>
                <a:latin typeface="Times New Roman"/>
                <a:cs typeface="Times New Roman"/>
              </a:rPr>
              <a:t>bản chất </a:t>
            </a:r>
            <a:r>
              <a:rPr sz="2000" dirty="0">
                <a:solidFill>
                  <a:srgbClr val="279DD9"/>
                </a:solidFill>
                <a:latin typeface="Times New Roman"/>
                <a:cs typeface="Times New Roman"/>
              </a:rPr>
              <a:t>vụ </a:t>
            </a:r>
            <a:r>
              <a:rPr sz="2000" spc="-7" dirty="0">
                <a:solidFill>
                  <a:srgbClr val="279DD9"/>
                </a:solidFill>
                <a:latin typeface="Times New Roman"/>
                <a:cs typeface="Times New Roman"/>
              </a:rPr>
              <a:t>việc, mức </a:t>
            </a:r>
            <a:r>
              <a:rPr sz="2000" dirty="0">
                <a:solidFill>
                  <a:srgbClr val="279DD9"/>
                </a:solidFill>
                <a:latin typeface="Times New Roman"/>
                <a:cs typeface="Times New Roman"/>
              </a:rPr>
              <a:t>độ nghiêm</a:t>
            </a:r>
            <a:r>
              <a:rPr sz="2000" spc="-173" dirty="0">
                <a:solidFill>
                  <a:srgbClr val="279DD9"/>
                </a:solidFill>
                <a:latin typeface="Times New Roman"/>
                <a:cs typeface="Times New Roman"/>
              </a:rPr>
              <a:t> </a:t>
            </a:r>
            <a:r>
              <a:rPr sz="2000" dirty="0">
                <a:solidFill>
                  <a:srgbClr val="279DD9"/>
                </a:solidFill>
                <a:latin typeface="Times New Roman"/>
                <a:cs typeface="Times New Roman"/>
              </a:rPr>
              <a:t>trọng.</a:t>
            </a:r>
            <a:endParaRPr sz="20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90304" indent="-287013" defTabSz="1219170">
              <a:buFontTx/>
              <a:buChar char="-"/>
              <a:tabLst>
                <a:tab pos="390304" algn="l"/>
                <a:tab pos="391150" algn="l"/>
              </a:tabLst>
            </a:pPr>
            <a:r>
              <a:rPr sz="2000" spc="-7" dirty="0">
                <a:solidFill>
                  <a:srgbClr val="279DD9"/>
                </a:solidFill>
                <a:latin typeface="Times New Roman"/>
                <a:cs typeface="Times New Roman"/>
              </a:rPr>
              <a:t>Có BPKS </a:t>
            </a:r>
            <a:r>
              <a:rPr sz="2000" dirty="0" err="1">
                <a:solidFill>
                  <a:srgbClr val="279DD9"/>
                </a:solidFill>
                <a:latin typeface="Times New Roman"/>
                <a:cs typeface="Times New Roman"/>
              </a:rPr>
              <a:t>phù</a:t>
            </a:r>
            <a:r>
              <a:rPr sz="2000" spc="-87" dirty="0">
                <a:solidFill>
                  <a:srgbClr val="279DD9"/>
                </a:solidFill>
                <a:latin typeface="Times New Roman"/>
                <a:cs typeface="Times New Roman"/>
              </a:rPr>
              <a:t> </a:t>
            </a:r>
            <a:r>
              <a:rPr sz="2000" dirty="0" err="1">
                <a:solidFill>
                  <a:srgbClr val="279DD9"/>
                </a:solidFill>
                <a:latin typeface="Times New Roman"/>
                <a:cs typeface="Times New Roman"/>
              </a:rPr>
              <a:t>hợp</a:t>
            </a:r>
            <a:endParaRPr sz="2000" dirty="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 idx="4294967295"/>
          </p:nvPr>
        </p:nvSpPr>
        <p:spPr>
          <a:xfrm>
            <a:off x="1008528" y="325708"/>
            <a:ext cx="5755341" cy="7478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/>
            <a:r>
              <a:rPr spc="-7" dirty="0"/>
              <a:t>Nhận diện mối</a:t>
            </a:r>
            <a:r>
              <a:rPr spc="-33" dirty="0"/>
              <a:t> </a:t>
            </a:r>
            <a:r>
              <a:rPr spc="-7" dirty="0"/>
              <a:t>nguy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55519" y="548641"/>
            <a:ext cx="8557260" cy="1127759"/>
          </a:xfrm>
          <a:custGeom>
            <a:avLst/>
            <a:gdLst/>
            <a:ahLst/>
            <a:cxnLst/>
            <a:rect l="l" t="t" r="r" b="b"/>
            <a:pathLst>
              <a:path w="6417945" h="845819">
                <a:moveTo>
                  <a:pt x="6276594" y="0"/>
                </a:moveTo>
                <a:lnTo>
                  <a:pt x="140970" y="0"/>
                </a:lnTo>
                <a:lnTo>
                  <a:pt x="96414" y="7187"/>
                </a:lnTo>
                <a:lnTo>
                  <a:pt x="57716" y="27200"/>
                </a:lnTo>
                <a:lnTo>
                  <a:pt x="27200" y="57716"/>
                </a:lnTo>
                <a:lnTo>
                  <a:pt x="7187" y="96414"/>
                </a:lnTo>
                <a:lnTo>
                  <a:pt x="0" y="140970"/>
                </a:lnTo>
                <a:lnTo>
                  <a:pt x="0" y="704850"/>
                </a:lnTo>
                <a:lnTo>
                  <a:pt x="7187" y="749405"/>
                </a:lnTo>
                <a:lnTo>
                  <a:pt x="27200" y="788103"/>
                </a:lnTo>
                <a:lnTo>
                  <a:pt x="57716" y="818619"/>
                </a:lnTo>
                <a:lnTo>
                  <a:pt x="96414" y="838632"/>
                </a:lnTo>
                <a:lnTo>
                  <a:pt x="140970" y="845820"/>
                </a:lnTo>
                <a:lnTo>
                  <a:pt x="6276594" y="845820"/>
                </a:lnTo>
                <a:lnTo>
                  <a:pt x="6321149" y="838632"/>
                </a:lnTo>
                <a:lnTo>
                  <a:pt x="6359847" y="818619"/>
                </a:lnTo>
                <a:lnTo>
                  <a:pt x="6390363" y="788103"/>
                </a:lnTo>
                <a:lnTo>
                  <a:pt x="6410376" y="749405"/>
                </a:lnTo>
                <a:lnTo>
                  <a:pt x="6417564" y="704850"/>
                </a:lnTo>
                <a:lnTo>
                  <a:pt x="6417564" y="140970"/>
                </a:lnTo>
                <a:lnTo>
                  <a:pt x="6410376" y="96414"/>
                </a:lnTo>
                <a:lnTo>
                  <a:pt x="6390363" y="57716"/>
                </a:lnTo>
                <a:lnTo>
                  <a:pt x="6359847" y="27200"/>
                </a:lnTo>
                <a:lnTo>
                  <a:pt x="6321149" y="7187"/>
                </a:lnTo>
                <a:lnTo>
                  <a:pt x="6276594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255519" y="548641"/>
            <a:ext cx="8557260" cy="1127759"/>
          </a:xfrm>
          <a:custGeom>
            <a:avLst/>
            <a:gdLst/>
            <a:ahLst/>
            <a:cxnLst/>
            <a:rect l="l" t="t" r="r" b="b"/>
            <a:pathLst>
              <a:path w="6417945" h="845819">
                <a:moveTo>
                  <a:pt x="0" y="140970"/>
                </a:moveTo>
                <a:lnTo>
                  <a:pt x="7187" y="96414"/>
                </a:lnTo>
                <a:lnTo>
                  <a:pt x="27200" y="57716"/>
                </a:lnTo>
                <a:lnTo>
                  <a:pt x="57716" y="27200"/>
                </a:lnTo>
                <a:lnTo>
                  <a:pt x="96414" y="7187"/>
                </a:lnTo>
                <a:lnTo>
                  <a:pt x="140970" y="0"/>
                </a:lnTo>
                <a:lnTo>
                  <a:pt x="6276594" y="0"/>
                </a:lnTo>
                <a:lnTo>
                  <a:pt x="6321149" y="7187"/>
                </a:lnTo>
                <a:lnTo>
                  <a:pt x="6359847" y="27200"/>
                </a:lnTo>
                <a:lnTo>
                  <a:pt x="6390363" y="57716"/>
                </a:lnTo>
                <a:lnTo>
                  <a:pt x="6410376" y="96414"/>
                </a:lnTo>
                <a:lnTo>
                  <a:pt x="6417564" y="140970"/>
                </a:lnTo>
                <a:lnTo>
                  <a:pt x="6417564" y="704850"/>
                </a:lnTo>
                <a:lnTo>
                  <a:pt x="6410376" y="749405"/>
                </a:lnTo>
                <a:lnTo>
                  <a:pt x="6390363" y="788103"/>
                </a:lnTo>
                <a:lnTo>
                  <a:pt x="6359847" y="818619"/>
                </a:lnTo>
                <a:lnTo>
                  <a:pt x="6321149" y="838632"/>
                </a:lnTo>
                <a:lnTo>
                  <a:pt x="6276594" y="845820"/>
                </a:lnTo>
                <a:lnTo>
                  <a:pt x="140970" y="845820"/>
                </a:lnTo>
                <a:lnTo>
                  <a:pt x="96414" y="838632"/>
                </a:lnTo>
                <a:lnTo>
                  <a:pt x="57716" y="818619"/>
                </a:lnTo>
                <a:lnTo>
                  <a:pt x="27200" y="788103"/>
                </a:lnTo>
                <a:lnTo>
                  <a:pt x="7187" y="749405"/>
                </a:lnTo>
                <a:lnTo>
                  <a:pt x="0" y="704850"/>
                </a:lnTo>
                <a:lnTo>
                  <a:pt x="0" y="140970"/>
                </a:lnTo>
                <a:close/>
              </a:path>
            </a:pathLst>
          </a:custGeom>
          <a:ln w="57912">
            <a:solidFill>
              <a:srgbClr val="5A686F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11647" y="3590561"/>
            <a:ext cx="1351263" cy="13512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88864" y="3714479"/>
            <a:ext cx="1194849" cy="11623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74639" y="3627119"/>
            <a:ext cx="1231392" cy="123139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820415" y="2007615"/>
            <a:ext cx="8002016" cy="429971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629147" y="3829811"/>
            <a:ext cx="723900" cy="7694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 defTabSz="1219170">
              <a:lnSpc>
                <a:spcPts val="3007"/>
              </a:lnSpc>
            </a:pPr>
            <a:r>
              <a:rPr sz="2667" b="1" spc="-7" dirty="0">
                <a:solidFill>
                  <a:srgbClr val="279DD9"/>
                </a:solidFill>
                <a:latin typeface="Cambria"/>
                <a:cs typeface="Cambria"/>
              </a:rPr>
              <a:t>4M1</a:t>
            </a:r>
            <a:endParaRPr sz="2667">
              <a:solidFill>
                <a:prstClr val="black"/>
              </a:solidFill>
              <a:latin typeface="Cambria"/>
              <a:cs typeface="Cambria"/>
            </a:endParaRPr>
          </a:p>
          <a:p>
            <a:pPr marL="1693" algn="ctr" defTabSz="1219170">
              <a:lnSpc>
                <a:spcPts val="3007"/>
              </a:lnSpc>
            </a:pPr>
            <a:r>
              <a:rPr sz="2667" b="1" dirty="0">
                <a:solidFill>
                  <a:srgbClr val="279DD9"/>
                </a:solidFill>
                <a:latin typeface="Cambria"/>
                <a:cs typeface="Cambria"/>
              </a:rPr>
              <a:t>E</a:t>
            </a:r>
            <a:endParaRPr sz="2667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593754" y="3465236"/>
            <a:ext cx="2451100" cy="9106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indent="23706" defTabSz="1219170"/>
            <a:r>
              <a:rPr sz="2667" b="1" spc="-13" dirty="0">
                <a:solidFill>
                  <a:srgbClr val="FFFFFF"/>
                </a:solidFill>
                <a:latin typeface="Cambria"/>
                <a:cs typeface="Cambria"/>
              </a:rPr>
              <a:t>ENVIRONMENT</a:t>
            </a:r>
            <a:endParaRPr sz="2667">
              <a:solidFill>
                <a:prstClr val="black"/>
              </a:solidFill>
              <a:latin typeface="Cambria"/>
              <a:cs typeface="Cambria"/>
            </a:endParaRPr>
          </a:p>
          <a:p>
            <a:pPr marL="16933" defTabSz="1219170">
              <a:spcBef>
                <a:spcPts val="707"/>
              </a:spcBef>
            </a:pPr>
            <a:r>
              <a:rPr sz="2667" b="1" dirty="0">
                <a:solidFill>
                  <a:srgbClr val="FFFFFF"/>
                </a:solidFill>
                <a:latin typeface="Cambria"/>
                <a:cs typeface="Cambria"/>
              </a:rPr>
              <a:t>(MÔI</a:t>
            </a:r>
            <a:r>
              <a:rPr sz="2667" b="1" spc="-12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667" b="1" spc="-13" dirty="0">
                <a:solidFill>
                  <a:srgbClr val="FFFFFF"/>
                </a:solidFill>
                <a:latin typeface="Cambria"/>
                <a:cs typeface="Cambria"/>
              </a:rPr>
              <a:t>TRƯỜNG)</a:t>
            </a:r>
            <a:endParaRPr sz="2667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984154" y="5035567"/>
            <a:ext cx="1678940" cy="9106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 defTabSz="1219170"/>
            <a:r>
              <a:rPr sz="2667" b="1" spc="-33" dirty="0">
                <a:solidFill>
                  <a:srgbClr val="FFFFFF"/>
                </a:solidFill>
                <a:latin typeface="Cambria"/>
                <a:cs typeface="Cambria"/>
              </a:rPr>
              <a:t>MATERIAL</a:t>
            </a:r>
            <a:endParaRPr sz="2667">
              <a:solidFill>
                <a:prstClr val="black"/>
              </a:solidFill>
              <a:latin typeface="Cambria"/>
              <a:cs typeface="Cambria"/>
            </a:endParaRPr>
          </a:p>
          <a:p>
            <a:pPr marL="1693" algn="ctr" defTabSz="1219170">
              <a:spcBef>
                <a:spcPts val="700"/>
              </a:spcBef>
            </a:pPr>
            <a:r>
              <a:rPr sz="2667" b="1" spc="-120" dirty="0">
                <a:solidFill>
                  <a:srgbClr val="FFFFFF"/>
                </a:solidFill>
                <a:latin typeface="Cambria"/>
                <a:cs typeface="Cambria"/>
              </a:rPr>
              <a:t>(VẬT</a:t>
            </a:r>
            <a:r>
              <a:rPr sz="2667" b="1" spc="-10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667" b="1" dirty="0">
                <a:solidFill>
                  <a:srgbClr val="FFFFFF"/>
                </a:solidFill>
                <a:latin typeface="Cambria"/>
                <a:cs typeface="Cambria"/>
              </a:rPr>
              <a:t>TƯ)</a:t>
            </a:r>
            <a:endParaRPr sz="2667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673178" y="4845778"/>
            <a:ext cx="1453727" cy="12696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 defTabSz="1219170"/>
            <a:r>
              <a:rPr sz="2667" b="1" spc="-7" dirty="0">
                <a:solidFill>
                  <a:srgbClr val="FFFFFF"/>
                </a:solidFill>
                <a:latin typeface="Cambria"/>
                <a:cs typeface="Cambria"/>
              </a:rPr>
              <a:t>M</a:t>
            </a:r>
            <a:r>
              <a:rPr sz="2667" b="1" spc="-13" dirty="0">
                <a:solidFill>
                  <a:srgbClr val="FFFFFF"/>
                </a:solidFill>
                <a:latin typeface="Cambria"/>
                <a:cs typeface="Cambria"/>
              </a:rPr>
              <a:t>E</a:t>
            </a:r>
            <a:r>
              <a:rPr sz="2667" b="1" spc="-7" dirty="0">
                <a:solidFill>
                  <a:srgbClr val="FFFFFF"/>
                </a:solidFill>
                <a:latin typeface="Cambria"/>
                <a:cs typeface="Cambria"/>
              </a:rPr>
              <a:t>T</a:t>
            </a:r>
            <a:r>
              <a:rPr sz="2667" b="1" spc="7" dirty="0">
                <a:solidFill>
                  <a:srgbClr val="FFFFFF"/>
                </a:solidFill>
                <a:latin typeface="Cambria"/>
                <a:cs typeface="Cambria"/>
              </a:rPr>
              <a:t>H</a:t>
            </a:r>
            <a:r>
              <a:rPr sz="2667" b="1" spc="-7" dirty="0">
                <a:solidFill>
                  <a:srgbClr val="FFFFFF"/>
                </a:solidFill>
                <a:latin typeface="Cambria"/>
                <a:cs typeface="Cambria"/>
              </a:rPr>
              <a:t>OD</a:t>
            </a:r>
            <a:endParaRPr sz="2667">
              <a:solidFill>
                <a:prstClr val="black"/>
              </a:solidFill>
              <a:latin typeface="Cambria"/>
              <a:cs typeface="Cambria"/>
            </a:endParaRPr>
          </a:p>
          <a:p>
            <a:pPr marL="847" algn="ctr" defTabSz="1219170">
              <a:lnSpc>
                <a:spcPts val="3007"/>
              </a:lnSpc>
              <a:spcBef>
                <a:spcPts val="700"/>
              </a:spcBef>
            </a:pPr>
            <a:r>
              <a:rPr sz="2667" b="1" spc="-100" dirty="0">
                <a:solidFill>
                  <a:srgbClr val="FFFFFF"/>
                </a:solidFill>
                <a:latin typeface="Cambria"/>
                <a:cs typeface="Cambria"/>
              </a:rPr>
              <a:t>(QT,</a:t>
            </a:r>
            <a:r>
              <a:rPr sz="2667" b="1" spc="-12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667" b="1" spc="-27" dirty="0">
                <a:solidFill>
                  <a:srgbClr val="FFFFFF"/>
                </a:solidFill>
                <a:latin typeface="Cambria"/>
                <a:cs typeface="Cambria"/>
              </a:rPr>
              <a:t>QĐ,</a:t>
            </a:r>
            <a:endParaRPr sz="2667">
              <a:solidFill>
                <a:prstClr val="black"/>
              </a:solidFill>
              <a:latin typeface="Cambria"/>
              <a:cs typeface="Cambria"/>
            </a:endParaRPr>
          </a:p>
          <a:p>
            <a:pPr marL="98211" defTabSz="1219170">
              <a:lnSpc>
                <a:spcPts val="3007"/>
              </a:lnSpc>
            </a:pPr>
            <a:r>
              <a:rPr sz="2667" b="1" spc="-47" dirty="0">
                <a:solidFill>
                  <a:srgbClr val="FFFFFF"/>
                </a:solidFill>
                <a:latin typeface="Cambria"/>
                <a:cs typeface="Cambria"/>
              </a:rPr>
              <a:t>HDCV…)</a:t>
            </a:r>
            <a:endParaRPr sz="2667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542288" y="3236993"/>
            <a:ext cx="3356864" cy="135126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090928" y="3291857"/>
            <a:ext cx="2261616" cy="13004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605281" y="3273552"/>
            <a:ext cx="3236975" cy="123139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1605280" y="3273553"/>
            <a:ext cx="3237653" cy="1231900"/>
          </a:xfrm>
          <a:custGeom>
            <a:avLst/>
            <a:gdLst/>
            <a:ahLst/>
            <a:cxnLst/>
            <a:rect l="l" t="t" r="r" b="b"/>
            <a:pathLst>
              <a:path w="2428240" h="923925">
                <a:moveTo>
                  <a:pt x="0" y="461772"/>
                </a:moveTo>
                <a:lnTo>
                  <a:pt x="7122" y="411459"/>
                </a:lnTo>
                <a:lnTo>
                  <a:pt x="27995" y="362715"/>
                </a:lnTo>
                <a:lnTo>
                  <a:pt x="61880" y="315821"/>
                </a:lnTo>
                <a:lnTo>
                  <a:pt x="108035" y="271060"/>
                </a:lnTo>
                <a:lnTo>
                  <a:pt x="165720" y="228712"/>
                </a:lnTo>
                <a:lnTo>
                  <a:pt x="198656" y="208532"/>
                </a:lnTo>
                <a:lnTo>
                  <a:pt x="234196" y="189061"/>
                </a:lnTo>
                <a:lnTo>
                  <a:pt x="272248" y="170334"/>
                </a:lnTo>
                <a:lnTo>
                  <a:pt x="312720" y="152387"/>
                </a:lnTo>
                <a:lnTo>
                  <a:pt x="355520" y="135255"/>
                </a:lnTo>
                <a:lnTo>
                  <a:pt x="400555" y="118972"/>
                </a:lnTo>
                <a:lnTo>
                  <a:pt x="447731" y="103575"/>
                </a:lnTo>
                <a:lnTo>
                  <a:pt x="496958" y="89099"/>
                </a:lnTo>
                <a:lnTo>
                  <a:pt x="548141" y="75578"/>
                </a:lnTo>
                <a:lnTo>
                  <a:pt x="601189" y="63048"/>
                </a:lnTo>
                <a:lnTo>
                  <a:pt x="656009" y="51544"/>
                </a:lnTo>
                <a:lnTo>
                  <a:pt x="712509" y="41102"/>
                </a:lnTo>
                <a:lnTo>
                  <a:pt x="770596" y="31756"/>
                </a:lnTo>
                <a:lnTo>
                  <a:pt x="830177" y="23542"/>
                </a:lnTo>
                <a:lnTo>
                  <a:pt x="891160" y="16495"/>
                </a:lnTo>
                <a:lnTo>
                  <a:pt x="953453" y="10651"/>
                </a:lnTo>
                <a:lnTo>
                  <a:pt x="1016962" y="6044"/>
                </a:lnTo>
                <a:lnTo>
                  <a:pt x="1081596" y="2709"/>
                </a:lnTo>
                <a:lnTo>
                  <a:pt x="1147261" y="683"/>
                </a:lnTo>
                <a:lnTo>
                  <a:pt x="1213866" y="0"/>
                </a:lnTo>
                <a:lnTo>
                  <a:pt x="1280470" y="683"/>
                </a:lnTo>
                <a:lnTo>
                  <a:pt x="1346135" y="2709"/>
                </a:lnTo>
                <a:lnTo>
                  <a:pt x="1410769" y="6044"/>
                </a:lnTo>
                <a:lnTo>
                  <a:pt x="1474278" y="10651"/>
                </a:lnTo>
                <a:lnTo>
                  <a:pt x="1536571" y="16495"/>
                </a:lnTo>
                <a:lnTo>
                  <a:pt x="1597554" y="23542"/>
                </a:lnTo>
                <a:lnTo>
                  <a:pt x="1657135" y="31756"/>
                </a:lnTo>
                <a:lnTo>
                  <a:pt x="1715222" y="41102"/>
                </a:lnTo>
                <a:lnTo>
                  <a:pt x="1771722" y="51544"/>
                </a:lnTo>
                <a:lnTo>
                  <a:pt x="1826542" y="63048"/>
                </a:lnTo>
                <a:lnTo>
                  <a:pt x="1879590" y="75578"/>
                </a:lnTo>
                <a:lnTo>
                  <a:pt x="1930773" y="89099"/>
                </a:lnTo>
                <a:lnTo>
                  <a:pt x="1980000" y="103575"/>
                </a:lnTo>
                <a:lnTo>
                  <a:pt x="2027176" y="118972"/>
                </a:lnTo>
                <a:lnTo>
                  <a:pt x="2072211" y="135255"/>
                </a:lnTo>
                <a:lnTo>
                  <a:pt x="2115011" y="152387"/>
                </a:lnTo>
                <a:lnTo>
                  <a:pt x="2155483" y="170334"/>
                </a:lnTo>
                <a:lnTo>
                  <a:pt x="2193535" y="189061"/>
                </a:lnTo>
                <a:lnTo>
                  <a:pt x="2229075" y="208532"/>
                </a:lnTo>
                <a:lnTo>
                  <a:pt x="2262011" y="228712"/>
                </a:lnTo>
                <a:lnTo>
                  <a:pt x="2319696" y="271060"/>
                </a:lnTo>
                <a:lnTo>
                  <a:pt x="2365851" y="315821"/>
                </a:lnTo>
                <a:lnTo>
                  <a:pt x="2399736" y="362715"/>
                </a:lnTo>
                <a:lnTo>
                  <a:pt x="2420609" y="411459"/>
                </a:lnTo>
                <a:lnTo>
                  <a:pt x="2427731" y="461772"/>
                </a:lnTo>
                <a:lnTo>
                  <a:pt x="2425935" y="487106"/>
                </a:lnTo>
                <a:lnTo>
                  <a:pt x="2411845" y="536670"/>
                </a:lnTo>
                <a:lnTo>
                  <a:pt x="2384373" y="584524"/>
                </a:lnTo>
                <a:lnTo>
                  <a:pt x="2344261" y="630387"/>
                </a:lnTo>
                <a:lnTo>
                  <a:pt x="2292248" y="673976"/>
                </a:lnTo>
                <a:lnTo>
                  <a:pt x="2229075" y="715011"/>
                </a:lnTo>
                <a:lnTo>
                  <a:pt x="2193535" y="734482"/>
                </a:lnTo>
                <a:lnTo>
                  <a:pt x="2155483" y="753209"/>
                </a:lnTo>
                <a:lnTo>
                  <a:pt x="2115011" y="771156"/>
                </a:lnTo>
                <a:lnTo>
                  <a:pt x="2072211" y="788289"/>
                </a:lnTo>
                <a:lnTo>
                  <a:pt x="2027176" y="804571"/>
                </a:lnTo>
                <a:lnTo>
                  <a:pt x="1980000" y="819968"/>
                </a:lnTo>
                <a:lnTo>
                  <a:pt x="1930773" y="834444"/>
                </a:lnTo>
                <a:lnTo>
                  <a:pt x="1879590" y="847965"/>
                </a:lnTo>
                <a:lnTo>
                  <a:pt x="1826542" y="860495"/>
                </a:lnTo>
                <a:lnTo>
                  <a:pt x="1771722" y="871999"/>
                </a:lnTo>
                <a:lnTo>
                  <a:pt x="1715222" y="882441"/>
                </a:lnTo>
                <a:lnTo>
                  <a:pt x="1657135" y="891787"/>
                </a:lnTo>
                <a:lnTo>
                  <a:pt x="1597554" y="900001"/>
                </a:lnTo>
                <a:lnTo>
                  <a:pt x="1536571" y="907048"/>
                </a:lnTo>
                <a:lnTo>
                  <a:pt x="1474278" y="912892"/>
                </a:lnTo>
                <a:lnTo>
                  <a:pt x="1410769" y="917499"/>
                </a:lnTo>
                <a:lnTo>
                  <a:pt x="1346135" y="920834"/>
                </a:lnTo>
                <a:lnTo>
                  <a:pt x="1280470" y="922860"/>
                </a:lnTo>
                <a:lnTo>
                  <a:pt x="1213866" y="923544"/>
                </a:lnTo>
                <a:lnTo>
                  <a:pt x="1147261" y="922860"/>
                </a:lnTo>
                <a:lnTo>
                  <a:pt x="1081596" y="920834"/>
                </a:lnTo>
                <a:lnTo>
                  <a:pt x="1016962" y="917499"/>
                </a:lnTo>
                <a:lnTo>
                  <a:pt x="953453" y="912892"/>
                </a:lnTo>
                <a:lnTo>
                  <a:pt x="891160" y="907048"/>
                </a:lnTo>
                <a:lnTo>
                  <a:pt x="830177" y="900001"/>
                </a:lnTo>
                <a:lnTo>
                  <a:pt x="770596" y="891787"/>
                </a:lnTo>
                <a:lnTo>
                  <a:pt x="712509" y="882441"/>
                </a:lnTo>
                <a:lnTo>
                  <a:pt x="656009" y="871999"/>
                </a:lnTo>
                <a:lnTo>
                  <a:pt x="601189" y="860495"/>
                </a:lnTo>
                <a:lnTo>
                  <a:pt x="548141" y="847965"/>
                </a:lnTo>
                <a:lnTo>
                  <a:pt x="496958" y="834444"/>
                </a:lnTo>
                <a:lnTo>
                  <a:pt x="447731" y="819968"/>
                </a:lnTo>
                <a:lnTo>
                  <a:pt x="400555" y="804571"/>
                </a:lnTo>
                <a:lnTo>
                  <a:pt x="355520" y="788288"/>
                </a:lnTo>
                <a:lnTo>
                  <a:pt x="312720" y="771156"/>
                </a:lnTo>
                <a:lnTo>
                  <a:pt x="272248" y="753209"/>
                </a:lnTo>
                <a:lnTo>
                  <a:pt x="234196" y="734482"/>
                </a:lnTo>
                <a:lnTo>
                  <a:pt x="198656" y="715011"/>
                </a:lnTo>
                <a:lnTo>
                  <a:pt x="165720" y="694831"/>
                </a:lnTo>
                <a:lnTo>
                  <a:pt x="108035" y="652483"/>
                </a:lnTo>
                <a:lnTo>
                  <a:pt x="61880" y="607722"/>
                </a:lnTo>
                <a:lnTo>
                  <a:pt x="27995" y="560828"/>
                </a:lnTo>
                <a:lnTo>
                  <a:pt x="7122" y="512084"/>
                </a:lnTo>
                <a:lnTo>
                  <a:pt x="0" y="461772"/>
                </a:lnTo>
                <a:close/>
              </a:path>
            </a:pathLst>
          </a:custGeom>
          <a:ln w="9144">
            <a:solidFill>
              <a:srgbClr val="87959E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329689" y="3318085"/>
            <a:ext cx="1792393" cy="9540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marR="6773" indent="133770" defTabSz="1219170">
              <a:lnSpc>
                <a:spcPct val="122000"/>
              </a:lnSpc>
            </a:pPr>
            <a:r>
              <a:rPr sz="2667" b="1" spc="-13" dirty="0">
                <a:solidFill>
                  <a:srgbClr val="279DD9"/>
                </a:solidFill>
                <a:latin typeface="Cambria"/>
                <a:cs typeface="Cambria"/>
              </a:rPr>
              <a:t>MACHINE  </a:t>
            </a:r>
            <a:r>
              <a:rPr sz="2667" b="1" spc="-47" dirty="0">
                <a:solidFill>
                  <a:srgbClr val="279DD9"/>
                </a:solidFill>
                <a:latin typeface="Cambria"/>
                <a:cs typeface="Cambria"/>
              </a:rPr>
              <a:t>(MÁY</a:t>
            </a:r>
            <a:r>
              <a:rPr sz="2667" b="1" spc="-127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667" b="1" spc="-7" dirty="0">
                <a:solidFill>
                  <a:srgbClr val="279DD9"/>
                </a:solidFill>
                <a:latin typeface="Cambria"/>
                <a:cs typeface="Cambria"/>
              </a:rPr>
              <a:t>MÓC)</a:t>
            </a:r>
            <a:endParaRPr sz="2667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-16933" y="0"/>
            <a:ext cx="8651240" cy="31930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2400" spc="-7" dirty="0">
                <a:solidFill>
                  <a:srgbClr val="279DD9"/>
                </a:solidFill>
                <a:latin typeface="Calibri"/>
                <a:cs typeface="Calibri"/>
              </a:rPr>
              <a:t>16</a:t>
            </a:r>
            <a:endParaRPr sz="2400">
              <a:solidFill>
                <a:prstClr val="black"/>
              </a:solidFill>
              <a:latin typeface="Calibri"/>
              <a:cs typeface="Calibri"/>
            </a:endParaRPr>
          </a:p>
          <a:p>
            <a:pPr defTabSz="1219170"/>
            <a:endParaRPr sz="24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4463515" defTabSz="1219170">
              <a:spcBef>
                <a:spcPts val="1747"/>
              </a:spcBef>
            </a:pPr>
            <a:r>
              <a:rPr sz="2467" b="1" spc="-7" dirty="0">
                <a:solidFill>
                  <a:srgbClr val="279DD9"/>
                </a:solidFill>
                <a:latin typeface="Cambria"/>
                <a:cs typeface="Cambria"/>
              </a:rPr>
              <a:t>CÁC </a:t>
            </a:r>
            <a:r>
              <a:rPr sz="2467" b="1" spc="20" dirty="0">
                <a:solidFill>
                  <a:srgbClr val="279DD9"/>
                </a:solidFill>
                <a:latin typeface="Cambria"/>
                <a:cs typeface="Cambria"/>
              </a:rPr>
              <a:t>NHÓM </a:t>
            </a:r>
            <a:r>
              <a:rPr sz="2467" b="1" spc="13" dirty="0">
                <a:solidFill>
                  <a:srgbClr val="279DD9"/>
                </a:solidFill>
                <a:latin typeface="Cambria"/>
                <a:cs typeface="Cambria"/>
              </a:rPr>
              <a:t>MỐI NGUY</a:t>
            </a:r>
            <a:r>
              <a:rPr sz="2467" b="1" spc="-53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467" b="1" spc="13" dirty="0">
                <a:solidFill>
                  <a:srgbClr val="279DD9"/>
                </a:solidFill>
                <a:latin typeface="Cambria"/>
                <a:cs typeface="Cambria"/>
              </a:rPr>
              <a:t>CHÍNH</a:t>
            </a:r>
            <a:endParaRPr sz="2467">
              <a:solidFill>
                <a:prstClr val="black"/>
              </a:solidFill>
              <a:latin typeface="Cambria"/>
              <a:cs typeface="Cambria"/>
            </a:endParaRPr>
          </a:p>
          <a:p>
            <a:pPr defTabSz="1219170"/>
            <a:endParaRPr sz="2933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1219170">
              <a:spcBef>
                <a:spcPts val="47"/>
              </a:spcBef>
            </a:pPr>
            <a:endParaRPr sz="26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368802" algn="ctr" defTabSz="1219170"/>
            <a:r>
              <a:rPr sz="2933" b="1" spc="-13" dirty="0">
                <a:solidFill>
                  <a:srgbClr val="FFFFFF"/>
                </a:solidFill>
                <a:latin typeface="Cambria"/>
                <a:cs typeface="Cambria"/>
              </a:rPr>
              <a:t>MAN</a:t>
            </a:r>
            <a:endParaRPr sz="2933">
              <a:solidFill>
                <a:prstClr val="black"/>
              </a:solidFill>
              <a:latin typeface="Cambria"/>
              <a:cs typeface="Cambria"/>
            </a:endParaRPr>
          </a:p>
          <a:p>
            <a:pPr marL="3362876" algn="ctr" defTabSz="1219170">
              <a:spcBef>
                <a:spcPts val="767"/>
              </a:spcBef>
            </a:pPr>
            <a:r>
              <a:rPr sz="2933" b="1" spc="-20" dirty="0">
                <a:solidFill>
                  <a:srgbClr val="FFFFFF"/>
                </a:solidFill>
                <a:latin typeface="Cambria"/>
                <a:cs typeface="Cambria"/>
              </a:rPr>
              <a:t>(CON</a:t>
            </a:r>
            <a:r>
              <a:rPr sz="2933" b="1" spc="-87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933" b="1" spc="-7" dirty="0">
                <a:solidFill>
                  <a:srgbClr val="FFFFFF"/>
                </a:solidFill>
                <a:latin typeface="Cambria"/>
                <a:cs typeface="Cambria"/>
              </a:rPr>
              <a:t>NGƯỜI)</a:t>
            </a:r>
            <a:endParaRPr sz="2933">
              <a:solidFill>
                <a:prstClr val="black"/>
              </a:solidFill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75743" y="6524751"/>
            <a:ext cx="16933" cy="333587"/>
          </a:xfrm>
          <a:custGeom>
            <a:avLst/>
            <a:gdLst/>
            <a:ahLst/>
            <a:cxnLst/>
            <a:rect l="l" t="t" r="r" b="b"/>
            <a:pathLst>
              <a:path w="12700" h="250189">
                <a:moveTo>
                  <a:pt x="0" y="249936"/>
                </a:moveTo>
                <a:lnTo>
                  <a:pt x="12192" y="249936"/>
                </a:lnTo>
                <a:lnTo>
                  <a:pt x="12192" y="0"/>
                </a:lnTo>
                <a:lnTo>
                  <a:pt x="0" y="0"/>
                </a:lnTo>
                <a:lnTo>
                  <a:pt x="0" y="249936"/>
                </a:lnTo>
                <a:close/>
              </a:path>
            </a:pathLst>
          </a:custGeom>
          <a:solidFill>
            <a:srgbClr val="8B99A0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44193" y="904241"/>
            <a:ext cx="8557260" cy="1127759"/>
          </a:xfrm>
          <a:custGeom>
            <a:avLst/>
            <a:gdLst/>
            <a:ahLst/>
            <a:cxnLst/>
            <a:rect l="l" t="t" r="r" b="b"/>
            <a:pathLst>
              <a:path w="6417945" h="845819">
                <a:moveTo>
                  <a:pt x="6276594" y="0"/>
                </a:moveTo>
                <a:lnTo>
                  <a:pt x="140969" y="0"/>
                </a:lnTo>
                <a:lnTo>
                  <a:pt x="96414" y="7187"/>
                </a:lnTo>
                <a:lnTo>
                  <a:pt x="57716" y="27200"/>
                </a:lnTo>
                <a:lnTo>
                  <a:pt x="27200" y="57716"/>
                </a:lnTo>
                <a:lnTo>
                  <a:pt x="7187" y="96414"/>
                </a:lnTo>
                <a:lnTo>
                  <a:pt x="0" y="140970"/>
                </a:lnTo>
                <a:lnTo>
                  <a:pt x="0" y="704850"/>
                </a:lnTo>
                <a:lnTo>
                  <a:pt x="7187" y="749405"/>
                </a:lnTo>
                <a:lnTo>
                  <a:pt x="27200" y="788103"/>
                </a:lnTo>
                <a:lnTo>
                  <a:pt x="57716" y="818619"/>
                </a:lnTo>
                <a:lnTo>
                  <a:pt x="96414" y="838632"/>
                </a:lnTo>
                <a:lnTo>
                  <a:pt x="140969" y="845820"/>
                </a:lnTo>
                <a:lnTo>
                  <a:pt x="6276594" y="845820"/>
                </a:lnTo>
                <a:lnTo>
                  <a:pt x="6321149" y="838632"/>
                </a:lnTo>
                <a:lnTo>
                  <a:pt x="6359847" y="818619"/>
                </a:lnTo>
                <a:lnTo>
                  <a:pt x="6390363" y="788103"/>
                </a:lnTo>
                <a:lnTo>
                  <a:pt x="6410376" y="749405"/>
                </a:lnTo>
                <a:lnTo>
                  <a:pt x="6417563" y="704850"/>
                </a:lnTo>
                <a:lnTo>
                  <a:pt x="6417563" y="140970"/>
                </a:lnTo>
                <a:lnTo>
                  <a:pt x="6410376" y="96414"/>
                </a:lnTo>
                <a:lnTo>
                  <a:pt x="6390363" y="57716"/>
                </a:lnTo>
                <a:lnTo>
                  <a:pt x="6359847" y="27200"/>
                </a:lnTo>
                <a:lnTo>
                  <a:pt x="6321149" y="7187"/>
                </a:lnTo>
                <a:lnTo>
                  <a:pt x="6276594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044193" y="904241"/>
            <a:ext cx="8557260" cy="1127759"/>
          </a:xfrm>
          <a:custGeom>
            <a:avLst/>
            <a:gdLst/>
            <a:ahLst/>
            <a:cxnLst/>
            <a:rect l="l" t="t" r="r" b="b"/>
            <a:pathLst>
              <a:path w="6417945" h="845819">
                <a:moveTo>
                  <a:pt x="0" y="140970"/>
                </a:moveTo>
                <a:lnTo>
                  <a:pt x="7187" y="96414"/>
                </a:lnTo>
                <a:lnTo>
                  <a:pt x="27200" y="57716"/>
                </a:lnTo>
                <a:lnTo>
                  <a:pt x="57716" y="27200"/>
                </a:lnTo>
                <a:lnTo>
                  <a:pt x="96414" y="7187"/>
                </a:lnTo>
                <a:lnTo>
                  <a:pt x="140969" y="0"/>
                </a:lnTo>
                <a:lnTo>
                  <a:pt x="6276594" y="0"/>
                </a:lnTo>
                <a:lnTo>
                  <a:pt x="6321149" y="7187"/>
                </a:lnTo>
                <a:lnTo>
                  <a:pt x="6359847" y="27200"/>
                </a:lnTo>
                <a:lnTo>
                  <a:pt x="6390363" y="57716"/>
                </a:lnTo>
                <a:lnTo>
                  <a:pt x="6410376" y="96414"/>
                </a:lnTo>
                <a:lnTo>
                  <a:pt x="6417563" y="140970"/>
                </a:lnTo>
                <a:lnTo>
                  <a:pt x="6417563" y="704850"/>
                </a:lnTo>
                <a:lnTo>
                  <a:pt x="6410376" y="749405"/>
                </a:lnTo>
                <a:lnTo>
                  <a:pt x="6390363" y="788103"/>
                </a:lnTo>
                <a:lnTo>
                  <a:pt x="6359847" y="818619"/>
                </a:lnTo>
                <a:lnTo>
                  <a:pt x="6321149" y="838632"/>
                </a:lnTo>
                <a:lnTo>
                  <a:pt x="6276594" y="845820"/>
                </a:lnTo>
                <a:lnTo>
                  <a:pt x="140969" y="845820"/>
                </a:lnTo>
                <a:lnTo>
                  <a:pt x="96414" y="838632"/>
                </a:lnTo>
                <a:lnTo>
                  <a:pt x="57716" y="818619"/>
                </a:lnTo>
                <a:lnTo>
                  <a:pt x="27200" y="788103"/>
                </a:lnTo>
                <a:lnTo>
                  <a:pt x="7187" y="749405"/>
                </a:lnTo>
                <a:lnTo>
                  <a:pt x="0" y="704850"/>
                </a:lnTo>
                <a:lnTo>
                  <a:pt x="0" y="140970"/>
                </a:lnTo>
                <a:close/>
              </a:path>
            </a:pathLst>
          </a:custGeom>
          <a:ln w="57912">
            <a:solidFill>
              <a:srgbClr val="5A686F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19447" y="1274063"/>
            <a:ext cx="4204547" cy="3796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2467" b="1" spc="-7" dirty="0">
                <a:solidFill>
                  <a:srgbClr val="279DD9"/>
                </a:solidFill>
                <a:latin typeface="Cambria"/>
                <a:cs typeface="Cambria"/>
              </a:rPr>
              <a:t>CÁC </a:t>
            </a:r>
            <a:r>
              <a:rPr sz="2467" b="1" spc="20" dirty="0">
                <a:solidFill>
                  <a:srgbClr val="279DD9"/>
                </a:solidFill>
                <a:latin typeface="Cambria"/>
                <a:cs typeface="Cambria"/>
              </a:rPr>
              <a:t>NHÓM </a:t>
            </a:r>
            <a:r>
              <a:rPr sz="2467" b="1" spc="13" dirty="0">
                <a:solidFill>
                  <a:srgbClr val="279DD9"/>
                </a:solidFill>
                <a:latin typeface="Cambria"/>
                <a:cs typeface="Cambria"/>
              </a:rPr>
              <a:t>MỐI NGUY</a:t>
            </a:r>
            <a:r>
              <a:rPr sz="2467" b="1" spc="-40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467" b="1" spc="13" dirty="0">
                <a:solidFill>
                  <a:srgbClr val="279DD9"/>
                </a:solidFill>
                <a:latin typeface="Cambria"/>
                <a:cs typeface="Cambria"/>
              </a:rPr>
              <a:t>CHÍNH</a:t>
            </a:r>
            <a:endParaRPr sz="2467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527039" y="3714513"/>
            <a:ext cx="1095231" cy="10952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5575807" y="3710415"/>
            <a:ext cx="993648" cy="11623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590031" y="3751073"/>
            <a:ext cx="975360" cy="9753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562097" y="2464815"/>
            <a:ext cx="6177279" cy="341376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896780" y="2438907"/>
            <a:ext cx="2360507" cy="10052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76374" defTabSz="1219170"/>
            <a:r>
              <a:rPr sz="2933" b="1" spc="-13" dirty="0">
                <a:solidFill>
                  <a:srgbClr val="FFFFFF"/>
                </a:solidFill>
                <a:latin typeface="Cambria"/>
                <a:cs typeface="Cambria"/>
              </a:rPr>
              <a:t>MAN</a:t>
            </a:r>
            <a:endParaRPr sz="2933">
              <a:solidFill>
                <a:prstClr val="black"/>
              </a:solidFill>
              <a:latin typeface="Cambria"/>
              <a:cs typeface="Cambria"/>
            </a:endParaRPr>
          </a:p>
          <a:p>
            <a:pPr marL="16933" defTabSz="1219170">
              <a:spcBef>
                <a:spcPts val="773"/>
              </a:spcBef>
            </a:pPr>
            <a:r>
              <a:rPr sz="2933" b="1" spc="-20" dirty="0">
                <a:solidFill>
                  <a:srgbClr val="FFFFFF"/>
                </a:solidFill>
                <a:latin typeface="Cambria"/>
                <a:cs typeface="Cambria"/>
              </a:rPr>
              <a:t>(CON</a:t>
            </a:r>
            <a:r>
              <a:rPr sz="2933" b="1" spc="-87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933" b="1" spc="-7" dirty="0">
                <a:solidFill>
                  <a:srgbClr val="FFFFFF"/>
                </a:solidFill>
                <a:latin typeface="Cambria"/>
                <a:cs typeface="Cambria"/>
              </a:rPr>
              <a:t>NGƯỜI)</a:t>
            </a:r>
            <a:endParaRPr sz="2933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529914" y="3170598"/>
            <a:ext cx="230293" cy="410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2667" b="1" dirty="0">
                <a:solidFill>
                  <a:srgbClr val="FFFFFF"/>
                </a:solidFill>
                <a:latin typeface="Cambria"/>
                <a:cs typeface="Cambria"/>
              </a:rPr>
              <a:t>E</a:t>
            </a:r>
            <a:endParaRPr sz="2667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540001" y="3436129"/>
            <a:ext cx="2684271" cy="109523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751327" y="3362977"/>
            <a:ext cx="2261615" cy="13004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602992" y="3472689"/>
            <a:ext cx="2564384" cy="97535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602992" y="3472688"/>
            <a:ext cx="2564552" cy="975360"/>
          </a:xfrm>
          <a:custGeom>
            <a:avLst/>
            <a:gdLst/>
            <a:ahLst/>
            <a:cxnLst/>
            <a:rect l="l" t="t" r="r" b="b"/>
            <a:pathLst>
              <a:path w="1923414" h="731520">
                <a:moveTo>
                  <a:pt x="0" y="365759"/>
                </a:moveTo>
                <a:lnTo>
                  <a:pt x="9549" y="314001"/>
                </a:lnTo>
                <a:lnTo>
                  <a:pt x="37329" y="264478"/>
                </a:lnTo>
                <a:lnTo>
                  <a:pt x="82038" y="217684"/>
                </a:lnTo>
                <a:lnTo>
                  <a:pt x="142375" y="174113"/>
                </a:lnTo>
                <a:lnTo>
                  <a:pt x="177997" y="153691"/>
                </a:lnTo>
                <a:lnTo>
                  <a:pt x="217038" y="134260"/>
                </a:lnTo>
                <a:lnTo>
                  <a:pt x="259335" y="115883"/>
                </a:lnTo>
                <a:lnTo>
                  <a:pt x="304725" y="98620"/>
                </a:lnTo>
                <a:lnTo>
                  <a:pt x="353046" y="82534"/>
                </a:lnTo>
                <a:lnTo>
                  <a:pt x="404135" y="67687"/>
                </a:lnTo>
                <a:lnTo>
                  <a:pt x="457829" y="54141"/>
                </a:lnTo>
                <a:lnTo>
                  <a:pt x="513965" y="41956"/>
                </a:lnTo>
                <a:lnTo>
                  <a:pt x="572382" y="31196"/>
                </a:lnTo>
                <a:lnTo>
                  <a:pt x="632915" y="21921"/>
                </a:lnTo>
                <a:lnTo>
                  <a:pt x="695403" y="14194"/>
                </a:lnTo>
                <a:lnTo>
                  <a:pt x="759682" y="8077"/>
                </a:lnTo>
                <a:lnTo>
                  <a:pt x="825591" y="3631"/>
                </a:lnTo>
                <a:lnTo>
                  <a:pt x="892965" y="918"/>
                </a:lnTo>
                <a:lnTo>
                  <a:pt x="961644" y="0"/>
                </a:lnTo>
                <a:lnTo>
                  <a:pt x="1030322" y="918"/>
                </a:lnTo>
                <a:lnTo>
                  <a:pt x="1097696" y="3631"/>
                </a:lnTo>
                <a:lnTo>
                  <a:pt x="1163605" y="8077"/>
                </a:lnTo>
                <a:lnTo>
                  <a:pt x="1227884" y="14194"/>
                </a:lnTo>
                <a:lnTo>
                  <a:pt x="1290372" y="21921"/>
                </a:lnTo>
                <a:lnTo>
                  <a:pt x="1350905" y="31196"/>
                </a:lnTo>
                <a:lnTo>
                  <a:pt x="1409322" y="41956"/>
                </a:lnTo>
                <a:lnTo>
                  <a:pt x="1465458" y="54141"/>
                </a:lnTo>
                <a:lnTo>
                  <a:pt x="1519152" y="67687"/>
                </a:lnTo>
                <a:lnTo>
                  <a:pt x="1570241" y="82534"/>
                </a:lnTo>
                <a:lnTo>
                  <a:pt x="1618562" y="98620"/>
                </a:lnTo>
                <a:lnTo>
                  <a:pt x="1663952" y="115883"/>
                </a:lnTo>
                <a:lnTo>
                  <a:pt x="1706249" y="134260"/>
                </a:lnTo>
                <a:lnTo>
                  <a:pt x="1745290" y="153691"/>
                </a:lnTo>
                <a:lnTo>
                  <a:pt x="1780912" y="174113"/>
                </a:lnTo>
                <a:lnTo>
                  <a:pt x="1812952" y="195464"/>
                </a:lnTo>
                <a:lnTo>
                  <a:pt x="1865638" y="240709"/>
                </a:lnTo>
                <a:lnTo>
                  <a:pt x="1902046" y="288929"/>
                </a:lnTo>
                <a:lnTo>
                  <a:pt x="1920873" y="339632"/>
                </a:lnTo>
                <a:lnTo>
                  <a:pt x="1923288" y="365759"/>
                </a:lnTo>
                <a:lnTo>
                  <a:pt x="1920873" y="391887"/>
                </a:lnTo>
                <a:lnTo>
                  <a:pt x="1902046" y="442590"/>
                </a:lnTo>
                <a:lnTo>
                  <a:pt x="1865638" y="490810"/>
                </a:lnTo>
                <a:lnTo>
                  <a:pt x="1812952" y="536055"/>
                </a:lnTo>
                <a:lnTo>
                  <a:pt x="1780912" y="557406"/>
                </a:lnTo>
                <a:lnTo>
                  <a:pt x="1745290" y="577828"/>
                </a:lnTo>
                <a:lnTo>
                  <a:pt x="1706249" y="597259"/>
                </a:lnTo>
                <a:lnTo>
                  <a:pt x="1663952" y="615636"/>
                </a:lnTo>
                <a:lnTo>
                  <a:pt x="1618562" y="632899"/>
                </a:lnTo>
                <a:lnTo>
                  <a:pt x="1570241" y="648985"/>
                </a:lnTo>
                <a:lnTo>
                  <a:pt x="1519152" y="663832"/>
                </a:lnTo>
                <a:lnTo>
                  <a:pt x="1465458" y="677378"/>
                </a:lnTo>
                <a:lnTo>
                  <a:pt x="1409322" y="689563"/>
                </a:lnTo>
                <a:lnTo>
                  <a:pt x="1350905" y="700323"/>
                </a:lnTo>
                <a:lnTo>
                  <a:pt x="1290372" y="709598"/>
                </a:lnTo>
                <a:lnTo>
                  <a:pt x="1227884" y="717325"/>
                </a:lnTo>
                <a:lnTo>
                  <a:pt x="1163605" y="723442"/>
                </a:lnTo>
                <a:lnTo>
                  <a:pt x="1097696" y="727888"/>
                </a:lnTo>
                <a:lnTo>
                  <a:pt x="1030322" y="730601"/>
                </a:lnTo>
                <a:lnTo>
                  <a:pt x="961644" y="731519"/>
                </a:lnTo>
                <a:lnTo>
                  <a:pt x="892965" y="730601"/>
                </a:lnTo>
                <a:lnTo>
                  <a:pt x="825591" y="727888"/>
                </a:lnTo>
                <a:lnTo>
                  <a:pt x="759682" y="723442"/>
                </a:lnTo>
                <a:lnTo>
                  <a:pt x="695403" y="717325"/>
                </a:lnTo>
                <a:lnTo>
                  <a:pt x="632915" y="709598"/>
                </a:lnTo>
                <a:lnTo>
                  <a:pt x="572382" y="700323"/>
                </a:lnTo>
                <a:lnTo>
                  <a:pt x="513965" y="689563"/>
                </a:lnTo>
                <a:lnTo>
                  <a:pt x="457829" y="677378"/>
                </a:lnTo>
                <a:lnTo>
                  <a:pt x="404135" y="663832"/>
                </a:lnTo>
                <a:lnTo>
                  <a:pt x="353046" y="648985"/>
                </a:lnTo>
                <a:lnTo>
                  <a:pt x="304725" y="632899"/>
                </a:lnTo>
                <a:lnTo>
                  <a:pt x="259335" y="615636"/>
                </a:lnTo>
                <a:lnTo>
                  <a:pt x="217038" y="597259"/>
                </a:lnTo>
                <a:lnTo>
                  <a:pt x="177997" y="577828"/>
                </a:lnTo>
                <a:lnTo>
                  <a:pt x="142375" y="557406"/>
                </a:lnTo>
                <a:lnTo>
                  <a:pt x="110335" y="536055"/>
                </a:lnTo>
                <a:lnTo>
                  <a:pt x="57649" y="490810"/>
                </a:lnTo>
                <a:lnTo>
                  <a:pt x="21241" y="442590"/>
                </a:lnTo>
                <a:lnTo>
                  <a:pt x="2414" y="391887"/>
                </a:lnTo>
                <a:lnTo>
                  <a:pt x="0" y="365759"/>
                </a:lnTo>
                <a:close/>
              </a:path>
            </a:pathLst>
          </a:custGeom>
          <a:ln w="9144">
            <a:solidFill>
              <a:srgbClr val="87959E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" y="3478783"/>
            <a:ext cx="12175913" cy="23852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41901" defTabSz="1219170">
              <a:lnSpc>
                <a:spcPts val="2967"/>
              </a:lnSpc>
              <a:tabLst>
                <a:tab pos="8086311" algn="l"/>
              </a:tabLst>
            </a:pPr>
            <a:r>
              <a:rPr sz="2667" b="1" spc="-13" dirty="0">
                <a:solidFill>
                  <a:srgbClr val="279DD9"/>
                </a:solidFill>
                <a:latin typeface="Cambria"/>
                <a:cs typeface="Cambria"/>
              </a:rPr>
              <a:t>MACHINE	</a:t>
            </a:r>
            <a:r>
              <a:rPr sz="4000" b="1" spc="-9" baseline="-8333" dirty="0">
                <a:solidFill>
                  <a:srgbClr val="FFFFFF"/>
                </a:solidFill>
                <a:latin typeface="Cambria"/>
                <a:cs typeface="Cambria"/>
              </a:rPr>
              <a:t>ENT</a:t>
            </a:r>
            <a:endParaRPr sz="4000" baseline="-8333">
              <a:solidFill>
                <a:prstClr val="black"/>
              </a:solidFill>
              <a:latin typeface="Cambria"/>
              <a:cs typeface="Cambria"/>
            </a:endParaRPr>
          </a:p>
          <a:p>
            <a:pPr marR="9313" algn="ctr" defTabSz="1219170">
              <a:lnSpc>
                <a:spcPts val="1953"/>
              </a:lnSpc>
            </a:pPr>
            <a:r>
              <a:rPr sz="2667" b="1" dirty="0">
                <a:solidFill>
                  <a:srgbClr val="279DD9"/>
                </a:solidFill>
                <a:latin typeface="Cambria"/>
                <a:cs typeface="Cambria"/>
              </a:rPr>
              <a:t>4M</a:t>
            </a:r>
            <a:endParaRPr sz="2667">
              <a:solidFill>
                <a:prstClr val="black"/>
              </a:solidFill>
              <a:latin typeface="Cambria"/>
              <a:cs typeface="Cambria"/>
            </a:endParaRPr>
          </a:p>
          <a:p>
            <a:pPr marL="8058372" indent="-5051087" defTabSz="1219170">
              <a:lnSpc>
                <a:spcPts val="2180"/>
              </a:lnSpc>
              <a:tabLst>
                <a:tab pos="5879953" algn="l"/>
                <a:tab pos="8019426" algn="l"/>
              </a:tabLst>
            </a:pPr>
            <a:r>
              <a:rPr sz="2667" b="1" spc="-47" dirty="0">
                <a:solidFill>
                  <a:srgbClr val="279DD9"/>
                </a:solidFill>
                <a:latin typeface="Cambria"/>
                <a:cs typeface="Cambria"/>
              </a:rPr>
              <a:t>(MÁY</a:t>
            </a:r>
            <a:r>
              <a:rPr sz="2667" b="1" spc="-7" dirty="0">
                <a:solidFill>
                  <a:srgbClr val="279DD9"/>
                </a:solidFill>
                <a:latin typeface="Cambria"/>
                <a:cs typeface="Cambria"/>
              </a:rPr>
              <a:t> MÓC)	</a:t>
            </a:r>
            <a:r>
              <a:rPr sz="4000" b="1" baseline="-34722" dirty="0">
                <a:solidFill>
                  <a:srgbClr val="279DD9"/>
                </a:solidFill>
                <a:latin typeface="Cambria"/>
                <a:cs typeface="Cambria"/>
              </a:rPr>
              <a:t>1E	</a:t>
            </a:r>
            <a:r>
              <a:rPr sz="4000" b="1" spc="-9" baseline="-8333" dirty="0">
                <a:solidFill>
                  <a:srgbClr val="FFFFFF"/>
                </a:solidFill>
                <a:latin typeface="Cambria"/>
                <a:cs typeface="Cambria"/>
              </a:rPr>
              <a:t>(MÔI</a:t>
            </a:r>
            <a:endParaRPr sz="4000" baseline="-8333">
              <a:solidFill>
                <a:prstClr val="black"/>
              </a:solidFill>
              <a:latin typeface="Cambria"/>
              <a:cs typeface="Cambria"/>
            </a:endParaRPr>
          </a:p>
          <a:p>
            <a:pPr marL="8058372" defTabSz="1219170">
              <a:lnSpc>
                <a:spcPts val="3120"/>
              </a:lnSpc>
              <a:spcBef>
                <a:spcPts val="13"/>
              </a:spcBef>
            </a:pPr>
            <a:r>
              <a:rPr sz="2667" b="1" spc="7" dirty="0">
                <a:solidFill>
                  <a:srgbClr val="FFFFFF"/>
                </a:solidFill>
                <a:latin typeface="Cambria"/>
                <a:cs typeface="Cambria"/>
              </a:rPr>
              <a:t>ƯỜN</a:t>
            </a:r>
            <a:endParaRPr sz="2667">
              <a:solidFill>
                <a:prstClr val="black"/>
              </a:solidFill>
              <a:latin typeface="Cambria"/>
              <a:cs typeface="Cambria"/>
            </a:endParaRPr>
          </a:p>
          <a:p>
            <a:pPr marL="4106231" defTabSz="1219170">
              <a:lnSpc>
                <a:spcPts val="2733"/>
              </a:lnSpc>
              <a:tabLst>
                <a:tab pos="6706279" algn="l"/>
              </a:tabLst>
            </a:pPr>
            <a:r>
              <a:rPr sz="4000" b="1" baseline="30555" dirty="0">
                <a:solidFill>
                  <a:srgbClr val="FFFFFF"/>
                </a:solidFill>
                <a:latin typeface="Cambria"/>
                <a:cs typeface="Cambria"/>
              </a:rPr>
              <a:t>METHOD	</a:t>
            </a:r>
            <a:r>
              <a:rPr sz="2667" b="1" spc="-33" dirty="0">
                <a:solidFill>
                  <a:srgbClr val="FFFFFF"/>
                </a:solidFill>
                <a:latin typeface="Cambria"/>
                <a:cs typeface="Cambria"/>
              </a:rPr>
              <a:t>MATERIAL</a:t>
            </a:r>
            <a:endParaRPr sz="2667">
              <a:solidFill>
                <a:prstClr val="black"/>
              </a:solidFill>
              <a:latin typeface="Cambria"/>
              <a:cs typeface="Cambria"/>
            </a:endParaRPr>
          </a:p>
          <a:p>
            <a:pPr marL="4187509" marR="3914889" indent="7620" defTabSz="1219170">
              <a:lnSpc>
                <a:spcPts val="2813"/>
              </a:lnSpc>
              <a:spcBef>
                <a:spcPts val="33"/>
              </a:spcBef>
              <a:tabLst>
                <a:tab pos="6810416" algn="l"/>
              </a:tabLst>
            </a:pPr>
            <a:r>
              <a:rPr sz="2667" b="1" spc="-93" dirty="0">
                <a:solidFill>
                  <a:srgbClr val="FFFFFF"/>
                </a:solidFill>
                <a:latin typeface="Cambria"/>
                <a:cs typeface="Cambria"/>
              </a:rPr>
              <a:t>(QT,</a:t>
            </a:r>
            <a:r>
              <a:rPr sz="2667" b="1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667" b="1" spc="-20" dirty="0">
                <a:solidFill>
                  <a:srgbClr val="FFFFFF"/>
                </a:solidFill>
                <a:latin typeface="Cambria"/>
                <a:cs typeface="Cambria"/>
              </a:rPr>
              <a:t>QĐ,	</a:t>
            </a:r>
            <a:r>
              <a:rPr sz="4000" b="1" spc="-180" baseline="-30555" dirty="0">
                <a:solidFill>
                  <a:srgbClr val="FFFFFF"/>
                </a:solidFill>
                <a:latin typeface="Cambria"/>
                <a:cs typeface="Cambria"/>
              </a:rPr>
              <a:t>(VẬT</a:t>
            </a:r>
            <a:r>
              <a:rPr sz="4000" b="1" spc="-149" baseline="-3055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4000" b="1" baseline="-30555" dirty="0">
                <a:solidFill>
                  <a:srgbClr val="FFFFFF"/>
                </a:solidFill>
                <a:latin typeface="Cambria"/>
                <a:cs typeface="Cambria"/>
              </a:rPr>
              <a:t>TƯ)  </a:t>
            </a:r>
            <a:r>
              <a:rPr sz="2667" b="1" spc="-47" dirty="0">
                <a:solidFill>
                  <a:srgbClr val="FFFFFF"/>
                </a:solidFill>
                <a:latin typeface="Cambria"/>
                <a:cs typeface="Cambria"/>
              </a:rPr>
              <a:t>HDCV…)</a:t>
            </a:r>
            <a:endParaRPr sz="2667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1" y="3478783"/>
            <a:ext cx="12175913" cy="3379893"/>
          </a:xfrm>
          <a:custGeom>
            <a:avLst/>
            <a:gdLst/>
            <a:ahLst/>
            <a:cxnLst/>
            <a:rect l="l" t="t" r="r" b="b"/>
            <a:pathLst>
              <a:path w="9131935" h="2534920">
                <a:moveTo>
                  <a:pt x="0" y="2534412"/>
                </a:moveTo>
                <a:lnTo>
                  <a:pt x="9131808" y="2534412"/>
                </a:lnTo>
                <a:lnTo>
                  <a:pt x="9131808" y="0"/>
                </a:lnTo>
                <a:lnTo>
                  <a:pt x="0" y="0"/>
                </a:lnTo>
                <a:lnTo>
                  <a:pt x="0" y="25344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2078736" y="2879343"/>
            <a:ext cx="1877907" cy="1175173"/>
          </a:xfrm>
          <a:custGeom>
            <a:avLst/>
            <a:gdLst/>
            <a:ahLst/>
            <a:cxnLst/>
            <a:rect l="l" t="t" r="r" b="b"/>
            <a:pathLst>
              <a:path w="1408430" h="881380">
                <a:moveTo>
                  <a:pt x="1261364" y="0"/>
                </a:moveTo>
                <a:lnTo>
                  <a:pt x="146811" y="0"/>
                </a:lnTo>
                <a:lnTo>
                  <a:pt x="100429" y="7489"/>
                </a:lnTo>
                <a:lnTo>
                  <a:pt x="60130" y="28342"/>
                </a:lnTo>
                <a:lnTo>
                  <a:pt x="28342" y="60130"/>
                </a:lnTo>
                <a:lnTo>
                  <a:pt x="7489" y="100429"/>
                </a:lnTo>
                <a:lnTo>
                  <a:pt x="0" y="146812"/>
                </a:lnTo>
                <a:lnTo>
                  <a:pt x="0" y="734060"/>
                </a:lnTo>
                <a:lnTo>
                  <a:pt x="7489" y="780442"/>
                </a:lnTo>
                <a:lnTo>
                  <a:pt x="28342" y="820741"/>
                </a:lnTo>
                <a:lnTo>
                  <a:pt x="60130" y="852529"/>
                </a:lnTo>
                <a:lnTo>
                  <a:pt x="100429" y="873382"/>
                </a:lnTo>
                <a:lnTo>
                  <a:pt x="146811" y="880872"/>
                </a:lnTo>
                <a:lnTo>
                  <a:pt x="1261364" y="880872"/>
                </a:lnTo>
                <a:lnTo>
                  <a:pt x="1307746" y="873382"/>
                </a:lnTo>
                <a:lnTo>
                  <a:pt x="1348045" y="852529"/>
                </a:lnTo>
                <a:lnTo>
                  <a:pt x="1379833" y="820741"/>
                </a:lnTo>
                <a:lnTo>
                  <a:pt x="1400686" y="780442"/>
                </a:lnTo>
                <a:lnTo>
                  <a:pt x="1408175" y="734060"/>
                </a:lnTo>
                <a:lnTo>
                  <a:pt x="1408175" y="146812"/>
                </a:lnTo>
                <a:lnTo>
                  <a:pt x="1400686" y="100429"/>
                </a:lnTo>
                <a:lnTo>
                  <a:pt x="1379833" y="60130"/>
                </a:lnTo>
                <a:lnTo>
                  <a:pt x="1348045" y="28342"/>
                </a:lnTo>
                <a:lnTo>
                  <a:pt x="1307746" y="7489"/>
                </a:lnTo>
                <a:lnTo>
                  <a:pt x="12613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2078736" y="2879343"/>
            <a:ext cx="1877907" cy="1175173"/>
          </a:xfrm>
          <a:custGeom>
            <a:avLst/>
            <a:gdLst/>
            <a:ahLst/>
            <a:cxnLst/>
            <a:rect l="l" t="t" r="r" b="b"/>
            <a:pathLst>
              <a:path w="1408430" h="881380">
                <a:moveTo>
                  <a:pt x="0" y="146812"/>
                </a:moveTo>
                <a:lnTo>
                  <a:pt x="7489" y="100429"/>
                </a:lnTo>
                <a:lnTo>
                  <a:pt x="28342" y="60130"/>
                </a:lnTo>
                <a:lnTo>
                  <a:pt x="60130" y="28342"/>
                </a:lnTo>
                <a:lnTo>
                  <a:pt x="100429" y="7489"/>
                </a:lnTo>
                <a:lnTo>
                  <a:pt x="146811" y="0"/>
                </a:lnTo>
                <a:lnTo>
                  <a:pt x="1261364" y="0"/>
                </a:lnTo>
                <a:lnTo>
                  <a:pt x="1307746" y="7489"/>
                </a:lnTo>
                <a:lnTo>
                  <a:pt x="1348045" y="28342"/>
                </a:lnTo>
                <a:lnTo>
                  <a:pt x="1379833" y="60130"/>
                </a:lnTo>
                <a:lnTo>
                  <a:pt x="1400686" y="100429"/>
                </a:lnTo>
                <a:lnTo>
                  <a:pt x="1408175" y="146812"/>
                </a:lnTo>
                <a:lnTo>
                  <a:pt x="1408175" y="734060"/>
                </a:lnTo>
                <a:lnTo>
                  <a:pt x="1400686" y="780442"/>
                </a:lnTo>
                <a:lnTo>
                  <a:pt x="1379833" y="820741"/>
                </a:lnTo>
                <a:lnTo>
                  <a:pt x="1348045" y="852529"/>
                </a:lnTo>
                <a:lnTo>
                  <a:pt x="1307746" y="873382"/>
                </a:lnTo>
                <a:lnTo>
                  <a:pt x="1261364" y="880872"/>
                </a:lnTo>
                <a:lnTo>
                  <a:pt x="146811" y="880872"/>
                </a:lnTo>
                <a:lnTo>
                  <a:pt x="100429" y="873382"/>
                </a:lnTo>
                <a:lnTo>
                  <a:pt x="60130" y="852529"/>
                </a:lnTo>
                <a:lnTo>
                  <a:pt x="28342" y="820741"/>
                </a:lnTo>
                <a:lnTo>
                  <a:pt x="7489" y="780442"/>
                </a:lnTo>
                <a:lnTo>
                  <a:pt x="0" y="734060"/>
                </a:lnTo>
                <a:lnTo>
                  <a:pt x="0" y="146812"/>
                </a:lnTo>
                <a:close/>
              </a:path>
            </a:pathLst>
          </a:custGeom>
          <a:ln w="57912">
            <a:solidFill>
              <a:srgbClr val="8B99A0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372360" y="3081867"/>
            <a:ext cx="1292013" cy="3796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2467" spc="13" dirty="0">
                <a:solidFill>
                  <a:srgbClr val="279DD9"/>
                </a:solidFill>
                <a:latin typeface="Cambria"/>
                <a:cs typeface="Cambria"/>
              </a:rPr>
              <a:t>Năng</a:t>
            </a:r>
            <a:r>
              <a:rPr sz="2467" spc="-113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467" dirty="0">
                <a:solidFill>
                  <a:srgbClr val="279DD9"/>
                </a:solidFill>
                <a:latin typeface="Cambria"/>
                <a:cs typeface="Cambria"/>
              </a:rPr>
              <a:t>lực,</a:t>
            </a:r>
            <a:endParaRPr sz="2467" dirty="0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451607" y="3461851"/>
            <a:ext cx="1131992" cy="3796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2467" spc="7" dirty="0">
                <a:solidFill>
                  <a:srgbClr val="279DD9"/>
                </a:solidFill>
                <a:latin typeface="Cambria"/>
                <a:cs typeface="Cambria"/>
              </a:rPr>
              <a:t>trình</a:t>
            </a:r>
            <a:r>
              <a:rPr sz="2467" spc="-80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467" spc="13" dirty="0">
                <a:solidFill>
                  <a:srgbClr val="279DD9"/>
                </a:solidFill>
                <a:latin typeface="Cambria"/>
                <a:cs typeface="Cambria"/>
              </a:rPr>
              <a:t>độ</a:t>
            </a:r>
            <a:endParaRPr sz="2467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3476752" y="4917439"/>
            <a:ext cx="1877907" cy="1175173"/>
          </a:xfrm>
          <a:custGeom>
            <a:avLst/>
            <a:gdLst/>
            <a:ahLst/>
            <a:cxnLst/>
            <a:rect l="l" t="t" r="r" b="b"/>
            <a:pathLst>
              <a:path w="1408429" h="881379">
                <a:moveTo>
                  <a:pt x="1261364" y="0"/>
                </a:moveTo>
                <a:lnTo>
                  <a:pt x="146812" y="0"/>
                </a:lnTo>
                <a:lnTo>
                  <a:pt x="100429" y="7489"/>
                </a:lnTo>
                <a:lnTo>
                  <a:pt x="60130" y="28342"/>
                </a:lnTo>
                <a:lnTo>
                  <a:pt x="28342" y="60130"/>
                </a:lnTo>
                <a:lnTo>
                  <a:pt x="7489" y="100429"/>
                </a:lnTo>
                <a:lnTo>
                  <a:pt x="0" y="146812"/>
                </a:lnTo>
                <a:lnTo>
                  <a:pt x="0" y="734060"/>
                </a:lnTo>
                <a:lnTo>
                  <a:pt x="7489" y="780461"/>
                </a:lnTo>
                <a:lnTo>
                  <a:pt x="28342" y="820763"/>
                </a:lnTo>
                <a:lnTo>
                  <a:pt x="60130" y="852544"/>
                </a:lnTo>
                <a:lnTo>
                  <a:pt x="100429" y="873386"/>
                </a:lnTo>
                <a:lnTo>
                  <a:pt x="146812" y="880872"/>
                </a:lnTo>
                <a:lnTo>
                  <a:pt x="1261364" y="880872"/>
                </a:lnTo>
                <a:lnTo>
                  <a:pt x="1307746" y="873386"/>
                </a:lnTo>
                <a:lnTo>
                  <a:pt x="1348045" y="852544"/>
                </a:lnTo>
                <a:lnTo>
                  <a:pt x="1379833" y="820763"/>
                </a:lnTo>
                <a:lnTo>
                  <a:pt x="1400686" y="780461"/>
                </a:lnTo>
                <a:lnTo>
                  <a:pt x="1408176" y="734060"/>
                </a:lnTo>
                <a:lnTo>
                  <a:pt x="1408176" y="146812"/>
                </a:lnTo>
                <a:lnTo>
                  <a:pt x="1400686" y="100429"/>
                </a:lnTo>
                <a:lnTo>
                  <a:pt x="1379833" y="60130"/>
                </a:lnTo>
                <a:lnTo>
                  <a:pt x="1348045" y="28342"/>
                </a:lnTo>
                <a:lnTo>
                  <a:pt x="1307746" y="7489"/>
                </a:lnTo>
                <a:lnTo>
                  <a:pt x="12613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476752" y="4917439"/>
            <a:ext cx="1877907" cy="1175173"/>
          </a:xfrm>
          <a:custGeom>
            <a:avLst/>
            <a:gdLst/>
            <a:ahLst/>
            <a:cxnLst/>
            <a:rect l="l" t="t" r="r" b="b"/>
            <a:pathLst>
              <a:path w="1408429" h="881379">
                <a:moveTo>
                  <a:pt x="0" y="146812"/>
                </a:moveTo>
                <a:lnTo>
                  <a:pt x="7489" y="100429"/>
                </a:lnTo>
                <a:lnTo>
                  <a:pt x="28342" y="60130"/>
                </a:lnTo>
                <a:lnTo>
                  <a:pt x="60130" y="28342"/>
                </a:lnTo>
                <a:lnTo>
                  <a:pt x="100429" y="7489"/>
                </a:lnTo>
                <a:lnTo>
                  <a:pt x="146812" y="0"/>
                </a:lnTo>
                <a:lnTo>
                  <a:pt x="1261364" y="0"/>
                </a:lnTo>
                <a:lnTo>
                  <a:pt x="1307746" y="7489"/>
                </a:lnTo>
                <a:lnTo>
                  <a:pt x="1348045" y="28342"/>
                </a:lnTo>
                <a:lnTo>
                  <a:pt x="1379833" y="60130"/>
                </a:lnTo>
                <a:lnTo>
                  <a:pt x="1400686" y="100429"/>
                </a:lnTo>
                <a:lnTo>
                  <a:pt x="1408176" y="146812"/>
                </a:lnTo>
                <a:lnTo>
                  <a:pt x="1408176" y="734060"/>
                </a:lnTo>
                <a:lnTo>
                  <a:pt x="1400686" y="780461"/>
                </a:lnTo>
                <a:lnTo>
                  <a:pt x="1379833" y="820763"/>
                </a:lnTo>
                <a:lnTo>
                  <a:pt x="1348045" y="852544"/>
                </a:lnTo>
                <a:lnTo>
                  <a:pt x="1307746" y="873386"/>
                </a:lnTo>
                <a:lnTo>
                  <a:pt x="1261364" y="880872"/>
                </a:lnTo>
                <a:lnTo>
                  <a:pt x="146812" y="880872"/>
                </a:lnTo>
                <a:lnTo>
                  <a:pt x="100429" y="873386"/>
                </a:lnTo>
                <a:lnTo>
                  <a:pt x="60130" y="852544"/>
                </a:lnTo>
                <a:lnTo>
                  <a:pt x="28342" y="820763"/>
                </a:lnTo>
                <a:lnTo>
                  <a:pt x="7489" y="780461"/>
                </a:lnTo>
                <a:lnTo>
                  <a:pt x="0" y="734060"/>
                </a:lnTo>
                <a:lnTo>
                  <a:pt x="0" y="146812"/>
                </a:lnTo>
                <a:close/>
              </a:path>
            </a:pathLst>
          </a:custGeom>
          <a:ln w="57912">
            <a:solidFill>
              <a:srgbClr val="5A686F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680460" y="5311310"/>
            <a:ext cx="1469813" cy="3796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2467" spc="7" dirty="0">
                <a:solidFill>
                  <a:srgbClr val="279DD9"/>
                </a:solidFill>
                <a:latin typeface="Cambria"/>
                <a:cs typeface="Cambria"/>
              </a:rPr>
              <a:t>Sai </a:t>
            </a:r>
            <a:r>
              <a:rPr sz="2467" spc="-100" dirty="0">
                <a:solidFill>
                  <a:srgbClr val="279DD9"/>
                </a:solidFill>
                <a:latin typeface="Cambria"/>
                <a:cs typeface="Cambria"/>
              </a:rPr>
              <a:t>QT,</a:t>
            </a:r>
            <a:r>
              <a:rPr sz="2467" spc="-93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467" spc="-7" dirty="0">
                <a:solidFill>
                  <a:srgbClr val="279DD9"/>
                </a:solidFill>
                <a:latin typeface="Cambria"/>
                <a:cs typeface="Cambria"/>
              </a:rPr>
              <a:t>QĐ,</a:t>
            </a:r>
            <a:endParaRPr sz="2467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7183120" y="4917439"/>
            <a:ext cx="1877907" cy="1175173"/>
          </a:xfrm>
          <a:custGeom>
            <a:avLst/>
            <a:gdLst/>
            <a:ahLst/>
            <a:cxnLst/>
            <a:rect l="l" t="t" r="r" b="b"/>
            <a:pathLst>
              <a:path w="1408429" h="881379">
                <a:moveTo>
                  <a:pt x="1261364" y="0"/>
                </a:moveTo>
                <a:lnTo>
                  <a:pt x="146812" y="0"/>
                </a:lnTo>
                <a:lnTo>
                  <a:pt x="100429" y="7489"/>
                </a:lnTo>
                <a:lnTo>
                  <a:pt x="60130" y="28342"/>
                </a:lnTo>
                <a:lnTo>
                  <a:pt x="28342" y="60130"/>
                </a:lnTo>
                <a:lnTo>
                  <a:pt x="7489" y="100429"/>
                </a:lnTo>
                <a:lnTo>
                  <a:pt x="0" y="146812"/>
                </a:lnTo>
                <a:lnTo>
                  <a:pt x="0" y="734060"/>
                </a:lnTo>
                <a:lnTo>
                  <a:pt x="7489" y="780461"/>
                </a:lnTo>
                <a:lnTo>
                  <a:pt x="28342" y="820763"/>
                </a:lnTo>
                <a:lnTo>
                  <a:pt x="60130" y="852544"/>
                </a:lnTo>
                <a:lnTo>
                  <a:pt x="100429" y="873386"/>
                </a:lnTo>
                <a:lnTo>
                  <a:pt x="146812" y="880872"/>
                </a:lnTo>
                <a:lnTo>
                  <a:pt x="1261364" y="880872"/>
                </a:lnTo>
                <a:lnTo>
                  <a:pt x="1307746" y="873386"/>
                </a:lnTo>
                <a:lnTo>
                  <a:pt x="1348045" y="852544"/>
                </a:lnTo>
                <a:lnTo>
                  <a:pt x="1379833" y="820763"/>
                </a:lnTo>
                <a:lnTo>
                  <a:pt x="1400686" y="780461"/>
                </a:lnTo>
                <a:lnTo>
                  <a:pt x="1408176" y="734060"/>
                </a:lnTo>
                <a:lnTo>
                  <a:pt x="1408176" y="146812"/>
                </a:lnTo>
                <a:lnTo>
                  <a:pt x="1400686" y="100429"/>
                </a:lnTo>
                <a:lnTo>
                  <a:pt x="1379833" y="60130"/>
                </a:lnTo>
                <a:lnTo>
                  <a:pt x="1348045" y="28342"/>
                </a:lnTo>
                <a:lnTo>
                  <a:pt x="1307746" y="7489"/>
                </a:lnTo>
                <a:lnTo>
                  <a:pt x="12613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7183120" y="4917439"/>
            <a:ext cx="1877907" cy="1175173"/>
          </a:xfrm>
          <a:custGeom>
            <a:avLst/>
            <a:gdLst/>
            <a:ahLst/>
            <a:cxnLst/>
            <a:rect l="l" t="t" r="r" b="b"/>
            <a:pathLst>
              <a:path w="1408429" h="881379">
                <a:moveTo>
                  <a:pt x="0" y="146812"/>
                </a:moveTo>
                <a:lnTo>
                  <a:pt x="7489" y="100429"/>
                </a:lnTo>
                <a:lnTo>
                  <a:pt x="28342" y="60130"/>
                </a:lnTo>
                <a:lnTo>
                  <a:pt x="60130" y="28342"/>
                </a:lnTo>
                <a:lnTo>
                  <a:pt x="100429" y="7489"/>
                </a:lnTo>
                <a:lnTo>
                  <a:pt x="146812" y="0"/>
                </a:lnTo>
                <a:lnTo>
                  <a:pt x="1261364" y="0"/>
                </a:lnTo>
                <a:lnTo>
                  <a:pt x="1307746" y="7489"/>
                </a:lnTo>
                <a:lnTo>
                  <a:pt x="1348045" y="28342"/>
                </a:lnTo>
                <a:lnTo>
                  <a:pt x="1379833" y="60130"/>
                </a:lnTo>
                <a:lnTo>
                  <a:pt x="1400686" y="100429"/>
                </a:lnTo>
                <a:lnTo>
                  <a:pt x="1408176" y="146812"/>
                </a:lnTo>
                <a:lnTo>
                  <a:pt x="1408176" y="734060"/>
                </a:lnTo>
                <a:lnTo>
                  <a:pt x="1400686" y="780461"/>
                </a:lnTo>
                <a:lnTo>
                  <a:pt x="1379833" y="820763"/>
                </a:lnTo>
                <a:lnTo>
                  <a:pt x="1348045" y="852544"/>
                </a:lnTo>
                <a:lnTo>
                  <a:pt x="1307746" y="873386"/>
                </a:lnTo>
                <a:lnTo>
                  <a:pt x="1261364" y="880872"/>
                </a:lnTo>
                <a:lnTo>
                  <a:pt x="146812" y="880872"/>
                </a:lnTo>
                <a:lnTo>
                  <a:pt x="100429" y="873386"/>
                </a:lnTo>
                <a:lnTo>
                  <a:pt x="60130" y="852544"/>
                </a:lnTo>
                <a:lnTo>
                  <a:pt x="28342" y="820763"/>
                </a:lnTo>
                <a:lnTo>
                  <a:pt x="7489" y="780461"/>
                </a:lnTo>
                <a:lnTo>
                  <a:pt x="0" y="734060"/>
                </a:lnTo>
                <a:lnTo>
                  <a:pt x="0" y="146812"/>
                </a:lnTo>
                <a:close/>
              </a:path>
            </a:pathLst>
          </a:custGeom>
          <a:ln w="57912">
            <a:solidFill>
              <a:srgbClr val="CED7DD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399867" y="5120707"/>
            <a:ext cx="1444413" cy="759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 defTabSz="1219170"/>
            <a:r>
              <a:rPr sz="2467" spc="13" dirty="0">
                <a:solidFill>
                  <a:srgbClr val="279DD9"/>
                </a:solidFill>
                <a:latin typeface="Cambria"/>
                <a:cs typeface="Cambria"/>
              </a:rPr>
              <a:t>Nhận</a:t>
            </a:r>
            <a:r>
              <a:rPr sz="2467" spc="-80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467" dirty="0">
                <a:solidFill>
                  <a:srgbClr val="279DD9"/>
                </a:solidFill>
                <a:latin typeface="Cambria"/>
                <a:cs typeface="Cambria"/>
              </a:rPr>
              <a:t>thức</a:t>
            </a:r>
            <a:endParaRPr sz="2467">
              <a:solidFill>
                <a:prstClr val="black"/>
              </a:solidFill>
              <a:latin typeface="Cambria"/>
              <a:cs typeface="Cambria"/>
            </a:endParaRPr>
          </a:p>
          <a:p>
            <a:pPr marL="1693" algn="ctr" defTabSz="1219170">
              <a:spcBef>
                <a:spcPts val="33"/>
              </a:spcBef>
            </a:pPr>
            <a:r>
              <a:rPr sz="2467" dirty="0">
                <a:solidFill>
                  <a:srgbClr val="279DD9"/>
                </a:solidFill>
                <a:latin typeface="Cambria"/>
                <a:cs typeface="Cambria"/>
              </a:rPr>
              <a:t>kém</a:t>
            </a:r>
            <a:endParaRPr sz="2467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8467344" y="3021584"/>
            <a:ext cx="2231813" cy="1258147"/>
          </a:xfrm>
          <a:custGeom>
            <a:avLst/>
            <a:gdLst/>
            <a:ahLst/>
            <a:cxnLst/>
            <a:rect l="l" t="t" r="r" b="b"/>
            <a:pathLst>
              <a:path w="1673859" h="943610">
                <a:moveTo>
                  <a:pt x="1516125" y="0"/>
                </a:moveTo>
                <a:lnTo>
                  <a:pt x="157225" y="0"/>
                </a:lnTo>
                <a:lnTo>
                  <a:pt x="107517" y="8012"/>
                </a:lnTo>
                <a:lnTo>
                  <a:pt x="64355" y="30325"/>
                </a:lnTo>
                <a:lnTo>
                  <a:pt x="30325" y="64355"/>
                </a:lnTo>
                <a:lnTo>
                  <a:pt x="8012" y="107517"/>
                </a:lnTo>
                <a:lnTo>
                  <a:pt x="0" y="157225"/>
                </a:lnTo>
                <a:lnTo>
                  <a:pt x="0" y="786130"/>
                </a:lnTo>
                <a:lnTo>
                  <a:pt x="8012" y="835838"/>
                </a:lnTo>
                <a:lnTo>
                  <a:pt x="30325" y="879000"/>
                </a:lnTo>
                <a:lnTo>
                  <a:pt x="64355" y="913030"/>
                </a:lnTo>
                <a:lnTo>
                  <a:pt x="107517" y="935343"/>
                </a:lnTo>
                <a:lnTo>
                  <a:pt x="157225" y="943356"/>
                </a:lnTo>
                <a:lnTo>
                  <a:pt x="1516125" y="943356"/>
                </a:lnTo>
                <a:lnTo>
                  <a:pt x="1565834" y="935343"/>
                </a:lnTo>
                <a:lnTo>
                  <a:pt x="1608996" y="913030"/>
                </a:lnTo>
                <a:lnTo>
                  <a:pt x="1643026" y="879000"/>
                </a:lnTo>
                <a:lnTo>
                  <a:pt x="1665339" y="835838"/>
                </a:lnTo>
                <a:lnTo>
                  <a:pt x="1673351" y="786130"/>
                </a:lnTo>
                <a:lnTo>
                  <a:pt x="1673351" y="157225"/>
                </a:lnTo>
                <a:lnTo>
                  <a:pt x="1665339" y="107517"/>
                </a:lnTo>
                <a:lnTo>
                  <a:pt x="1643026" y="64355"/>
                </a:lnTo>
                <a:lnTo>
                  <a:pt x="1608996" y="30325"/>
                </a:lnTo>
                <a:lnTo>
                  <a:pt x="1565834" y="8012"/>
                </a:lnTo>
                <a:lnTo>
                  <a:pt x="15161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8467344" y="3021584"/>
            <a:ext cx="2231813" cy="1258147"/>
          </a:xfrm>
          <a:custGeom>
            <a:avLst/>
            <a:gdLst/>
            <a:ahLst/>
            <a:cxnLst/>
            <a:rect l="l" t="t" r="r" b="b"/>
            <a:pathLst>
              <a:path w="1673859" h="943610">
                <a:moveTo>
                  <a:pt x="0" y="157225"/>
                </a:moveTo>
                <a:lnTo>
                  <a:pt x="8012" y="107517"/>
                </a:lnTo>
                <a:lnTo>
                  <a:pt x="30325" y="64355"/>
                </a:lnTo>
                <a:lnTo>
                  <a:pt x="64355" y="30325"/>
                </a:lnTo>
                <a:lnTo>
                  <a:pt x="107517" y="8012"/>
                </a:lnTo>
                <a:lnTo>
                  <a:pt x="157225" y="0"/>
                </a:lnTo>
                <a:lnTo>
                  <a:pt x="1516125" y="0"/>
                </a:lnTo>
                <a:lnTo>
                  <a:pt x="1565834" y="8012"/>
                </a:lnTo>
                <a:lnTo>
                  <a:pt x="1608996" y="30325"/>
                </a:lnTo>
                <a:lnTo>
                  <a:pt x="1643026" y="64355"/>
                </a:lnTo>
                <a:lnTo>
                  <a:pt x="1665339" y="107517"/>
                </a:lnTo>
                <a:lnTo>
                  <a:pt x="1673351" y="157225"/>
                </a:lnTo>
                <a:lnTo>
                  <a:pt x="1673351" y="786130"/>
                </a:lnTo>
                <a:lnTo>
                  <a:pt x="1665339" y="835838"/>
                </a:lnTo>
                <a:lnTo>
                  <a:pt x="1643026" y="879000"/>
                </a:lnTo>
                <a:lnTo>
                  <a:pt x="1608996" y="913030"/>
                </a:lnTo>
                <a:lnTo>
                  <a:pt x="1565834" y="935343"/>
                </a:lnTo>
                <a:lnTo>
                  <a:pt x="1516125" y="943356"/>
                </a:lnTo>
                <a:lnTo>
                  <a:pt x="157225" y="943356"/>
                </a:lnTo>
                <a:lnTo>
                  <a:pt x="107517" y="935343"/>
                </a:lnTo>
                <a:lnTo>
                  <a:pt x="64355" y="913030"/>
                </a:lnTo>
                <a:lnTo>
                  <a:pt x="30325" y="879000"/>
                </a:lnTo>
                <a:lnTo>
                  <a:pt x="8012" y="835838"/>
                </a:lnTo>
                <a:lnTo>
                  <a:pt x="0" y="786130"/>
                </a:lnTo>
                <a:lnTo>
                  <a:pt x="0" y="157225"/>
                </a:lnTo>
                <a:close/>
              </a:path>
            </a:pathLst>
          </a:custGeom>
          <a:ln w="57911">
            <a:solidFill>
              <a:srgbClr val="A0CFEE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8716603" y="3266270"/>
            <a:ext cx="1739053" cy="3796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2467" spc="13" dirty="0">
                <a:solidFill>
                  <a:srgbClr val="279DD9"/>
                </a:solidFill>
                <a:latin typeface="Cambria"/>
                <a:cs typeface="Cambria"/>
              </a:rPr>
              <a:t>Hành </a:t>
            </a:r>
            <a:r>
              <a:rPr sz="2467" spc="7" dirty="0">
                <a:solidFill>
                  <a:srgbClr val="279DD9"/>
                </a:solidFill>
                <a:latin typeface="Cambria"/>
                <a:cs typeface="Cambria"/>
              </a:rPr>
              <a:t>vi,</a:t>
            </a:r>
            <a:r>
              <a:rPr sz="2467" spc="-73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467" dirty="0">
                <a:solidFill>
                  <a:srgbClr val="279DD9"/>
                </a:solidFill>
                <a:latin typeface="Cambria"/>
                <a:cs typeface="Cambria"/>
              </a:rPr>
              <a:t>thái</a:t>
            </a:r>
            <a:endParaRPr sz="2467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9171771" y="3646255"/>
            <a:ext cx="828040" cy="3796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2467" spc="20" dirty="0">
                <a:solidFill>
                  <a:srgbClr val="279DD9"/>
                </a:solidFill>
                <a:latin typeface="Cambria"/>
                <a:cs typeface="Cambria"/>
              </a:rPr>
              <a:t>độ</a:t>
            </a:r>
            <a:r>
              <a:rPr sz="2467" spc="-120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467" dirty="0">
                <a:solidFill>
                  <a:srgbClr val="279DD9"/>
                </a:solidFill>
                <a:latin typeface="Cambria"/>
                <a:cs typeface="Cambria"/>
              </a:rPr>
              <a:t>sai</a:t>
            </a:r>
            <a:endParaRPr sz="2467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4020311" y="3145028"/>
            <a:ext cx="604520" cy="253153"/>
          </a:xfrm>
          <a:custGeom>
            <a:avLst/>
            <a:gdLst/>
            <a:ahLst/>
            <a:cxnLst/>
            <a:rect l="l" t="t" r="r" b="b"/>
            <a:pathLst>
              <a:path w="453389" h="189864">
                <a:moveTo>
                  <a:pt x="66167" y="108585"/>
                </a:moveTo>
                <a:lnTo>
                  <a:pt x="0" y="179705"/>
                </a:lnTo>
                <a:lnTo>
                  <a:pt x="96520" y="189865"/>
                </a:lnTo>
                <a:lnTo>
                  <a:pt x="88315" y="167894"/>
                </a:lnTo>
                <a:lnTo>
                  <a:pt x="72898" y="167894"/>
                </a:lnTo>
                <a:lnTo>
                  <a:pt x="62738" y="140716"/>
                </a:lnTo>
                <a:lnTo>
                  <a:pt x="76277" y="135657"/>
                </a:lnTo>
                <a:lnTo>
                  <a:pt x="66167" y="108585"/>
                </a:lnTo>
                <a:close/>
              </a:path>
              <a:path w="453389" h="189864">
                <a:moveTo>
                  <a:pt x="76277" y="135657"/>
                </a:moveTo>
                <a:lnTo>
                  <a:pt x="62738" y="140716"/>
                </a:lnTo>
                <a:lnTo>
                  <a:pt x="72898" y="167894"/>
                </a:lnTo>
                <a:lnTo>
                  <a:pt x="86425" y="162834"/>
                </a:lnTo>
                <a:lnTo>
                  <a:pt x="76277" y="135657"/>
                </a:lnTo>
                <a:close/>
              </a:path>
              <a:path w="453389" h="189864">
                <a:moveTo>
                  <a:pt x="86425" y="162834"/>
                </a:moveTo>
                <a:lnTo>
                  <a:pt x="72898" y="167894"/>
                </a:lnTo>
                <a:lnTo>
                  <a:pt x="88315" y="167894"/>
                </a:lnTo>
                <a:lnTo>
                  <a:pt x="86425" y="162834"/>
                </a:lnTo>
                <a:close/>
              </a:path>
              <a:path w="453389" h="189864">
                <a:moveTo>
                  <a:pt x="366661" y="27170"/>
                </a:moveTo>
                <a:lnTo>
                  <a:pt x="76277" y="135657"/>
                </a:lnTo>
                <a:lnTo>
                  <a:pt x="86425" y="162834"/>
                </a:lnTo>
                <a:lnTo>
                  <a:pt x="376795" y="54236"/>
                </a:lnTo>
                <a:lnTo>
                  <a:pt x="366661" y="27170"/>
                </a:lnTo>
                <a:close/>
              </a:path>
              <a:path w="453389" h="189864">
                <a:moveTo>
                  <a:pt x="442147" y="22098"/>
                </a:moveTo>
                <a:lnTo>
                  <a:pt x="380238" y="22098"/>
                </a:lnTo>
                <a:lnTo>
                  <a:pt x="390398" y="49149"/>
                </a:lnTo>
                <a:lnTo>
                  <a:pt x="376795" y="54236"/>
                </a:lnTo>
                <a:lnTo>
                  <a:pt x="386969" y="81406"/>
                </a:lnTo>
                <a:lnTo>
                  <a:pt x="442147" y="22098"/>
                </a:lnTo>
                <a:close/>
              </a:path>
              <a:path w="453389" h="189864">
                <a:moveTo>
                  <a:pt x="380238" y="22098"/>
                </a:moveTo>
                <a:lnTo>
                  <a:pt x="366661" y="27170"/>
                </a:lnTo>
                <a:lnTo>
                  <a:pt x="376795" y="54236"/>
                </a:lnTo>
                <a:lnTo>
                  <a:pt x="390398" y="49149"/>
                </a:lnTo>
                <a:lnTo>
                  <a:pt x="380238" y="22098"/>
                </a:lnTo>
                <a:close/>
              </a:path>
              <a:path w="453389" h="189864">
                <a:moveTo>
                  <a:pt x="356489" y="0"/>
                </a:moveTo>
                <a:lnTo>
                  <a:pt x="366661" y="27170"/>
                </a:lnTo>
                <a:lnTo>
                  <a:pt x="380238" y="22098"/>
                </a:lnTo>
                <a:lnTo>
                  <a:pt x="442147" y="22098"/>
                </a:lnTo>
                <a:lnTo>
                  <a:pt x="453136" y="10287"/>
                </a:lnTo>
                <a:lnTo>
                  <a:pt x="356489" y="0"/>
                </a:lnTo>
                <a:close/>
              </a:path>
            </a:pathLst>
          </a:custGeom>
          <a:solidFill>
            <a:srgbClr val="219BD7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416552" y="3579368"/>
            <a:ext cx="1109133" cy="1337733"/>
          </a:xfrm>
          <a:custGeom>
            <a:avLst/>
            <a:gdLst/>
            <a:ahLst/>
            <a:cxnLst/>
            <a:rect l="l" t="t" r="r" b="b"/>
            <a:pathLst>
              <a:path w="831850" h="1003300">
                <a:moveTo>
                  <a:pt x="21971" y="908685"/>
                </a:moveTo>
                <a:lnTo>
                  <a:pt x="0" y="1003300"/>
                </a:lnTo>
                <a:lnTo>
                  <a:pt x="88900" y="964184"/>
                </a:lnTo>
                <a:lnTo>
                  <a:pt x="80016" y="956818"/>
                </a:lnTo>
                <a:lnTo>
                  <a:pt x="57403" y="956818"/>
                </a:lnTo>
                <a:lnTo>
                  <a:pt x="35051" y="938276"/>
                </a:lnTo>
                <a:lnTo>
                  <a:pt x="44261" y="927168"/>
                </a:lnTo>
                <a:lnTo>
                  <a:pt x="21971" y="908685"/>
                </a:lnTo>
                <a:close/>
              </a:path>
              <a:path w="831850" h="1003300">
                <a:moveTo>
                  <a:pt x="44261" y="927168"/>
                </a:moveTo>
                <a:lnTo>
                  <a:pt x="35051" y="938276"/>
                </a:lnTo>
                <a:lnTo>
                  <a:pt x="57403" y="956818"/>
                </a:lnTo>
                <a:lnTo>
                  <a:pt x="66615" y="945705"/>
                </a:lnTo>
                <a:lnTo>
                  <a:pt x="44261" y="927168"/>
                </a:lnTo>
                <a:close/>
              </a:path>
              <a:path w="831850" h="1003300">
                <a:moveTo>
                  <a:pt x="66615" y="945705"/>
                </a:moveTo>
                <a:lnTo>
                  <a:pt x="57403" y="956818"/>
                </a:lnTo>
                <a:lnTo>
                  <a:pt x="80016" y="956818"/>
                </a:lnTo>
                <a:lnTo>
                  <a:pt x="66615" y="945705"/>
                </a:lnTo>
                <a:close/>
              </a:path>
              <a:path w="831850" h="1003300">
                <a:moveTo>
                  <a:pt x="765181" y="57656"/>
                </a:moveTo>
                <a:lnTo>
                  <a:pt x="44261" y="927168"/>
                </a:lnTo>
                <a:lnTo>
                  <a:pt x="66615" y="945705"/>
                </a:lnTo>
                <a:lnTo>
                  <a:pt x="787462" y="76132"/>
                </a:lnTo>
                <a:lnTo>
                  <a:pt x="765181" y="57656"/>
                </a:lnTo>
                <a:close/>
              </a:path>
              <a:path w="831850" h="1003300">
                <a:moveTo>
                  <a:pt x="820929" y="46481"/>
                </a:moveTo>
                <a:lnTo>
                  <a:pt x="774446" y="46481"/>
                </a:lnTo>
                <a:lnTo>
                  <a:pt x="796671" y="65024"/>
                </a:lnTo>
                <a:lnTo>
                  <a:pt x="787462" y="76132"/>
                </a:lnTo>
                <a:lnTo>
                  <a:pt x="809751" y="94615"/>
                </a:lnTo>
                <a:lnTo>
                  <a:pt x="820929" y="46481"/>
                </a:lnTo>
                <a:close/>
              </a:path>
              <a:path w="831850" h="1003300">
                <a:moveTo>
                  <a:pt x="774446" y="46481"/>
                </a:moveTo>
                <a:lnTo>
                  <a:pt x="765181" y="57656"/>
                </a:lnTo>
                <a:lnTo>
                  <a:pt x="787462" y="76132"/>
                </a:lnTo>
                <a:lnTo>
                  <a:pt x="796671" y="65024"/>
                </a:lnTo>
                <a:lnTo>
                  <a:pt x="774446" y="46481"/>
                </a:lnTo>
                <a:close/>
              </a:path>
              <a:path w="831850" h="1003300">
                <a:moveTo>
                  <a:pt x="831723" y="0"/>
                </a:moveTo>
                <a:lnTo>
                  <a:pt x="742823" y="39116"/>
                </a:lnTo>
                <a:lnTo>
                  <a:pt x="765181" y="57656"/>
                </a:lnTo>
                <a:lnTo>
                  <a:pt x="774446" y="46481"/>
                </a:lnTo>
                <a:lnTo>
                  <a:pt x="820929" y="46481"/>
                </a:lnTo>
                <a:lnTo>
                  <a:pt x="831723" y="0"/>
                </a:lnTo>
                <a:close/>
              </a:path>
            </a:pathLst>
          </a:custGeom>
          <a:solidFill>
            <a:srgbClr val="219BD7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6617207" y="3579369"/>
            <a:ext cx="1225125" cy="1187025"/>
          </a:xfrm>
          <a:custGeom>
            <a:avLst/>
            <a:gdLst/>
            <a:ahLst/>
            <a:cxnLst/>
            <a:rect l="l" t="t" r="r" b="b"/>
            <a:pathLst>
              <a:path w="918845" h="890270">
                <a:moveTo>
                  <a:pt x="846040" y="840010"/>
                </a:moveTo>
                <a:lnTo>
                  <a:pt x="825881" y="860806"/>
                </a:lnTo>
                <a:lnTo>
                  <a:pt x="918464" y="890016"/>
                </a:lnTo>
                <a:lnTo>
                  <a:pt x="904426" y="850011"/>
                </a:lnTo>
                <a:lnTo>
                  <a:pt x="856361" y="850011"/>
                </a:lnTo>
                <a:lnTo>
                  <a:pt x="846040" y="840010"/>
                </a:lnTo>
                <a:close/>
              </a:path>
              <a:path w="918845" h="890270">
                <a:moveTo>
                  <a:pt x="866170" y="819246"/>
                </a:moveTo>
                <a:lnTo>
                  <a:pt x="846040" y="840010"/>
                </a:lnTo>
                <a:lnTo>
                  <a:pt x="856361" y="850011"/>
                </a:lnTo>
                <a:lnTo>
                  <a:pt x="876554" y="829310"/>
                </a:lnTo>
                <a:lnTo>
                  <a:pt x="866170" y="819246"/>
                </a:lnTo>
                <a:close/>
              </a:path>
              <a:path w="918845" h="890270">
                <a:moveTo>
                  <a:pt x="886333" y="798449"/>
                </a:moveTo>
                <a:lnTo>
                  <a:pt x="866170" y="819246"/>
                </a:lnTo>
                <a:lnTo>
                  <a:pt x="876554" y="829310"/>
                </a:lnTo>
                <a:lnTo>
                  <a:pt x="856361" y="850011"/>
                </a:lnTo>
                <a:lnTo>
                  <a:pt x="904426" y="850011"/>
                </a:lnTo>
                <a:lnTo>
                  <a:pt x="886333" y="798449"/>
                </a:lnTo>
                <a:close/>
              </a:path>
              <a:path w="918845" h="890270">
                <a:moveTo>
                  <a:pt x="72443" y="50026"/>
                </a:moveTo>
                <a:lnTo>
                  <a:pt x="52273" y="70874"/>
                </a:lnTo>
                <a:lnTo>
                  <a:pt x="846040" y="840010"/>
                </a:lnTo>
                <a:lnTo>
                  <a:pt x="866170" y="819246"/>
                </a:lnTo>
                <a:lnTo>
                  <a:pt x="72443" y="50026"/>
                </a:lnTo>
                <a:close/>
              </a:path>
              <a:path w="918845" h="890270">
                <a:moveTo>
                  <a:pt x="0" y="0"/>
                </a:moveTo>
                <a:lnTo>
                  <a:pt x="32131" y="91693"/>
                </a:lnTo>
                <a:lnTo>
                  <a:pt x="52273" y="70874"/>
                </a:lnTo>
                <a:lnTo>
                  <a:pt x="41910" y="60832"/>
                </a:lnTo>
                <a:lnTo>
                  <a:pt x="62103" y="40005"/>
                </a:lnTo>
                <a:lnTo>
                  <a:pt x="82139" y="40005"/>
                </a:lnTo>
                <a:lnTo>
                  <a:pt x="92583" y="29210"/>
                </a:lnTo>
                <a:lnTo>
                  <a:pt x="0" y="0"/>
                </a:lnTo>
                <a:close/>
              </a:path>
              <a:path w="918845" h="890270">
                <a:moveTo>
                  <a:pt x="62103" y="40005"/>
                </a:moveTo>
                <a:lnTo>
                  <a:pt x="41910" y="60832"/>
                </a:lnTo>
                <a:lnTo>
                  <a:pt x="52273" y="70874"/>
                </a:lnTo>
                <a:lnTo>
                  <a:pt x="72443" y="50026"/>
                </a:lnTo>
                <a:lnTo>
                  <a:pt x="62103" y="40005"/>
                </a:lnTo>
                <a:close/>
              </a:path>
              <a:path w="918845" h="890270">
                <a:moveTo>
                  <a:pt x="82139" y="40005"/>
                </a:moveTo>
                <a:lnTo>
                  <a:pt x="62103" y="40005"/>
                </a:lnTo>
                <a:lnTo>
                  <a:pt x="72443" y="50026"/>
                </a:lnTo>
                <a:lnTo>
                  <a:pt x="82139" y="40005"/>
                </a:lnTo>
                <a:close/>
              </a:path>
            </a:pathLst>
          </a:custGeom>
          <a:solidFill>
            <a:srgbClr val="219BD7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7373112" y="3239176"/>
            <a:ext cx="1095587" cy="426720"/>
          </a:xfrm>
          <a:custGeom>
            <a:avLst/>
            <a:gdLst/>
            <a:ahLst/>
            <a:cxnLst/>
            <a:rect l="l" t="t" r="r" b="b"/>
            <a:pathLst>
              <a:path w="821689" h="320039">
                <a:moveTo>
                  <a:pt x="734928" y="292760"/>
                </a:moveTo>
                <a:lnTo>
                  <a:pt x="725042" y="320040"/>
                </a:lnTo>
                <a:lnTo>
                  <a:pt x="821436" y="308737"/>
                </a:lnTo>
                <a:lnTo>
                  <a:pt x="810945" y="297688"/>
                </a:lnTo>
                <a:lnTo>
                  <a:pt x="748538" y="297688"/>
                </a:lnTo>
                <a:lnTo>
                  <a:pt x="734928" y="292760"/>
                </a:lnTo>
                <a:close/>
              </a:path>
              <a:path w="821689" h="320039">
                <a:moveTo>
                  <a:pt x="744768" y="265603"/>
                </a:moveTo>
                <a:lnTo>
                  <a:pt x="734928" y="292760"/>
                </a:lnTo>
                <a:lnTo>
                  <a:pt x="748538" y="297688"/>
                </a:lnTo>
                <a:lnTo>
                  <a:pt x="758316" y="270510"/>
                </a:lnTo>
                <a:lnTo>
                  <a:pt x="744768" y="265603"/>
                </a:lnTo>
                <a:close/>
              </a:path>
              <a:path w="821689" h="320039">
                <a:moveTo>
                  <a:pt x="754633" y="238379"/>
                </a:moveTo>
                <a:lnTo>
                  <a:pt x="744768" y="265603"/>
                </a:lnTo>
                <a:lnTo>
                  <a:pt x="758316" y="270510"/>
                </a:lnTo>
                <a:lnTo>
                  <a:pt x="748538" y="297688"/>
                </a:lnTo>
                <a:lnTo>
                  <a:pt x="810945" y="297688"/>
                </a:lnTo>
                <a:lnTo>
                  <a:pt x="754633" y="238379"/>
                </a:lnTo>
                <a:close/>
              </a:path>
              <a:path w="821689" h="320039">
                <a:moveTo>
                  <a:pt x="86634" y="27280"/>
                </a:moveTo>
                <a:lnTo>
                  <a:pt x="76779" y="54475"/>
                </a:lnTo>
                <a:lnTo>
                  <a:pt x="734928" y="292760"/>
                </a:lnTo>
                <a:lnTo>
                  <a:pt x="744768" y="265603"/>
                </a:lnTo>
                <a:lnTo>
                  <a:pt x="86634" y="27280"/>
                </a:lnTo>
                <a:close/>
              </a:path>
              <a:path w="821689" h="320039">
                <a:moveTo>
                  <a:pt x="96519" y="0"/>
                </a:moveTo>
                <a:lnTo>
                  <a:pt x="0" y="11303"/>
                </a:lnTo>
                <a:lnTo>
                  <a:pt x="66928" y="81661"/>
                </a:lnTo>
                <a:lnTo>
                  <a:pt x="76779" y="54475"/>
                </a:lnTo>
                <a:lnTo>
                  <a:pt x="63118" y="49530"/>
                </a:lnTo>
                <a:lnTo>
                  <a:pt x="73025" y="22352"/>
                </a:lnTo>
                <a:lnTo>
                  <a:pt x="88420" y="22352"/>
                </a:lnTo>
                <a:lnTo>
                  <a:pt x="96519" y="0"/>
                </a:lnTo>
                <a:close/>
              </a:path>
              <a:path w="821689" h="320039">
                <a:moveTo>
                  <a:pt x="73025" y="22352"/>
                </a:moveTo>
                <a:lnTo>
                  <a:pt x="63118" y="49530"/>
                </a:lnTo>
                <a:lnTo>
                  <a:pt x="76779" y="54475"/>
                </a:lnTo>
                <a:lnTo>
                  <a:pt x="86634" y="27280"/>
                </a:lnTo>
                <a:lnTo>
                  <a:pt x="73025" y="22352"/>
                </a:lnTo>
                <a:close/>
              </a:path>
              <a:path w="821689" h="320039">
                <a:moveTo>
                  <a:pt x="88420" y="22352"/>
                </a:moveTo>
                <a:lnTo>
                  <a:pt x="73025" y="22352"/>
                </a:lnTo>
                <a:lnTo>
                  <a:pt x="86634" y="27280"/>
                </a:lnTo>
                <a:lnTo>
                  <a:pt x="88420" y="22352"/>
                </a:lnTo>
                <a:close/>
              </a:path>
            </a:pathLst>
          </a:custGeom>
          <a:solidFill>
            <a:srgbClr val="219BD7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-16933" y="0"/>
            <a:ext cx="34290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2400" spc="-7" dirty="0">
                <a:solidFill>
                  <a:srgbClr val="279DD9"/>
                </a:solidFill>
                <a:latin typeface="Calibri"/>
                <a:cs typeface="Calibri"/>
              </a:rPr>
              <a:t>17</a:t>
            </a:r>
            <a:endParaRPr sz="2400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ransition spd="med">
    <p:zoom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175743" y="6524751"/>
            <a:ext cx="16933" cy="333587"/>
          </a:xfrm>
          <a:custGeom>
            <a:avLst/>
            <a:gdLst/>
            <a:ahLst/>
            <a:cxnLst/>
            <a:rect l="l" t="t" r="r" b="b"/>
            <a:pathLst>
              <a:path w="12700" h="250189">
                <a:moveTo>
                  <a:pt x="0" y="249936"/>
                </a:moveTo>
                <a:lnTo>
                  <a:pt x="12192" y="249936"/>
                </a:lnTo>
                <a:lnTo>
                  <a:pt x="12192" y="0"/>
                </a:lnTo>
                <a:lnTo>
                  <a:pt x="0" y="0"/>
                </a:lnTo>
                <a:lnTo>
                  <a:pt x="0" y="249936"/>
                </a:lnTo>
                <a:close/>
              </a:path>
            </a:pathLst>
          </a:custGeom>
          <a:solidFill>
            <a:srgbClr val="8B99A0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" y="6524751"/>
            <a:ext cx="2661919" cy="333587"/>
          </a:xfrm>
          <a:custGeom>
            <a:avLst/>
            <a:gdLst/>
            <a:ahLst/>
            <a:cxnLst/>
            <a:rect l="l" t="t" r="r" b="b"/>
            <a:pathLst>
              <a:path w="1996439" h="250189">
                <a:moveTo>
                  <a:pt x="0" y="249936"/>
                </a:moveTo>
                <a:lnTo>
                  <a:pt x="1996439" y="249936"/>
                </a:lnTo>
                <a:lnTo>
                  <a:pt x="1996439" y="0"/>
                </a:lnTo>
                <a:lnTo>
                  <a:pt x="0" y="0"/>
                </a:lnTo>
                <a:lnTo>
                  <a:pt x="0" y="249936"/>
                </a:lnTo>
                <a:close/>
              </a:path>
            </a:pathLst>
          </a:custGeom>
          <a:solidFill>
            <a:srgbClr val="8B99A0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0995152" y="26415"/>
            <a:ext cx="1180592" cy="2296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032001" y="1097280"/>
            <a:ext cx="8557260" cy="485987"/>
          </a:xfrm>
          <a:custGeom>
            <a:avLst/>
            <a:gdLst/>
            <a:ahLst/>
            <a:cxnLst/>
            <a:rect l="l" t="t" r="r" b="b"/>
            <a:pathLst>
              <a:path w="6417945" h="364490">
                <a:moveTo>
                  <a:pt x="0" y="60705"/>
                </a:moveTo>
                <a:lnTo>
                  <a:pt x="4770" y="37076"/>
                </a:lnTo>
                <a:lnTo>
                  <a:pt x="17780" y="17780"/>
                </a:lnTo>
                <a:lnTo>
                  <a:pt x="37076" y="4770"/>
                </a:lnTo>
                <a:lnTo>
                  <a:pt x="60706" y="0"/>
                </a:lnTo>
                <a:lnTo>
                  <a:pt x="6356858" y="0"/>
                </a:lnTo>
                <a:lnTo>
                  <a:pt x="6380487" y="4770"/>
                </a:lnTo>
                <a:lnTo>
                  <a:pt x="6399784" y="17780"/>
                </a:lnTo>
                <a:lnTo>
                  <a:pt x="6412793" y="37076"/>
                </a:lnTo>
                <a:lnTo>
                  <a:pt x="6417564" y="60705"/>
                </a:lnTo>
                <a:lnTo>
                  <a:pt x="6417564" y="303529"/>
                </a:lnTo>
                <a:lnTo>
                  <a:pt x="6412793" y="327159"/>
                </a:lnTo>
                <a:lnTo>
                  <a:pt x="6399783" y="346455"/>
                </a:lnTo>
                <a:lnTo>
                  <a:pt x="6380487" y="359465"/>
                </a:lnTo>
                <a:lnTo>
                  <a:pt x="6356858" y="364236"/>
                </a:lnTo>
                <a:lnTo>
                  <a:pt x="60706" y="364236"/>
                </a:lnTo>
                <a:lnTo>
                  <a:pt x="37076" y="359465"/>
                </a:lnTo>
                <a:lnTo>
                  <a:pt x="17780" y="346455"/>
                </a:lnTo>
                <a:lnTo>
                  <a:pt x="4770" y="327159"/>
                </a:lnTo>
                <a:lnTo>
                  <a:pt x="0" y="303529"/>
                </a:lnTo>
                <a:lnTo>
                  <a:pt x="0" y="60705"/>
                </a:lnTo>
                <a:close/>
              </a:path>
            </a:pathLst>
          </a:custGeom>
          <a:ln w="57912">
            <a:solidFill>
              <a:srgbClr val="5A686F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 idx="4294967295"/>
          </p:nvPr>
        </p:nvSpPr>
        <p:spPr>
          <a:xfrm>
            <a:off x="4208781" y="1150566"/>
            <a:ext cx="4203700" cy="3794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/>
            <a:r>
              <a:rPr sz="2467" spc="-7" dirty="0">
                <a:solidFill>
                  <a:srgbClr val="279DD9"/>
                </a:solidFill>
                <a:latin typeface="Cambria"/>
                <a:cs typeface="Cambria"/>
              </a:rPr>
              <a:t>CÁC </a:t>
            </a:r>
            <a:r>
              <a:rPr sz="2467" spc="20" dirty="0">
                <a:solidFill>
                  <a:srgbClr val="279DD9"/>
                </a:solidFill>
                <a:latin typeface="Cambria"/>
                <a:cs typeface="Cambria"/>
              </a:rPr>
              <a:t>NHÓM </a:t>
            </a:r>
            <a:r>
              <a:rPr sz="2467" spc="13" dirty="0">
                <a:solidFill>
                  <a:srgbClr val="279DD9"/>
                </a:solidFill>
                <a:latin typeface="Cambria"/>
                <a:cs typeface="Cambria"/>
              </a:rPr>
              <a:t>MỐI NGUY</a:t>
            </a:r>
            <a:r>
              <a:rPr sz="2467" spc="-53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467" spc="13" dirty="0">
                <a:solidFill>
                  <a:srgbClr val="279DD9"/>
                </a:solidFill>
                <a:latin typeface="Cambria"/>
                <a:cs typeface="Cambria"/>
              </a:rPr>
              <a:t>CHÍNH</a:t>
            </a:r>
            <a:endParaRPr sz="2467" dirty="0">
              <a:latin typeface="Cambria"/>
              <a:cs typeface="Cambri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90575" y="2938272"/>
            <a:ext cx="4376928" cy="3413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884671" y="2938272"/>
            <a:ext cx="6071615" cy="34137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73641" y="1926337"/>
            <a:ext cx="11306387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2800" b="1" dirty="0">
                <a:solidFill>
                  <a:srgbClr val="279DD9"/>
                </a:solidFill>
                <a:latin typeface="Cambria"/>
                <a:cs typeface="Cambria"/>
              </a:rPr>
              <a:t>a. </a:t>
            </a:r>
            <a:r>
              <a:rPr sz="2800" b="1" spc="-33" dirty="0">
                <a:solidFill>
                  <a:srgbClr val="279DD9"/>
                </a:solidFill>
                <a:latin typeface="Cambria"/>
                <a:cs typeface="Cambria"/>
              </a:rPr>
              <a:t>Yếu </a:t>
            </a:r>
            <a:r>
              <a:rPr sz="2800" b="1" spc="-20" dirty="0">
                <a:solidFill>
                  <a:srgbClr val="279DD9"/>
                </a:solidFill>
                <a:latin typeface="Cambria"/>
                <a:cs typeface="Cambria"/>
              </a:rPr>
              <a:t>tố </a:t>
            </a:r>
            <a:r>
              <a:rPr sz="2800" b="1" spc="-13" dirty="0">
                <a:solidFill>
                  <a:srgbClr val="279DD9"/>
                </a:solidFill>
                <a:latin typeface="Cambria"/>
                <a:cs typeface="Cambria"/>
              </a:rPr>
              <a:t>con </a:t>
            </a:r>
            <a:r>
              <a:rPr sz="2800" b="1" spc="-7" dirty="0">
                <a:solidFill>
                  <a:srgbClr val="279DD9"/>
                </a:solidFill>
                <a:latin typeface="Cambria"/>
                <a:cs typeface="Cambria"/>
              </a:rPr>
              <a:t>người: </a:t>
            </a:r>
            <a:r>
              <a:rPr sz="2800" spc="-7" dirty="0">
                <a:solidFill>
                  <a:srgbClr val="279DD9"/>
                </a:solidFill>
                <a:latin typeface="Cambria"/>
                <a:cs typeface="Cambria"/>
              </a:rPr>
              <a:t>Năng </a:t>
            </a:r>
            <a:r>
              <a:rPr sz="2800" spc="-13" dirty="0">
                <a:solidFill>
                  <a:srgbClr val="279DD9"/>
                </a:solidFill>
                <a:latin typeface="Cambria"/>
                <a:cs typeface="Cambria"/>
              </a:rPr>
              <a:t>lực, </a:t>
            </a:r>
            <a:r>
              <a:rPr sz="2800" spc="-7" dirty="0">
                <a:solidFill>
                  <a:srgbClr val="279DD9"/>
                </a:solidFill>
                <a:latin typeface="Cambria"/>
                <a:cs typeface="Cambria"/>
              </a:rPr>
              <a:t>trình độ; Sai </a:t>
            </a:r>
            <a:r>
              <a:rPr sz="2800" spc="-13" dirty="0">
                <a:solidFill>
                  <a:srgbClr val="279DD9"/>
                </a:solidFill>
                <a:latin typeface="Cambria"/>
                <a:cs typeface="Cambria"/>
              </a:rPr>
              <a:t>quy </a:t>
            </a:r>
            <a:r>
              <a:rPr sz="2800" spc="-7" dirty="0">
                <a:solidFill>
                  <a:srgbClr val="279DD9"/>
                </a:solidFill>
                <a:latin typeface="Cambria"/>
                <a:cs typeface="Cambria"/>
              </a:rPr>
              <a:t>trình, </a:t>
            </a:r>
            <a:r>
              <a:rPr sz="2800" spc="-13" dirty="0">
                <a:solidFill>
                  <a:srgbClr val="279DD9"/>
                </a:solidFill>
                <a:latin typeface="Cambria"/>
                <a:cs typeface="Cambria"/>
              </a:rPr>
              <a:t>quy </a:t>
            </a:r>
            <a:r>
              <a:rPr sz="2800" dirty="0">
                <a:solidFill>
                  <a:srgbClr val="279DD9"/>
                </a:solidFill>
                <a:latin typeface="Cambria"/>
                <a:cs typeface="Cambria"/>
              </a:rPr>
              <a:t>định, nhận</a:t>
            </a:r>
            <a:r>
              <a:rPr sz="2800" spc="87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800" spc="-13" dirty="0">
                <a:solidFill>
                  <a:srgbClr val="279DD9"/>
                </a:solidFill>
                <a:latin typeface="Cambria"/>
                <a:cs typeface="Cambria"/>
              </a:rPr>
              <a:t>thức</a:t>
            </a:r>
            <a:endParaRPr sz="2800">
              <a:solidFill>
                <a:prstClr val="black"/>
              </a:solidFill>
              <a:latin typeface="Cambria"/>
              <a:cs typeface="Cambria"/>
            </a:endParaRPr>
          </a:p>
          <a:p>
            <a:pPr marL="16933" defTabSz="1219170"/>
            <a:r>
              <a:rPr sz="2800" spc="-20" dirty="0">
                <a:solidFill>
                  <a:srgbClr val="279DD9"/>
                </a:solidFill>
                <a:latin typeface="Cambria"/>
                <a:cs typeface="Cambria"/>
              </a:rPr>
              <a:t>kém </a:t>
            </a:r>
            <a:r>
              <a:rPr sz="2800" spc="-27" dirty="0">
                <a:solidFill>
                  <a:srgbClr val="279DD9"/>
                </a:solidFill>
                <a:latin typeface="Cambria"/>
                <a:cs typeface="Cambria"/>
              </a:rPr>
              <a:t>về </a:t>
            </a:r>
            <a:r>
              <a:rPr sz="2800" spc="-7" dirty="0">
                <a:solidFill>
                  <a:srgbClr val="279DD9"/>
                </a:solidFill>
                <a:latin typeface="Cambria"/>
                <a:cs typeface="Cambria"/>
              </a:rPr>
              <a:t>tầm </a:t>
            </a:r>
            <a:r>
              <a:rPr sz="2800" dirty="0">
                <a:solidFill>
                  <a:srgbClr val="279DD9"/>
                </a:solidFill>
                <a:latin typeface="Cambria"/>
                <a:cs typeface="Cambria"/>
              </a:rPr>
              <a:t>quan </a:t>
            </a:r>
            <a:r>
              <a:rPr sz="2800" spc="-13" dirty="0">
                <a:solidFill>
                  <a:srgbClr val="279DD9"/>
                </a:solidFill>
                <a:latin typeface="Cambria"/>
                <a:cs typeface="Cambria"/>
              </a:rPr>
              <a:t>trọng </a:t>
            </a:r>
            <a:r>
              <a:rPr sz="2800" dirty="0">
                <a:solidFill>
                  <a:srgbClr val="279DD9"/>
                </a:solidFill>
                <a:latin typeface="Cambria"/>
                <a:cs typeface="Cambria"/>
              </a:rPr>
              <a:t>của </a:t>
            </a:r>
            <a:r>
              <a:rPr sz="2800" spc="-20" dirty="0">
                <a:solidFill>
                  <a:srgbClr val="279DD9"/>
                </a:solidFill>
                <a:latin typeface="Cambria"/>
                <a:cs typeface="Cambria"/>
              </a:rPr>
              <a:t>quy </a:t>
            </a:r>
            <a:r>
              <a:rPr sz="2800" spc="-7" dirty="0">
                <a:solidFill>
                  <a:srgbClr val="279DD9"/>
                </a:solidFill>
                <a:latin typeface="Cambria"/>
                <a:cs typeface="Cambria"/>
              </a:rPr>
              <a:t>trình;  Hành </a:t>
            </a:r>
            <a:r>
              <a:rPr sz="2800" dirty="0">
                <a:solidFill>
                  <a:srgbClr val="279DD9"/>
                </a:solidFill>
                <a:latin typeface="Cambria"/>
                <a:cs typeface="Cambria"/>
              </a:rPr>
              <a:t>vi, </a:t>
            </a:r>
            <a:r>
              <a:rPr sz="2800" spc="-7" dirty="0">
                <a:solidFill>
                  <a:srgbClr val="279DD9"/>
                </a:solidFill>
                <a:latin typeface="Cambria"/>
                <a:cs typeface="Cambria"/>
              </a:rPr>
              <a:t>thái độ sai </a:t>
            </a:r>
            <a:r>
              <a:rPr sz="2800" spc="127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800" dirty="0">
                <a:solidFill>
                  <a:srgbClr val="279DD9"/>
                </a:solidFill>
                <a:latin typeface="Cambria"/>
                <a:cs typeface="Cambria"/>
              </a:rPr>
              <a:t>…</a:t>
            </a:r>
            <a:endParaRPr sz="2800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-16933" y="0"/>
            <a:ext cx="34290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2400" spc="-7" dirty="0">
                <a:solidFill>
                  <a:srgbClr val="279DD9"/>
                </a:solidFill>
                <a:latin typeface="Calibri"/>
                <a:cs typeface="Calibri"/>
              </a:rPr>
              <a:t>18</a:t>
            </a:r>
            <a:endParaRPr sz="2400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01AB4D-230D-40C1-9A90-99DC1B6472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52399"/>
            <a:ext cx="10363200" cy="1286435"/>
          </a:xfrm>
        </p:spPr>
        <p:txBody>
          <a:bodyPr/>
          <a:lstStyle/>
          <a:p>
            <a:pPr algn="ctr"/>
            <a:r>
              <a:rPr lang="vi-VN" dirty="0">
                <a:solidFill>
                  <a:srgbClr val="FF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Yếu tố con người</a:t>
            </a:r>
            <a:br>
              <a:rPr lang="vi-VN" dirty="0">
                <a:solidFill>
                  <a:srgbClr val="FF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endParaRPr lang="en-US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BA5AE34-F503-4F64-8600-330217737F55}"/>
              </a:ext>
            </a:extLst>
          </p:cNvPr>
          <p:cNvSpPr/>
          <p:nvPr/>
        </p:nvSpPr>
        <p:spPr>
          <a:xfrm>
            <a:off x="389965" y="1782396"/>
            <a:ext cx="11241741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200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• Con người dễ phạm các sai lỗi</a:t>
            </a:r>
          </a:p>
          <a:p>
            <a:r>
              <a:rPr lang="vi-VN" sz="2200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• Các sai lỗi sẽ dẫn đến các sự cố, tai nạn hang không</a:t>
            </a:r>
          </a:p>
          <a:p>
            <a:r>
              <a:rPr lang="vi-VN" sz="2200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• Công nghệ được sử dụng để đối phó với sự phức tạp và tăng hiệu quả</a:t>
            </a:r>
          </a:p>
          <a:p>
            <a:r>
              <a:rPr lang="vi-VN" sz="2200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• Lỗi của con người phải được chấp nhận như một phần của bất kỳ lỗi hệ thống nào khi con người và công nghệ tương tác</a:t>
            </a:r>
          </a:p>
          <a:p>
            <a:r>
              <a:rPr lang="vi-VN" sz="2200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• Lỗi do con người gây ra cũng có thể tồn tại trong tự động hóa </a:t>
            </a:r>
            <a:endParaRPr lang="en-US" sz="2200" dirty="0">
              <a:solidFill>
                <a:srgbClr val="FFFF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endParaRPr lang="en-US" sz="2200" dirty="0">
              <a:solidFill>
                <a:srgbClr val="FFFF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ctr"/>
            <a:r>
              <a:rPr lang="vi-VN" sz="2200" b="1" dirty="0">
                <a:solidFill>
                  <a:srgbClr val="FF99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Giảm thiểu và quản lý sai lỗi</a:t>
            </a:r>
          </a:p>
          <a:p>
            <a:r>
              <a:rPr lang="vi-VN" sz="2200" dirty="0">
                <a:latin typeface="Cambria" panose="02040503050406030204" pitchFamily="18" charset="0"/>
                <a:ea typeface="Cambria" panose="02040503050406030204" pitchFamily="18" charset="0"/>
              </a:rPr>
              <a:t>• </a:t>
            </a:r>
            <a:r>
              <a:rPr lang="vi-VN" sz="2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Giảm thiểu sai lỗi </a:t>
            </a:r>
            <a:r>
              <a:rPr lang="en-US" sz="2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  </a:t>
            </a:r>
            <a:r>
              <a:rPr lang="en-US" sz="2200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  <a:r>
              <a:rPr lang="vi-VN" sz="2200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hực hiện nhiều biện pháp để nâng cao nhận thức và</a:t>
            </a:r>
            <a:r>
              <a:rPr lang="en-US" sz="2200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2200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hạn chế sai lỗi con </a:t>
            </a:r>
            <a:r>
              <a:rPr lang="en-US" sz="2200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		            </a:t>
            </a:r>
            <a:r>
              <a:rPr lang="vi-VN" sz="2200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người như: Huấn luyện, quy trình…</a:t>
            </a:r>
          </a:p>
          <a:p>
            <a:r>
              <a:rPr lang="vi-VN" sz="2200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• </a:t>
            </a:r>
            <a:r>
              <a:rPr lang="vi-VN" sz="2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Ngăn chặn lỗi</a:t>
            </a:r>
            <a:r>
              <a:rPr lang="en-US" sz="2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          </a:t>
            </a:r>
            <a:r>
              <a:rPr lang="en-US" sz="2200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</a:t>
            </a:r>
            <a:r>
              <a:rPr lang="vi-VN" sz="2200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ử dụng các công cụ để phát hiện các lỗi của con</a:t>
            </a:r>
            <a:r>
              <a:rPr lang="en-US" sz="2200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2200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người (checklists, </a:t>
            </a:r>
            <a:r>
              <a:rPr lang="en-US" sz="2200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                      		            </a:t>
            </a:r>
            <a:r>
              <a:rPr lang="vi-VN" sz="2200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công nghệ)</a:t>
            </a:r>
          </a:p>
          <a:p>
            <a:r>
              <a:rPr lang="vi-VN" sz="2200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•</a:t>
            </a:r>
            <a:r>
              <a:rPr lang="en-US" sz="2200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2200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vi-VN" sz="2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Chấp nhận lỗi </a:t>
            </a:r>
            <a:r>
              <a:rPr lang="en-US" sz="2200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        </a:t>
            </a:r>
            <a:r>
              <a:rPr lang="en-US" sz="2200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</a:t>
            </a:r>
            <a:r>
              <a:rPr lang="vi-VN" sz="2200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hiết kế hệ thống có thể chịu đựng được sai lỗi </a:t>
            </a:r>
            <a:br>
              <a:rPr lang="vi-VN" sz="2200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br>
              <a:rPr lang="vi-VN" dirty="0">
                <a:solidFill>
                  <a:srgbClr val="FFFF00"/>
                </a:solidFill>
              </a:rPr>
            </a:b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320476"/>
      </p:ext>
    </p:extLst>
  </p:cSld>
  <p:clrMapOvr>
    <a:masterClrMapping/>
  </p:clrMapOvr>
  <p:transition spd="med">
    <p:zo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14577" y="1156205"/>
            <a:ext cx="8557260" cy="823659"/>
          </a:xfrm>
          <a:custGeom>
            <a:avLst/>
            <a:gdLst/>
            <a:ahLst/>
            <a:cxnLst/>
            <a:rect l="l" t="t" r="r" b="b"/>
            <a:pathLst>
              <a:path w="6417945" h="668019">
                <a:moveTo>
                  <a:pt x="6306312" y="0"/>
                </a:moveTo>
                <a:lnTo>
                  <a:pt x="111252" y="0"/>
                </a:lnTo>
                <a:lnTo>
                  <a:pt x="67937" y="8739"/>
                </a:lnTo>
                <a:lnTo>
                  <a:pt x="32575" y="32575"/>
                </a:lnTo>
                <a:lnTo>
                  <a:pt x="8739" y="67937"/>
                </a:lnTo>
                <a:lnTo>
                  <a:pt x="0" y="111252"/>
                </a:lnTo>
                <a:lnTo>
                  <a:pt x="0" y="556260"/>
                </a:lnTo>
                <a:lnTo>
                  <a:pt x="8739" y="599574"/>
                </a:lnTo>
                <a:lnTo>
                  <a:pt x="32575" y="634936"/>
                </a:lnTo>
                <a:lnTo>
                  <a:pt x="67937" y="658772"/>
                </a:lnTo>
                <a:lnTo>
                  <a:pt x="111252" y="667512"/>
                </a:lnTo>
                <a:lnTo>
                  <a:pt x="6306312" y="667512"/>
                </a:lnTo>
                <a:lnTo>
                  <a:pt x="6349626" y="658772"/>
                </a:lnTo>
                <a:lnTo>
                  <a:pt x="6384988" y="634936"/>
                </a:lnTo>
                <a:lnTo>
                  <a:pt x="6408824" y="599574"/>
                </a:lnTo>
                <a:lnTo>
                  <a:pt x="6417564" y="556260"/>
                </a:lnTo>
                <a:lnTo>
                  <a:pt x="6417564" y="111252"/>
                </a:lnTo>
                <a:lnTo>
                  <a:pt x="6408824" y="67937"/>
                </a:lnTo>
                <a:lnTo>
                  <a:pt x="6384988" y="32575"/>
                </a:lnTo>
                <a:lnTo>
                  <a:pt x="6349626" y="8739"/>
                </a:lnTo>
                <a:lnTo>
                  <a:pt x="6306312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814577" y="1156207"/>
            <a:ext cx="8557260" cy="890693"/>
          </a:xfrm>
          <a:custGeom>
            <a:avLst/>
            <a:gdLst/>
            <a:ahLst/>
            <a:cxnLst/>
            <a:rect l="l" t="t" r="r" b="b"/>
            <a:pathLst>
              <a:path w="6417945" h="668019">
                <a:moveTo>
                  <a:pt x="0" y="111252"/>
                </a:moveTo>
                <a:lnTo>
                  <a:pt x="8739" y="67937"/>
                </a:lnTo>
                <a:lnTo>
                  <a:pt x="32575" y="32575"/>
                </a:lnTo>
                <a:lnTo>
                  <a:pt x="67937" y="8739"/>
                </a:lnTo>
                <a:lnTo>
                  <a:pt x="111252" y="0"/>
                </a:lnTo>
                <a:lnTo>
                  <a:pt x="6306312" y="0"/>
                </a:lnTo>
                <a:lnTo>
                  <a:pt x="6349626" y="8739"/>
                </a:lnTo>
                <a:lnTo>
                  <a:pt x="6384988" y="32575"/>
                </a:lnTo>
                <a:lnTo>
                  <a:pt x="6408824" y="67937"/>
                </a:lnTo>
                <a:lnTo>
                  <a:pt x="6417564" y="111252"/>
                </a:lnTo>
                <a:lnTo>
                  <a:pt x="6417564" y="556260"/>
                </a:lnTo>
                <a:lnTo>
                  <a:pt x="6408824" y="599574"/>
                </a:lnTo>
                <a:lnTo>
                  <a:pt x="6384988" y="634936"/>
                </a:lnTo>
                <a:lnTo>
                  <a:pt x="6349626" y="658772"/>
                </a:lnTo>
                <a:lnTo>
                  <a:pt x="6306312" y="667512"/>
                </a:lnTo>
                <a:lnTo>
                  <a:pt x="111252" y="667512"/>
                </a:lnTo>
                <a:lnTo>
                  <a:pt x="67937" y="658772"/>
                </a:lnTo>
                <a:lnTo>
                  <a:pt x="32575" y="634936"/>
                </a:lnTo>
                <a:lnTo>
                  <a:pt x="8739" y="599574"/>
                </a:lnTo>
                <a:lnTo>
                  <a:pt x="0" y="556260"/>
                </a:lnTo>
                <a:lnTo>
                  <a:pt x="0" y="111252"/>
                </a:lnTo>
                <a:close/>
              </a:path>
            </a:pathLst>
          </a:custGeom>
          <a:ln w="57911">
            <a:solidFill>
              <a:srgbClr val="5A686F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 idx="4294967295"/>
          </p:nvPr>
        </p:nvSpPr>
        <p:spPr>
          <a:xfrm>
            <a:off x="3724655" y="1465991"/>
            <a:ext cx="6647182" cy="3416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/>
            <a:r>
              <a:rPr sz="2467" spc="-7" dirty="0">
                <a:solidFill>
                  <a:srgbClr val="279DD9"/>
                </a:solidFill>
                <a:latin typeface="Cambria"/>
                <a:cs typeface="Cambria"/>
              </a:rPr>
              <a:t>CÁC </a:t>
            </a:r>
            <a:r>
              <a:rPr sz="2467" spc="20" dirty="0">
                <a:solidFill>
                  <a:srgbClr val="279DD9"/>
                </a:solidFill>
                <a:latin typeface="Cambria"/>
                <a:cs typeface="Cambria"/>
              </a:rPr>
              <a:t>NHÓM </a:t>
            </a:r>
            <a:r>
              <a:rPr sz="2467" spc="13" dirty="0">
                <a:solidFill>
                  <a:srgbClr val="279DD9"/>
                </a:solidFill>
                <a:latin typeface="Cambria"/>
                <a:cs typeface="Cambria"/>
              </a:rPr>
              <a:t>MỐI </a:t>
            </a:r>
            <a:r>
              <a:rPr sz="2467" spc="20" dirty="0">
                <a:solidFill>
                  <a:srgbClr val="279DD9"/>
                </a:solidFill>
                <a:latin typeface="Cambria"/>
                <a:cs typeface="Cambria"/>
              </a:rPr>
              <a:t>NGUY</a:t>
            </a:r>
            <a:r>
              <a:rPr sz="2467" spc="-47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467" spc="13" dirty="0">
                <a:solidFill>
                  <a:srgbClr val="279DD9"/>
                </a:solidFill>
                <a:latin typeface="Cambria"/>
                <a:cs typeface="Cambria"/>
              </a:rPr>
              <a:t>CHÍNH</a:t>
            </a:r>
            <a:endParaRPr sz="2467" dirty="0">
              <a:latin typeface="Cambri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712207" y="2326639"/>
            <a:ext cx="1877907" cy="1175173"/>
          </a:xfrm>
          <a:custGeom>
            <a:avLst/>
            <a:gdLst/>
            <a:ahLst/>
            <a:cxnLst/>
            <a:rect l="l" t="t" r="r" b="b"/>
            <a:pathLst>
              <a:path w="1408429" h="881380">
                <a:moveTo>
                  <a:pt x="0" y="146812"/>
                </a:moveTo>
                <a:lnTo>
                  <a:pt x="7489" y="100429"/>
                </a:lnTo>
                <a:lnTo>
                  <a:pt x="28342" y="60130"/>
                </a:lnTo>
                <a:lnTo>
                  <a:pt x="60130" y="28342"/>
                </a:lnTo>
                <a:lnTo>
                  <a:pt x="100429" y="7489"/>
                </a:lnTo>
                <a:lnTo>
                  <a:pt x="146812" y="0"/>
                </a:lnTo>
                <a:lnTo>
                  <a:pt x="1261364" y="0"/>
                </a:lnTo>
                <a:lnTo>
                  <a:pt x="1307746" y="7489"/>
                </a:lnTo>
                <a:lnTo>
                  <a:pt x="1348045" y="28342"/>
                </a:lnTo>
                <a:lnTo>
                  <a:pt x="1379833" y="60130"/>
                </a:lnTo>
                <a:lnTo>
                  <a:pt x="1400686" y="100429"/>
                </a:lnTo>
                <a:lnTo>
                  <a:pt x="1408176" y="146812"/>
                </a:lnTo>
                <a:lnTo>
                  <a:pt x="1408176" y="734060"/>
                </a:lnTo>
                <a:lnTo>
                  <a:pt x="1400686" y="780442"/>
                </a:lnTo>
                <a:lnTo>
                  <a:pt x="1379833" y="820741"/>
                </a:lnTo>
                <a:lnTo>
                  <a:pt x="1348045" y="852529"/>
                </a:lnTo>
                <a:lnTo>
                  <a:pt x="1307746" y="873382"/>
                </a:lnTo>
                <a:lnTo>
                  <a:pt x="1261364" y="880872"/>
                </a:lnTo>
                <a:lnTo>
                  <a:pt x="146812" y="880872"/>
                </a:lnTo>
                <a:lnTo>
                  <a:pt x="100429" y="873382"/>
                </a:lnTo>
                <a:lnTo>
                  <a:pt x="60130" y="852529"/>
                </a:lnTo>
                <a:lnTo>
                  <a:pt x="28342" y="820741"/>
                </a:lnTo>
                <a:lnTo>
                  <a:pt x="7489" y="780442"/>
                </a:lnTo>
                <a:lnTo>
                  <a:pt x="0" y="734060"/>
                </a:lnTo>
                <a:lnTo>
                  <a:pt x="0" y="146812"/>
                </a:lnTo>
                <a:close/>
              </a:path>
            </a:pathLst>
          </a:custGeom>
          <a:ln w="57912">
            <a:solidFill>
              <a:srgbClr val="8B99A0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086265" y="2719323"/>
            <a:ext cx="1128607" cy="3796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2467" spc="7" dirty="0">
                <a:solidFill>
                  <a:srgbClr val="279DD9"/>
                </a:solidFill>
                <a:latin typeface="Cambria"/>
                <a:cs typeface="Cambria"/>
              </a:rPr>
              <a:t>Thiết</a:t>
            </a:r>
            <a:r>
              <a:rPr sz="2467" spc="-87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467" spc="-33" dirty="0">
                <a:solidFill>
                  <a:srgbClr val="279DD9"/>
                </a:solidFill>
                <a:latin typeface="Cambria"/>
                <a:cs typeface="Cambria"/>
              </a:rPr>
              <a:t>kế</a:t>
            </a:r>
            <a:endParaRPr sz="2467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689855" y="5399023"/>
            <a:ext cx="1877907" cy="1176867"/>
          </a:xfrm>
          <a:custGeom>
            <a:avLst/>
            <a:gdLst/>
            <a:ahLst/>
            <a:cxnLst/>
            <a:rect l="l" t="t" r="r" b="b"/>
            <a:pathLst>
              <a:path w="1408429" h="882650">
                <a:moveTo>
                  <a:pt x="1261110" y="0"/>
                </a:moveTo>
                <a:lnTo>
                  <a:pt x="147066" y="0"/>
                </a:lnTo>
                <a:lnTo>
                  <a:pt x="100559" y="7498"/>
                </a:lnTo>
                <a:lnTo>
                  <a:pt x="60185" y="28376"/>
                </a:lnTo>
                <a:lnTo>
                  <a:pt x="28358" y="60213"/>
                </a:lnTo>
                <a:lnTo>
                  <a:pt x="7491" y="100583"/>
                </a:lnTo>
                <a:lnTo>
                  <a:pt x="0" y="147065"/>
                </a:lnTo>
                <a:lnTo>
                  <a:pt x="0" y="735329"/>
                </a:lnTo>
                <a:lnTo>
                  <a:pt x="7491" y="781811"/>
                </a:lnTo>
                <a:lnTo>
                  <a:pt x="28358" y="822182"/>
                </a:lnTo>
                <a:lnTo>
                  <a:pt x="60185" y="854019"/>
                </a:lnTo>
                <a:lnTo>
                  <a:pt x="100559" y="874897"/>
                </a:lnTo>
                <a:lnTo>
                  <a:pt x="147066" y="882395"/>
                </a:lnTo>
                <a:lnTo>
                  <a:pt x="1261110" y="882395"/>
                </a:lnTo>
                <a:lnTo>
                  <a:pt x="1307616" y="874897"/>
                </a:lnTo>
                <a:lnTo>
                  <a:pt x="1347990" y="854019"/>
                </a:lnTo>
                <a:lnTo>
                  <a:pt x="1379817" y="822182"/>
                </a:lnTo>
                <a:lnTo>
                  <a:pt x="1400684" y="781811"/>
                </a:lnTo>
                <a:lnTo>
                  <a:pt x="1408176" y="735329"/>
                </a:lnTo>
                <a:lnTo>
                  <a:pt x="1408176" y="147065"/>
                </a:lnTo>
                <a:lnTo>
                  <a:pt x="1400684" y="100583"/>
                </a:lnTo>
                <a:lnTo>
                  <a:pt x="1379817" y="60213"/>
                </a:lnTo>
                <a:lnTo>
                  <a:pt x="1347990" y="28376"/>
                </a:lnTo>
                <a:lnTo>
                  <a:pt x="1307616" y="7498"/>
                </a:lnTo>
                <a:lnTo>
                  <a:pt x="126111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689855" y="5399023"/>
            <a:ext cx="1877907" cy="1176867"/>
          </a:xfrm>
          <a:custGeom>
            <a:avLst/>
            <a:gdLst/>
            <a:ahLst/>
            <a:cxnLst/>
            <a:rect l="l" t="t" r="r" b="b"/>
            <a:pathLst>
              <a:path w="1408429" h="882650">
                <a:moveTo>
                  <a:pt x="0" y="147065"/>
                </a:moveTo>
                <a:lnTo>
                  <a:pt x="7491" y="100583"/>
                </a:lnTo>
                <a:lnTo>
                  <a:pt x="28358" y="60213"/>
                </a:lnTo>
                <a:lnTo>
                  <a:pt x="60185" y="28376"/>
                </a:lnTo>
                <a:lnTo>
                  <a:pt x="100559" y="7498"/>
                </a:lnTo>
                <a:lnTo>
                  <a:pt x="147066" y="0"/>
                </a:lnTo>
                <a:lnTo>
                  <a:pt x="1261110" y="0"/>
                </a:lnTo>
                <a:lnTo>
                  <a:pt x="1307616" y="7498"/>
                </a:lnTo>
                <a:lnTo>
                  <a:pt x="1347990" y="28376"/>
                </a:lnTo>
                <a:lnTo>
                  <a:pt x="1379817" y="60213"/>
                </a:lnTo>
                <a:lnTo>
                  <a:pt x="1400684" y="100583"/>
                </a:lnTo>
                <a:lnTo>
                  <a:pt x="1408176" y="147065"/>
                </a:lnTo>
                <a:lnTo>
                  <a:pt x="1408176" y="735329"/>
                </a:lnTo>
                <a:lnTo>
                  <a:pt x="1400684" y="781811"/>
                </a:lnTo>
                <a:lnTo>
                  <a:pt x="1379817" y="822182"/>
                </a:lnTo>
                <a:lnTo>
                  <a:pt x="1347990" y="854019"/>
                </a:lnTo>
                <a:lnTo>
                  <a:pt x="1307616" y="874897"/>
                </a:lnTo>
                <a:lnTo>
                  <a:pt x="1261110" y="882395"/>
                </a:lnTo>
                <a:lnTo>
                  <a:pt x="147066" y="882395"/>
                </a:lnTo>
                <a:lnTo>
                  <a:pt x="100559" y="874897"/>
                </a:lnTo>
                <a:lnTo>
                  <a:pt x="60185" y="854019"/>
                </a:lnTo>
                <a:lnTo>
                  <a:pt x="28358" y="822182"/>
                </a:lnTo>
                <a:lnTo>
                  <a:pt x="7491" y="781811"/>
                </a:lnTo>
                <a:lnTo>
                  <a:pt x="0" y="735329"/>
                </a:lnTo>
                <a:lnTo>
                  <a:pt x="0" y="147065"/>
                </a:lnTo>
                <a:close/>
              </a:path>
            </a:pathLst>
          </a:custGeom>
          <a:ln w="57912">
            <a:solidFill>
              <a:srgbClr val="5A686F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882556" y="5603918"/>
            <a:ext cx="1493520" cy="759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" algn="ctr" defTabSz="1219170"/>
            <a:r>
              <a:rPr sz="2467" spc="13" dirty="0">
                <a:solidFill>
                  <a:srgbClr val="279DD9"/>
                </a:solidFill>
                <a:latin typeface="Cambria"/>
                <a:cs typeface="Cambria"/>
              </a:rPr>
              <a:t>Bảo</a:t>
            </a:r>
            <a:r>
              <a:rPr sz="2467" spc="-100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467" spc="7" dirty="0">
                <a:solidFill>
                  <a:srgbClr val="279DD9"/>
                </a:solidFill>
                <a:latin typeface="Cambria"/>
                <a:cs typeface="Cambria"/>
              </a:rPr>
              <a:t>trì,</a:t>
            </a:r>
            <a:endParaRPr sz="2467">
              <a:solidFill>
                <a:prstClr val="black"/>
              </a:solidFill>
              <a:latin typeface="Cambria"/>
              <a:cs typeface="Cambria"/>
            </a:endParaRPr>
          </a:p>
          <a:p>
            <a:pPr algn="ctr" defTabSz="1219170">
              <a:spcBef>
                <a:spcPts val="33"/>
              </a:spcBef>
            </a:pPr>
            <a:r>
              <a:rPr sz="2467" spc="13" dirty="0">
                <a:solidFill>
                  <a:srgbClr val="279DD9"/>
                </a:solidFill>
                <a:latin typeface="Cambria"/>
                <a:cs typeface="Cambria"/>
              </a:rPr>
              <a:t>bảo</a:t>
            </a:r>
            <a:r>
              <a:rPr sz="2467" spc="-120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467" spc="7" dirty="0">
                <a:solidFill>
                  <a:srgbClr val="279DD9"/>
                </a:solidFill>
                <a:latin typeface="Cambria"/>
                <a:cs typeface="Cambria"/>
              </a:rPr>
              <a:t>dưỡng</a:t>
            </a:r>
            <a:endParaRPr sz="2467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862320" y="3935984"/>
            <a:ext cx="1877907" cy="1175173"/>
          </a:xfrm>
          <a:custGeom>
            <a:avLst/>
            <a:gdLst/>
            <a:ahLst/>
            <a:cxnLst/>
            <a:rect l="l" t="t" r="r" b="b"/>
            <a:pathLst>
              <a:path w="1408429" h="881379">
                <a:moveTo>
                  <a:pt x="0" y="146812"/>
                </a:moveTo>
                <a:lnTo>
                  <a:pt x="7489" y="100429"/>
                </a:lnTo>
                <a:lnTo>
                  <a:pt x="28342" y="60130"/>
                </a:lnTo>
                <a:lnTo>
                  <a:pt x="60130" y="28342"/>
                </a:lnTo>
                <a:lnTo>
                  <a:pt x="100429" y="7489"/>
                </a:lnTo>
                <a:lnTo>
                  <a:pt x="146812" y="0"/>
                </a:lnTo>
                <a:lnTo>
                  <a:pt x="1261364" y="0"/>
                </a:lnTo>
                <a:lnTo>
                  <a:pt x="1307746" y="7489"/>
                </a:lnTo>
                <a:lnTo>
                  <a:pt x="1348045" y="28342"/>
                </a:lnTo>
                <a:lnTo>
                  <a:pt x="1379833" y="60130"/>
                </a:lnTo>
                <a:lnTo>
                  <a:pt x="1400686" y="100429"/>
                </a:lnTo>
                <a:lnTo>
                  <a:pt x="1408176" y="146812"/>
                </a:lnTo>
                <a:lnTo>
                  <a:pt x="1408176" y="734060"/>
                </a:lnTo>
                <a:lnTo>
                  <a:pt x="1400686" y="780442"/>
                </a:lnTo>
                <a:lnTo>
                  <a:pt x="1379833" y="820741"/>
                </a:lnTo>
                <a:lnTo>
                  <a:pt x="1348045" y="852529"/>
                </a:lnTo>
                <a:lnTo>
                  <a:pt x="1307746" y="873382"/>
                </a:lnTo>
                <a:lnTo>
                  <a:pt x="1261364" y="880872"/>
                </a:lnTo>
                <a:lnTo>
                  <a:pt x="146812" y="880872"/>
                </a:lnTo>
                <a:lnTo>
                  <a:pt x="100429" y="873382"/>
                </a:lnTo>
                <a:lnTo>
                  <a:pt x="60130" y="852529"/>
                </a:lnTo>
                <a:lnTo>
                  <a:pt x="28342" y="820741"/>
                </a:lnTo>
                <a:lnTo>
                  <a:pt x="7489" y="780442"/>
                </a:lnTo>
                <a:lnTo>
                  <a:pt x="0" y="734060"/>
                </a:lnTo>
                <a:lnTo>
                  <a:pt x="0" y="146812"/>
                </a:lnTo>
                <a:close/>
              </a:path>
            </a:pathLst>
          </a:custGeom>
          <a:ln w="57912">
            <a:solidFill>
              <a:srgbClr val="CED7DD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50957" y="4135049"/>
            <a:ext cx="1502833" cy="742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marR="6773" indent="13546" defTabSz="1219170">
              <a:lnSpc>
                <a:spcPct val="101099"/>
              </a:lnSpc>
            </a:pPr>
            <a:r>
              <a:rPr sz="2467" spc="13" dirty="0">
                <a:solidFill>
                  <a:srgbClr val="279DD9"/>
                </a:solidFill>
                <a:latin typeface="Cambria"/>
                <a:cs typeface="Cambria"/>
              </a:rPr>
              <a:t>Hạ tầng cơ  </a:t>
            </a:r>
            <a:r>
              <a:rPr sz="2467" spc="7" dirty="0">
                <a:solidFill>
                  <a:srgbClr val="279DD9"/>
                </a:solidFill>
                <a:latin typeface="Cambria"/>
                <a:cs typeface="Cambria"/>
              </a:rPr>
              <a:t>sở </a:t>
            </a:r>
            <a:r>
              <a:rPr sz="2467" spc="13" dirty="0">
                <a:solidFill>
                  <a:srgbClr val="279DD9"/>
                </a:solidFill>
                <a:latin typeface="Cambria"/>
                <a:cs typeface="Cambria"/>
              </a:rPr>
              <a:t>phục</a:t>
            </a:r>
            <a:r>
              <a:rPr sz="2467" spc="-107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467" spc="13" dirty="0">
                <a:solidFill>
                  <a:srgbClr val="279DD9"/>
                </a:solidFill>
                <a:latin typeface="Cambria"/>
                <a:cs typeface="Cambria"/>
              </a:rPr>
              <a:t>vụ</a:t>
            </a:r>
            <a:endParaRPr sz="2467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799081" y="2885270"/>
            <a:ext cx="1724660" cy="468207"/>
          </a:xfrm>
          <a:custGeom>
            <a:avLst/>
            <a:gdLst/>
            <a:ahLst/>
            <a:cxnLst/>
            <a:rect l="l" t="t" r="r" b="b"/>
            <a:pathLst>
              <a:path w="1293495" h="351155">
                <a:moveTo>
                  <a:pt x="74548" y="266065"/>
                </a:moveTo>
                <a:lnTo>
                  <a:pt x="0" y="328422"/>
                </a:lnTo>
                <a:lnTo>
                  <a:pt x="94487" y="350647"/>
                </a:lnTo>
                <a:lnTo>
                  <a:pt x="88620" y="325755"/>
                </a:lnTo>
                <a:lnTo>
                  <a:pt x="73787" y="325755"/>
                </a:lnTo>
                <a:lnTo>
                  <a:pt x="67056" y="297561"/>
                </a:lnTo>
                <a:lnTo>
                  <a:pt x="81185" y="294216"/>
                </a:lnTo>
                <a:lnTo>
                  <a:pt x="74548" y="266065"/>
                </a:lnTo>
                <a:close/>
              </a:path>
              <a:path w="1293495" h="351155">
                <a:moveTo>
                  <a:pt x="81185" y="294216"/>
                </a:moveTo>
                <a:lnTo>
                  <a:pt x="67056" y="297561"/>
                </a:lnTo>
                <a:lnTo>
                  <a:pt x="73787" y="325755"/>
                </a:lnTo>
                <a:lnTo>
                  <a:pt x="87836" y="322429"/>
                </a:lnTo>
                <a:lnTo>
                  <a:pt x="81185" y="294216"/>
                </a:lnTo>
                <a:close/>
              </a:path>
              <a:path w="1293495" h="351155">
                <a:moveTo>
                  <a:pt x="87836" y="322429"/>
                </a:moveTo>
                <a:lnTo>
                  <a:pt x="73787" y="325755"/>
                </a:lnTo>
                <a:lnTo>
                  <a:pt x="88620" y="325755"/>
                </a:lnTo>
                <a:lnTo>
                  <a:pt x="87836" y="322429"/>
                </a:lnTo>
                <a:close/>
              </a:path>
              <a:path w="1293495" h="351155">
                <a:moveTo>
                  <a:pt x="1205512" y="28094"/>
                </a:moveTo>
                <a:lnTo>
                  <a:pt x="81185" y="294216"/>
                </a:lnTo>
                <a:lnTo>
                  <a:pt x="87836" y="322429"/>
                </a:lnTo>
                <a:lnTo>
                  <a:pt x="1212173" y="56305"/>
                </a:lnTo>
                <a:lnTo>
                  <a:pt x="1205512" y="28094"/>
                </a:lnTo>
                <a:close/>
              </a:path>
              <a:path w="1293495" h="351155">
                <a:moveTo>
                  <a:pt x="1290325" y="24765"/>
                </a:moveTo>
                <a:lnTo>
                  <a:pt x="1219580" y="24765"/>
                </a:lnTo>
                <a:lnTo>
                  <a:pt x="1226312" y="52959"/>
                </a:lnTo>
                <a:lnTo>
                  <a:pt x="1212173" y="56305"/>
                </a:lnTo>
                <a:lnTo>
                  <a:pt x="1218818" y="84455"/>
                </a:lnTo>
                <a:lnTo>
                  <a:pt x="1290325" y="24765"/>
                </a:lnTo>
                <a:close/>
              </a:path>
              <a:path w="1293495" h="351155">
                <a:moveTo>
                  <a:pt x="1219580" y="24765"/>
                </a:moveTo>
                <a:lnTo>
                  <a:pt x="1205512" y="28094"/>
                </a:lnTo>
                <a:lnTo>
                  <a:pt x="1212173" y="56305"/>
                </a:lnTo>
                <a:lnTo>
                  <a:pt x="1226312" y="52959"/>
                </a:lnTo>
                <a:lnTo>
                  <a:pt x="1219580" y="24765"/>
                </a:lnTo>
                <a:close/>
              </a:path>
              <a:path w="1293495" h="351155">
                <a:moveTo>
                  <a:pt x="1198879" y="0"/>
                </a:moveTo>
                <a:lnTo>
                  <a:pt x="1205512" y="28094"/>
                </a:lnTo>
                <a:lnTo>
                  <a:pt x="1219580" y="24765"/>
                </a:lnTo>
                <a:lnTo>
                  <a:pt x="1290325" y="24765"/>
                </a:lnTo>
                <a:lnTo>
                  <a:pt x="1293367" y="22225"/>
                </a:lnTo>
                <a:lnTo>
                  <a:pt x="1198879" y="0"/>
                </a:lnTo>
                <a:close/>
              </a:path>
            </a:pathLst>
          </a:custGeom>
          <a:solidFill>
            <a:srgbClr val="219BD7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925065" y="4859528"/>
            <a:ext cx="1599353" cy="983827"/>
          </a:xfrm>
          <a:custGeom>
            <a:avLst/>
            <a:gdLst/>
            <a:ahLst/>
            <a:cxnLst/>
            <a:rect l="l" t="t" r="r" b="b"/>
            <a:pathLst>
              <a:path w="1199514" h="737870">
                <a:moveTo>
                  <a:pt x="1117537" y="704547"/>
                </a:moveTo>
                <a:lnTo>
                  <a:pt x="1102360" y="729246"/>
                </a:lnTo>
                <a:lnTo>
                  <a:pt x="1199134" y="737768"/>
                </a:lnTo>
                <a:lnTo>
                  <a:pt x="1183213" y="712165"/>
                </a:lnTo>
                <a:lnTo>
                  <a:pt x="1129918" y="712165"/>
                </a:lnTo>
                <a:lnTo>
                  <a:pt x="1117537" y="704547"/>
                </a:lnTo>
                <a:close/>
              </a:path>
              <a:path w="1199514" h="737870">
                <a:moveTo>
                  <a:pt x="1132680" y="679903"/>
                </a:moveTo>
                <a:lnTo>
                  <a:pt x="1117537" y="704547"/>
                </a:lnTo>
                <a:lnTo>
                  <a:pt x="1129918" y="712165"/>
                </a:lnTo>
                <a:lnTo>
                  <a:pt x="1145031" y="687501"/>
                </a:lnTo>
                <a:lnTo>
                  <a:pt x="1132680" y="679903"/>
                </a:lnTo>
                <a:close/>
              </a:path>
              <a:path w="1199514" h="737870">
                <a:moveTo>
                  <a:pt x="1147826" y="655256"/>
                </a:moveTo>
                <a:lnTo>
                  <a:pt x="1132680" y="679903"/>
                </a:lnTo>
                <a:lnTo>
                  <a:pt x="1145031" y="687501"/>
                </a:lnTo>
                <a:lnTo>
                  <a:pt x="1129918" y="712165"/>
                </a:lnTo>
                <a:lnTo>
                  <a:pt x="1183213" y="712165"/>
                </a:lnTo>
                <a:lnTo>
                  <a:pt x="1147826" y="655256"/>
                </a:lnTo>
                <a:close/>
              </a:path>
              <a:path w="1199514" h="737870">
                <a:moveTo>
                  <a:pt x="81545" y="33239"/>
                </a:moveTo>
                <a:lnTo>
                  <a:pt x="66389" y="57851"/>
                </a:lnTo>
                <a:lnTo>
                  <a:pt x="1117537" y="704547"/>
                </a:lnTo>
                <a:lnTo>
                  <a:pt x="1132680" y="679903"/>
                </a:lnTo>
                <a:lnTo>
                  <a:pt x="81545" y="33239"/>
                </a:lnTo>
                <a:close/>
              </a:path>
              <a:path w="1199514" h="737870">
                <a:moveTo>
                  <a:pt x="0" y="0"/>
                </a:moveTo>
                <a:lnTo>
                  <a:pt x="51181" y="82549"/>
                </a:lnTo>
                <a:lnTo>
                  <a:pt x="66389" y="57851"/>
                </a:lnTo>
                <a:lnTo>
                  <a:pt x="54101" y="50291"/>
                </a:lnTo>
                <a:lnTo>
                  <a:pt x="69214" y="25653"/>
                </a:lnTo>
                <a:lnTo>
                  <a:pt x="86216" y="25653"/>
                </a:lnTo>
                <a:lnTo>
                  <a:pt x="96774" y="8508"/>
                </a:lnTo>
                <a:lnTo>
                  <a:pt x="0" y="0"/>
                </a:lnTo>
                <a:close/>
              </a:path>
              <a:path w="1199514" h="737870">
                <a:moveTo>
                  <a:pt x="69214" y="25653"/>
                </a:moveTo>
                <a:lnTo>
                  <a:pt x="54101" y="50291"/>
                </a:lnTo>
                <a:lnTo>
                  <a:pt x="66389" y="57851"/>
                </a:lnTo>
                <a:lnTo>
                  <a:pt x="81545" y="33239"/>
                </a:lnTo>
                <a:lnTo>
                  <a:pt x="69214" y="25653"/>
                </a:lnTo>
                <a:close/>
              </a:path>
              <a:path w="1199514" h="737870">
                <a:moveTo>
                  <a:pt x="86216" y="25653"/>
                </a:moveTo>
                <a:lnTo>
                  <a:pt x="69214" y="25653"/>
                </a:lnTo>
                <a:lnTo>
                  <a:pt x="81545" y="33239"/>
                </a:lnTo>
                <a:lnTo>
                  <a:pt x="86216" y="25653"/>
                </a:lnTo>
                <a:close/>
              </a:path>
            </a:pathLst>
          </a:custGeom>
          <a:solidFill>
            <a:srgbClr val="219BD7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849623" y="4320032"/>
            <a:ext cx="1834727" cy="115993"/>
          </a:xfrm>
          <a:custGeom>
            <a:avLst/>
            <a:gdLst/>
            <a:ahLst/>
            <a:cxnLst/>
            <a:rect l="l" t="t" r="r" b="b"/>
            <a:pathLst>
              <a:path w="1376045" h="86995">
                <a:moveTo>
                  <a:pt x="86868" y="0"/>
                </a:moveTo>
                <a:lnTo>
                  <a:pt x="0" y="43433"/>
                </a:lnTo>
                <a:lnTo>
                  <a:pt x="86868" y="86868"/>
                </a:lnTo>
                <a:lnTo>
                  <a:pt x="86868" y="57912"/>
                </a:lnTo>
                <a:lnTo>
                  <a:pt x="72389" y="57912"/>
                </a:lnTo>
                <a:lnTo>
                  <a:pt x="72389" y="28956"/>
                </a:lnTo>
                <a:lnTo>
                  <a:pt x="86868" y="28956"/>
                </a:lnTo>
                <a:lnTo>
                  <a:pt x="86868" y="0"/>
                </a:lnTo>
                <a:close/>
              </a:path>
              <a:path w="1376045" h="86995">
                <a:moveTo>
                  <a:pt x="1288795" y="0"/>
                </a:moveTo>
                <a:lnTo>
                  <a:pt x="1288795" y="86868"/>
                </a:lnTo>
                <a:lnTo>
                  <a:pt x="1346708" y="57912"/>
                </a:lnTo>
                <a:lnTo>
                  <a:pt x="1303273" y="57912"/>
                </a:lnTo>
                <a:lnTo>
                  <a:pt x="1303273" y="28956"/>
                </a:lnTo>
                <a:lnTo>
                  <a:pt x="1346708" y="28956"/>
                </a:lnTo>
                <a:lnTo>
                  <a:pt x="1288795" y="0"/>
                </a:lnTo>
                <a:close/>
              </a:path>
              <a:path w="1376045" h="86995">
                <a:moveTo>
                  <a:pt x="86868" y="28956"/>
                </a:moveTo>
                <a:lnTo>
                  <a:pt x="72389" y="28956"/>
                </a:lnTo>
                <a:lnTo>
                  <a:pt x="72389" y="57912"/>
                </a:lnTo>
                <a:lnTo>
                  <a:pt x="86868" y="57912"/>
                </a:lnTo>
                <a:lnTo>
                  <a:pt x="86868" y="28956"/>
                </a:lnTo>
                <a:close/>
              </a:path>
              <a:path w="1376045" h="86995">
                <a:moveTo>
                  <a:pt x="1288795" y="28956"/>
                </a:moveTo>
                <a:lnTo>
                  <a:pt x="86868" y="28956"/>
                </a:lnTo>
                <a:lnTo>
                  <a:pt x="86868" y="57912"/>
                </a:lnTo>
                <a:lnTo>
                  <a:pt x="1288795" y="57912"/>
                </a:lnTo>
                <a:lnTo>
                  <a:pt x="1288795" y="28956"/>
                </a:lnTo>
                <a:close/>
              </a:path>
              <a:path w="1376045" h="86995">
                <a:moveTo>
                  <a:pt x="1346708" y="28956"/>
                </a:moveTo>
                <a:lnTo>
                  <a:pt x="1303273" y="28956"/>
                </a:lnTo>
                <a:lnTo>
                  <a:pt x="1303273" y="57912"/>
                </a:lnTo>
                <a:lnTo>
                  <a:pt x="1346708" y="57912"/>
                </a:lnTo>
                <a:lnTo>
                  <a:pt x="1375664" y="43433"/>
                </a:lnTo>
                <a:lnTo>
                  <a:pt x="1346708" y="28956"/>
                </a:lnTo>
                <a:close/>
              </a:path>
            </a:pathLst>
          </a:custGeom>
          <a:solidFill>
            <a:srgbClr val="219BD7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67791" y="3462545"/>
            <a:ext cx="3356864" cy="13492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30784" y="3499103"/>
            <a:ext cx="3236976" cy="12293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30784" y="3499103"/>
            <a:ext cx="3237653" cy="1229359"/>
          </a:xfrm>
          <a:custGeom>
            <a:avLst/>
            <a:gdLst/>
            <a:ahLst/>
            <a:cxnLst/>
            <a:rect l="l" t="t" r="r" b="b"/>
            <a:pathLst>
              <a:path w="2428240" h="922020">
                <a:moveTo>
                  <a:pt x="0" y="461010"/>
                </a:moveTo>
                <a:lnTo>
                  <a:pt x="7122" y="410773"/>
                </a:lnTo>
                <a:lnTo>
                  <a:pt x="27997" y="362104"/>
                </a:lnTo>
                <a:lnTo>
                  <a:pt x="61884" y="315285"/>
                </a:lnTo>
                <a:lnTo>
                  <a:pt x="108041" y="270595"/>
                </a:lnTo>
                <a:lnTo>
                  <a:pt x="165729" y="228317"/>
                </a:lnTo>
                <a:lnTo>
                  <a:pt x="198665" y="208170"/>
                </a:lnTo>
                <a:lnTo>
                  <a:pt x="234207" y="188732"/>
                </a:lnTo>
                <a:lnTo>
                  <a:pt x="272260" y="170036"/>
                </a:lnTo>
                <a:lnTo>
                  <a:pt x="312734" y="152120"/>
                </a:lnTo>
                <a:lnTo>
                  <a:pt x="355534" y="135016"/>
                </a:lnTo>
                <a:lnTo>
                  <a:pt x="400570" y="118762"/>
                </a:lnTo>
                <a:lnTo>
                  <a:pt x="447747" y="103392"/>
                </a:lnTo>
                <a:lnTo>
                  <a:pt x="496974" y="88940"/>
                </a:lnTo>
                <a:lnTo>
                  <a:pt x="548158" y="75443"/>
                </a:lnTo>
                <a:lnTo>
                  <a:pt x="601206" y="62935"/>
                </a:lnTo>
                <a:lnTo>
                  <a:pt x="656026" y="51452"/>
                </a:lnTo>
                <a:lnTo>
                  <a:pt x="712526" y="41028"/>
                </a:lnTo>
                <a:lnTo>
                  <a:pt x="770612" y="31699"/>
                </a:lnTo>
                <a:lnTo>
                  <a:pt x="830192" y="23500"/>
                </a:lnTo>
                <a:lnTo>
                  <a:pt x="891173" y="16465"/>
                </a:lnTo>
                <a:lnTo>
                  <a:pt x="953464" y="10631"/>
                </a:lnTo>
                <a:lnTo>
                  <a:pt x="1016971" y="6033"/>
                </a:lnTo>
                <a:lnTo>
                  <a:pt x="1081602" y="2704"/>
                </a:lnTo>
                <a:lnTo>
                  <a:pt x="1147265" y="682"/>
                </a:lnTo>
                <a:lnTo>
                  <a:pt x="1213866" y="0"/>
                </a:lnTo>
                <a:lnTo>
                  <a:pt x="1280470" y="682"/>
                </a:lnTo>
                <a:lnTo>
                  <a:pt x="1346135" y="2704"/>
                </a:lnTo>
                <a:lnTo>
                  <a:pt x="1410769" y="6033"/>
                </a:lnTo>
                <a:lnTo>
                  <a:pt x="1474278" y="10631"/>
                </a:lnTo>
                <a:lnTo>
                  <a:pt x="1536571" y="16465"/>
                </a:lnTo>
                <a:lnTo>
                  <a:pt x="1597554" y="23500"/>
                </a:lnTo>
                <a:lnTo>
                  <a:pt x="1657135" y="31699"/>
                </a:lnTo>
                <a:lnTo>
                  <a:pt x="1715222" y="41028"/>
                </a:lnTo>
                <a:lnTo>
                  <a:pt x="1771722" y="51452"/>
                </a:lnTo>
                <a:lnTo>
                  <a:pt x="1826542" y="62935"/>
                </a:lnTo>
                <a:lnTo>
                  <a:pt x="1879590" y="75443"/>
                </a:lnTo>
                <a:lnTo>
                  <a:pt x="1930773" y="88940"/>
                </a:lnTo>
                <a:lnTo>
                  <a:pt x="1980000" y="103392"/>
                </a:lnTo>
                <a:lnTo>
                  <a:pt x="2027176" y="118762"/>
                </a:lnTo>
                <a:lnTo>
                  <a:pt x="2072211" y="135016"/>
                </a:lnTo>
                <a:lnTo>
                  <a:pt x="2115011" y="152120"/>
                </a:lnTo>
                <a:lnTo>
                  <a:pt x="2155483" y="170036"/>
                </a:lnTo>
                <a:lnTo>
                  <a:pt x="2193535" y="188732"/>
                </a:lnTo>
                <a:lnTo>
                  <a:pt x="2229075" y="208170"/>
                </a:lnTo>
                <a:lnTo>
                  <a:pt x="2262011" y="228317"/>
                </a:lnTo>
                <a:lnTo>
                  <a:pt x="2319696" y="270595"/>
                </a:lnTo>
                <a:lnTo>
                  <a:pt x="2365851" y="315285"/>
                </a:lnTo>
                <a:lnTo>
                  <a:pt x="2399736" y="362104"/>
                </a:lnTo>
                <a:lnTo>
                  <a:pt x="2420609" y="410773"/>
                </a:lnTo>
                <a:lnTo>
                  <a:pt x="2427732" y="461010"/>
                </a:lnTo>
                <a:lnTo>
                  <a:pt x="2425935" y="486306"/>
                </a:lnTo>
                <a:lnTo>
                  <a:pt x="2411845" y="535794"/>
                </a:lnTo>
                <a:lnTo>
                  <a:pt x="2384373" y="583573"/>
                </a:lnTo>
                <a:lnTo>
                  <a:pt x="2344261" y="629363"/>
                </a:lnTo>
                <a:lnTo>
                  <a:pt x="2292248" y="672882"/>
                </a:lnTo>
                <a:lnTo>
                  <a:pt x="2229075" y="713849"/>
                </a:lnTo>
                <a:lnTo>
                  <a:pt x="2193535" y="733287"/>
                </a:lnTo>
                <a:lnTo>
                  <a:pt x="2155483" y="751983"/>
                </a:lnTo>
                <a:lnTo>
                  <a:pt x="2115011" y="769899"/>
                </a:lnTo>
                <a:lnTo>
                  <a:pt x="2072211" y="787003"/>
                </a:lnTo>
                <a:lnTo>
                  <a:pt x="2027176" y="803257"/>
                </a:lnTo>
                <a:lnTo>
                  <a:pt x="1980000" y="818627"/>
                </a:lnTo>
                <a:lnTo>
                  <a:pt x="1930773" y="833079"/>
                </a:lnTo>
                <a:lnTo>
                  <a:pt x="1879590" y="846576"/>
                </a:lnTo>
                <a:lnTo>
                  <a:pt x="1826542" y="859084"/>
                </a:lnTo>
                <a:lnTo>
                  <a:pt x="1771722" y="870567"/>
                </a:lnTo>
                <a:lnTo>
                  <a:pt x="1715222" y="880991"/>
                </a:lnTo>
                <a:lnTo>
                  <a:pt x="1657135" y="890320"/>
                </a:lnTo>
                <a:lnTo>
                  <a:pt x="1597554" y="898519"/>
                </a:lnTo>
                <a:lnTo>
                  <a:pt x="1536571" y="905554"/>
                </a:lnTo>
                <a:lnTo>
                  <a:pt x="1474278" y="911388"/>
                </a:lnTo>
                <a:lnTo>
                  <a:pt x="1410769" y="915986"/>
                </a:lnTo>
                <a:lnTo>
                  <a:pt x="1346135" y="919315"/>
                </a:lnTo>
                <a:lnTo>
                  <a:pt x="1280470" y="921337"/>
                </a:lnTo>
                <a:lnTo>
                  <a:pt x="1213866" y="922020"/>
                </a:lnTo>
                <a:lnTo>
                  <a:pt x="1147265" y="921337"/>
                </a:lnTo>
                <a:lnTo>
                  <a:pt x="1081602" y="919315"/>
                </a:lnTo>
                <a:lnTo>
                  <a:pt x="1016971" y="915986"/>
                </a:lnTo>
                <a:lnTo>
                  <a:pt x="953464" y="911388"/>
                </a:lnTo>
                <a:lnTo>
                  <a:pt x="891173" y="905554"/>
                </a:lnTo>
                <a:lnTo>
                  <a:pt x="830192" y="898519"/>
                </a:lnTo>
                <a:lnTo>
                  <a:pt x="770612" y="890320"/>
                </a:lnTo>
                <a:lnTo>
                  <a:pt x="712526" y="880991"/>
                </a:lnTo>
                <a:lnTo>
                  <a:pt x="656026" y="870567"/>
                </a:lnTo>
                <a:lnTo>
                  <a:pt x="601206" y="859084"/>
                </a:lnTo>
                <a:lnTo>
                  <a:pt x="548158" y="846576"/>
                </a:lnTo>
                <a:lnTo>
                  <a:pt x="496974" y="833079"/>
                </a:lnTo>
                <a:lnTo>
                  <a:pt x="447747" y="818627"/>
                </a:lnTo>
                <a:lnTo>
                  <a:pt x="400570" y="803257"/>
                </a:lnTo>
                <a:lnTo>
                  <a:pt x="355534" y="787003"/>
                </a:lnTo>
                <a:lnTo>
                  <a:pt x="312734" y="769899"/>
                </a:lnTo>
                <a:lnTo>
                  <a:pt x="272260" y="751983"/>
                </a:lnTo>
                <a:lnTo>
                  <a:pt x="234207" y="733287"/>
                </a:lnTo>
                <a:lnTo>
                  <a:pt x="198665" y="713849"/>
                </a:lnTo>
                <a:lnTo>
                  <a:pt x="165729" y="693702"/>
                </a:lnTo>
                <a:lnTo>
                  <a:pt x="108041" y="651424"/>
                </a:lnTo>
                <a:lnTo>
                  <a:pt x="61884" y="606734"/>
                </a:lnTo>
                <a:lnTo>
                  <a:pt x="27997" y="559915"/>
                </a:lnTo>
                <a:lnTo>
                  <a:pt x="7122" y="511246"/>
                </a:lnTo>
                <a:lnTo>
                  <a:pt x="0" y="461010"/>
                </a:lnTo>
                <a:close/>
              </a:path>
            </a:pathLst>
          </a:custGeom>
          <a:ln w="9144">
            <a:solidFill>
              <a:srgbClr val="279DD9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373360" y="3675447"/>
            <a:ext cx="1352125" cy="7316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marR="6773" indent="103291" defTabSz="1219170">
              <a:lnSpc>
                <a:spcPct val="124700"/>
              </a:lnSpc>
            </a:pPr>
            <a:r>
              <a:rPr sz="2000" b="1" spc="-13" dirty="0">
                <a:solidFill>
                  <a:srgbClr val="279DD9"/>
                </a:solidFill>
                <a:latin typeface="Cambria"/>
                <a:cs typeface="Cambria"/>
              </a:rPr>
              <a:t>MACHINE  </a:t>
            </a:r>
            <a:r>
              <a:rPr sz="2000" b="1" spc="-47" dirty="0">
                <a:solidFill>
                  <a:srgbClr val="279DD9"/>
                </a:solidFill>
                <a:latin typeface="Cambria"/>
                <a:cs typeface="Cambria"/>
              </a:rPr>
              <a:t>(MÁY</a:t>
            </a:r>
            <a:r>
              <a:rPr sz="2000" b="1" spc="-87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000" b="1" spc="-7" dirty="0">
                <a:solidFill>
                  <a:srgbClr val="279DD9"/>
                </a:solidFill>
                <a:latin typeface="Cambria"/>
                <a:cs typeface="Cambria"/>
              </a:rPr>
              <a:t>MÓC)</a:t>
            </a:r>
            <a:endParaRPr sz="2000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587231" y="2192527"/>
            <a:ext cx="2609088" cy="19568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532368" y="4271264"/>
            <a:ext cx="3208528" cy="24058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440842" y="6252463"/>
            <a:ext cx="34290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2400" spc="-7" dirty="0">
                <a:solidFill>
                  <a:srgbClr val="279DD9"/>
                </a:solidFill>
                <a:latin typeface="Calibri"/>
                <a:cs typeface="Calibri"/>
              </a:rPr>
              <a:t>19</a:t>
            </a:r>
            <a:endParaRPr sz="2400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14577" y="1156207"/>
            <a:ext cx="8557260" cy="1127759"/>
          </a:xfrm>
          <a:custGeom>
            <a:avLst/>
            <a:gdLst/>
            <a:ahLst/>
            <a:cxnLst/>
            <a:rect l="l" t="t" r="r" b="b"/>
            <a:pathLst>
              <a:path w="6417945" h="845819">
                <a:moveTo>
                  <a:pt x="6276594" y="0"/>
                </a:moveTo>
                <a:lnTo>
                  <a:pt x="140970" y="0"/>
                </a:lnTo>
                <a:lnTo>
                  <a:pt x="96414" y="7187"/>
                </a:lnTo>
                <a:lnTo>
                  <a:pt x="57716" y="27200"/>
                </a:lnTo>
                <a:lnTo>
                  <a:pt x="27200" y="57716"/>
                </a:lnTo>
                <a:lnTo>
                  <a:pt x="7187" y="96414"/>
                </a:lnTo>
                <a:lnTo>
                  <a:pt x="0" y="140970"/>
                </a:lnTo>
                <a:lnTo>
                  <a:pt x="0" y="704850"/>
                </a:lnTo>
                <a:lnTo>
                  <a:pt x="7187" y="749405"/>
                </a:lnTo>
                <a:lnTo>
                  <a:pt x="27200" y="788103"/>
                </a:lnTo>
                <a:lnTo>
                  <a:pt x="57716" y="818619"/>
                </a:lnTo>
                <a:lnTo>
                  <a:pt x="96414" y="838632"/>
                </a:lnTo>
                <a:lnTo>
                  <a:pt x="140970" y="845820"/>
                </a:lnTo>
                <a:lnTo>
                  <a:pt x="6276594" y="845820"/>
                </a:lnTo>
                <a:lnTo>
                  <a:pt x="6321149" y="838632"/>
                </a:lnTo>
                <a:lnTo>
                  <a:pt x="6359847" y="818619"/>
                </a:lnTo>
                <a:lnTo>
                  <a:pt x="6390363" y="788103"/>
                </a:lnTo>
                <a:lnTo>
                  <a:pt x="6410376" y="749405"/>
                </a:lnTo>
                <a:lnTo>
                  <a:pt x="6417564" y="704850"/>
                </a:lnTo>
                <a:lnTo>
                  <a:pt x="6417564" y="140970"/>
                </a:lnTo>
                <a:lnTo>
                  <a:pt x="6410376" y="96414"/>
                </a:lnTo>
                <a:lnTo>
                  <a:pt x="6390363" y="57716"/>
                </a:lnTo>
                <a:lnTo>
                  <a:pt x="6359847" y="27200"/>
                </a:lnTo>
                <a:lnTo>
                  <a:pt x="6321149" y="7187"/>
                </a:lnTo>
                <a:lnTo>
                  <a:pt x="6276594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814577" y="1156207"/>
            <a:ext cx="8557260" cy="1127759"/>
          </a:xfrm>
          <a:custGeom>
            <a:avLst/>
            <a:gdLst/>
            <a:ahLst/>
            <a:cxnLst/>
            <a:rect l="l" t="t" r="r" b="b"/>
            <a:pathLst>
              <a:path w="6417945" h="845819">
                <a:moveTo>
                  <a:pt x="0" y="140970"/>
                </a:moveTo>
                <a:lnTo>
                  <a:pt x="7187" y="96414"/>
                </a:lnTo>
                <a:lnTo>
                  <a:pt x="27200" y="57716"/>
                </a:lnTo>
                <a:lnTo>
                  <a:pt x="57716" y="27200"/>
                </a:lnTo>
                <a:lnTo>
                  <a:pt x="96414" y="7187"/>
                </a:lnTo>
                <a:lnTo>
                  <a:pt x="140970" y="0"/>
                </a:lnTo>
                <a:lnTo>
                  <a:pt x="6276594" y="0"/>
                </a:lnTo>
                <a:lnTo>
                  <a:pt x="6321149" y="7187"/>
                </a:lnTo>
                <a:lnTo>
                  <a:pt x="6359847" y="27200"/>
                </a:lnTo>
                <a:lnTo>
                  <a:pt x="6390363" y="57716"/>
                </a:lnTo>
                <a:lnTo>
                  <a:pt x="6410376" y="96414"/>
                </a:lnTo>
                <a:lnTo>
                  <a:pt x="6417564" y="140970"/>
                </a:lnTo>
                <a:lnTo>
                  <a:pt x="6417564" y="704850"/>
                </a:lnTo>
                <a:lnTo>
                  <a:pt x="6410376" y="749405"/>
                </a:lnTo>
                <a:lnTo>
                  <a:pt x="6390363" y="788103"/>
                </a:lnTo>
                <a:lnTo>
                  <a:pt x="6359847" y="818619"/>
                </a:lnTo>
                <a:lnTo>
                  <a:pt x="6321149" y="838632"/>
                </a:lnTo>
                <a:lnTo>
                  <a:pt x="6276594" y="845820"/>
                </a:lnTo>
                <a:lnTo>
                  <a:pt x="140970" y="845820"/>
                </a:lnTo>
                <a:lnTo>
                  <a:pt x="96414" y="838632"/>
                </a:lnTo>
                <a:lnTo>
                  <a:pt x="57716" y="818619"/>
                </a:lnTo>
                <a:lnTo>
                  <a:pt x="27200" y="788103"/>
                </a:lnTo>
                <a:lnTo>
                  <a:pt x="7187" y="749405"/>
                </a:lnTo>
                <a:lnTo>
                  <a:pt x="0" y="704850"/>
                </a:lnTo>
                <a:lnTo>
                  <a:pt x="0" y="140970"/>
                </a:lnTo>
                <a:close/>
              </a:path>
            </a:pathLst>
          </a:custGeom>
          <a:ln w="57912">
            <a:solidFill>
              <a:srgbClr val="5A686F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 idx="4294967295"/>
          </p:nvPr>
        </p:nvSpPr>
        <p:spPr>
          <a:xfrm>
            <a:off x="2637692" y="1541515"/>
            <a:ext cx="5715000" cy="3416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algn="ctr"/>
            <a:r>
              <a:rPr sz="2467" spc="-7" dirty="0">
                <a:solidFill>
                  <a:srgbClr val="279DD9"/>
                </a:solidFill>
                <a:latin typeface="Cambria"/>
                <a:cs typeface="Cambria"/>
              </a:rPr>
              <a:t>CÁC </a:t>
            </a:r>
            <a:r>
              <a:rPr sz="2467" spc="20" dirty="0">
                <a:solidFill>
                  <a:srgbClr val="279DD9"/>
                </a:solidFill>
                <a:latin typeface="Cambria"/>
                <a:cs typeface="Cambria"/>
              </a:rPr>
              <a:t>NHÓM </a:t>
            </a:r>
            <a:r>
              <a:rPr sz="2467" spc="13" dirty="0">
                <a:solidFill>
                  <a:srgbClr val="279DD9"/>
                </a:solidFill>
                <a:latin typeface="Cambria"/>
                <a:cs typeface="Cambria"/>
              </a:rPr>
              <a:t>MỐI </a:t>
            </a:r>
            <a:r>
              <a:rPr sz="2467" spc="20" dirty="0">
                <a:solidFill>
                  <a:srgbClr val="279DD9"/>
                </a:solidFill>
                <a:latin typeface="Cambria"/>
                <a:cs typeface="Cambria"/>
              </a:rPr>
              <a:t>NGUY</a:t>
            </a:r>
            <a:r>
              <a:rPr sz="2467" spc="-47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467" spc="13" dirty="0">
                <a:solidFill>
                  <a:srgbClr val="279DD9"/>
                </a:solidFill>
                <a:latin typeface="Cambria"/>
                <a:cs typeface="Cambria"/>
              </a:rPr>
              <a:t>CHÍNH</a:t>
            </a:r>
            <a:endParaRPr sz="2467" dirty="0">
              <a:latin typeface="Cambri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805935" y="3334511"/>
            <a:ext cx="2485813" cy="1584960"/>
          </a:xfrm>
          <a:custGeom>
            <a:avLst/>
            <a:gdLst/>
            <a:ahLst/>
            <a:cxnLst/>
            <a:rect l="l" t="t" r="r" b="b"/>
            <a:pathLst>
              <a:path w="1864360" h="1188720">
                <a:moveTo>
                  <a:pt x="0" y="198120"/>
                </a:moveTo>
                <a:lnTo>
                  <a:pt x="5229" y="152675"/>
                </a:lnTo>
                <a:lnTo>
                  <a:pt x="20127" y="110967"/>
                </a:lnTo>
                <a:lnTo>
                  <a:pt x="43507" y="74182"/>
                </a:lnTo>
                <a:lnTo>
                  <a:pt x="74182" y="43507"/>
                </a:lnTo>
                <a:lnTo>
                  <a:pt x="110967" y="20127"/>
                </a:lnTo>
                <a:lnTo>
                  <a:pt x="152675" y="5229"/>
                </a:lnTo>
                <a:lnTo>
                  <a:pt x="198120" y="0"/>
                </a:lnTo>
                <a:lnTo>
                  <a:pt x="1665732" y="0"/>
                </a:lnTo>
                <a:lnTo>
                  <a:pt x="1711176" y="5229"/>
                </a:lnTo>
                <a:lnTo>
                  <a:pt x="1752884" y="20127"/>
                </a:lnTo>
                <a:lnTo>
                  <a:pt x="1789669" y="43507"/>
                </a:lnTo>
                <a:lnTo>
                  <a:pt x="1820344" y="74182"/>
                </a:lnTo>
                <a:lnTo>
                  <a:pt x="1843724" y="110967"/>
                </a:lnTo>
                <a:lnTo>
                  <a:pt x="1858622" y="152675"/>
                </a:lnTo>
                <a:lnTo>
                  <a:pt x="1863852" y="198120"/>
                </a:lnTo>
                <a:lnTo>
                  <a:pt x="1863852" y="990600"/>
                </a:lnTo>
                <a:lnTo>
                  <a:pt x="1858622" y="1036044"/>
                </a:lnTo>
                <a:lnTo>
                  <a:pt x="1843724" y="1077752"/>
                </a:lnTo>
                <a:lnTo>
                  <a:pt x="1820344" y="1114537"/>
                </a:lnTo>
                <a:lnTo>
                  <a:pt x="1789669" y="1145212"/>
                </a:lnTo>
                <a:lnTo>
                  <a:pt x="1752884" y="1168592"/>
                </a:lnTo>
                <a:lnTo>
                  <a:pt x="1711176" y="1183490"/>
                </a:lnTo>
                <a:lnTo>
                  <a:pt x="1665732" y="1188720"/>
                </a:lnTo>
                <a:lnTo>
                  <a:pt x="198120" y="1188720"/>
                </a:lnTo>
                <a:lnTo>
                  <a:pt x="152675" y="1183490"/>
                </a:lnTo>
                <a:lnTo>
                  <a:pt x="110967" y="1168592"/>
                </a:lnTo>
                <a:lnTo>
                  <a:pt x="74182" y="1145212"/>
                </a:lnTo>
                <a:lnTo>
                  <a:pt x="43507" y="1114537"/>
                </a:lnTo>
                <a:lnTo>
                  <a:pt x="20127" y="1077752"/>
                </a:lnTo>
                <a:lnTo>
                  <a:pt x="5229" y="1036044"/>
                </a:lnTo>
                <a:lnTo>
                  <a:pt x="0" y="990600"/>
                </a:lnTo>
                <a:lnTo>
                  <a:pt x="0" y="198120"/>
                </a:lnTo>
                <a:close/>
              </a:path>
            </a:pathLst>
          </a:custGeom>
          <a:ln w="57911">
            <a:solidFill>
              <a:srgbClr val="8B99A0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01592" y="3356548"/>
            <a:ext cx="1893147" cy="1506545"/>
          </a:xfrm>
          <a:prstGeom prst="rect">
            <a:avLst/>
          </a:prstGeom>
        </p:spPr>
        <p:txBody>
          <a:bodyPr vert="horz" wrap="square" lIns="0" tIns="4233" rIns="0" bIns="0" rtlCol="0">
            <a:spAutoFit/>
          </a:bodyPr>
          <a:lstStyle/>
          <a:p>
            <a:pPr algn="ctr" defTabSz="1219170">
              <a:spcBef>
                <a:spcPts val="33"/>
              </a:spcBef>
            </a:pPr>
            <a:r>
              <a:rPr sz="2467" spc="13" dirty="0">
                <a:solidFill>
                  <a:srgbClr val="279DD9"/>
                </a:solidFill>
                <a:latin typeface="Cambria"/>
                <a:cs typeface="Cambria"/>
              </a:rPr>
              <a:t>Đặc </a:t>
            </a:r>
            <a:r>
              <a:rPr sz="2467" spc="7" dirty="0">
                <a:solidFill>
                  <a:srgbClr val="279DD9"/>
                </a:solidFill>
                <a:latin typeface="Cambria"/>
                <a:cs typeface="Cambria"/>
              </a:rPr>
              <a:t>tính</a:t>
            </a:r>
            <a:r>
              <a:rPr sz="2467" spc="-60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467" spc="-7" dirty="0">
                <a:solidFill>
                  <a:srgbClr val="279DD9"/>
                </a:solidFill>
                <a:latin typeface="Cambria"/>
                <a:cs typeface="Cambria"/>
              </a:rPr>
              <a:t>nguy</a:t>
            </a:r>
            <a:endParaRPr sz="2467">
              <a:solidFill>
                <a:prstClr val="black"/>
              </a:solidFill>
              <a:latin typeface="Cambria"/>
              <a:cs typeface="Cambria"/>
            </a:endParaRPr>
          </a:p>
          <a:p>
            <a:pPr marL="847" algn="ctr" defTabSz="1219170">
              <a:spcBef>
                <a:spcPts val="27"/>
              </a:spcBef>
            </a:pPr>
            <a:r>
              <a:rPr sz="2467" spc="7" dirty="0">
                <a:solidFill>
                  <a:srgbClr val="279DD9"/>
                </a:solidFill>
                <a:latin typeface="Cambria"/>
                <a:cs typeface="Cambria"/>
              </a:rPr>
              <a:t>hiểm </a:t>
            </a:r>
            <a:r>
              <a:rPr sz="2467" spc="13" dirty="0">
                <a:solidFill>
                  <a:srgbClr val="279DD9"/>
                </a:solidFill>
                <a:latin typeface="Cambria"/>
                <a:cs typeface="Cambria"/>
              </a:rPr>
              <a:t>của</a:t>
            </a:r>
            <a:r>
              <a:rPr sz="2467" spc="-80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467" spc="13" dirty="0">
                <a:solidFill>
                  <a:srgbClr val="279DD9"/>
                </a:solidFill>
                <a:latin typeface="Cambria"/>
                <a:cs typeface="Cambria"/>
              </a:rPr>
              <a:t>hóa</a:t>
            </a:r>
            <a:endParaRPr sz="2467">
              <a:solidFill>
                <a:prstClr val="black"/>
              </a:solidFill>
              <a:latin typeface="Cambria"/>
              <a:cs typeface="Cambria"/>
            </a:endParaRPr>
          </a:p>
          <a:p>
            <a:pPr marL="166789" marR="155781" algn="ctr" defTabSz="1219170">
              <a:lnSpc>
                <a:spcPct val="101099"/>
              </a:lnSpc>
              <a:spcBef>
                <a:spcPts val="13"/>
              </a:spcBef>
            </a:pPr>
            <a:r>
              <a:rPr sz="2467" spc="13" dirty="0">
                <a:solidFill>
                  <a:srgbClr val="279DD9"/>
                </a:solidFill>
                <a:latin typeface="Cambria"/>
                <a:cs typeface="Cambria"/>
              </a:rPr>
              <a:t>chất, </a:t>
            </a:r>
            <a:r>
              <a:rPr sz="2467" spc="-7" dirty="0">
                <a:solidFill>
                  <a:srgbClr val="279DD9"/>
                </a:solidFill>
                <a:latin typeface="Cambria"/>
                <a:cs typeface="Cambria"/>
              </a:rPr>
              <a:t>vật</a:t>
            </a:r>
            <a:r>
              <a:rPr sz="2467" spc="-87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467" spc="-33" dirty="0">
                <a:solidFill>
                  <a:srgbClr val="279DD9"/>
                </a:solidFill>
                <a:latin typeface="Cambria"/>
                <a:cs typeface="Cambria"/>
              </a:rPr>
              <a:t>tư,  </a:t>
            </a:r>
            <a:r>
              <a:rPr sz="2467" dirty="0">
                <a:solidFill>
                  <a:srgbClr val="279DD9"/>
                </a:solidFill>
                <a:latin typeface="Cambria"/>
                <a:cs typeface="Cambria"/>
              </a:rPr>
              <a:t>linh</a:t>
            </a:r>
            <a:r>
              <a:rPr sz="2467" spc="-67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467" spc="13" dirty="0">
                <a:solidFill>
                  <a:srgbClr val="279DD9"/>
                </a:solidFill>
                <a:latin typeface="Cambria"/>
                <a:cs typeface="Cambria"/>
              </a:rPr>
              <a:t>kiện</a:t>
            </a:r>
            <a:endParaRPr sz="2467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221736" y="4084659"/>
            <a:ext cx="415713" cy="119380"/>
          </a:xfrm>
          <a:custGeom>
            <a:avLst/>
            <a:gdLst/>
            <a:ahLst/>
            <a:cxnLst/>
            <a:rect l="l" t="t" r="r" b="b"/>
            <a:pathLst>
              <a:path w="311785" h="89535">
                <a:moveTo>
                  <a:pt x="225298" y="2793"/>
                </a:moveTo>
                <a:lnTo>
                  <a:pt x="224747" y="31705"/>
                </a:lnTo>
                <a:lnTo>
                  <a:pt x="239268" y="32004"/>
                </a:lnTo>
                <a:lnTo>
                  <a:pt x="238633" y="60960"/>
                </a:lnTo>
                <a:lnTo>
                  <a:pt x="224190" y="60960"/>
                </a:lnTo>
                <a:lnTo>
                  <a:pt x="223647" y="89535"/>
                </a:lnTo>
                <a:lnTo>
                  <a:pt x="283759" y="60960"/>
                </a:lnTo>
                <a:lnTo>
                  <a:pt x="238633" y="60960"/>
                </a:lnTo>
                <a:lnTo>
                  <a:pt x="224196" y="60662"/>
                </a:lnTo>
                <a:lnTo>
                  <a:pt x="284384" y="60662"/>
                </a:lnTo>
                <a:lnTo>
                  <a:pt x="311277" y="47879"/>
                </a:lnTo>
                <a:lnTo>
                  <a:pt x="225298" y="2793"/>
                </a:lnTo>
                <a:close/>
              </a:path>
              <a:path w="311785" h="89535">
                <a:moveTo>
                  <a:pt x="87756" y="0"/>
                </a:moveTo>
                <a:lnTo>
                  <a:pt x="0" y="41656"/>
                </a:lnTo>
                <a:lnTo>
                  <a:pt x="85979" y="86868"/>
                </a:lnTo>
                <a:lnTo>
                  <a:pt x="86573" y="57828"/>
                </a:lnTo>
                <a:lnTo>
                  <a:pt x="72136" y="57531"/>
                </a:lnTo>
                <a:lnTo>
                  <a:pt x="72643" y="28575"/>
                </a:lnTo>
                <a:lnTo>
                  <a:pt x="87172" y="28575"/>
                </a:lnTo>
                <a:lnTo>
                  <a:pt x="87756" y="0"/>
                </a:lnTo>
                <a:close/>
              </a:path>
              <a:path w="311785" h="89535">
                <a:moveTo>
                  <a:pt x="224747" y="31705"/>
                </a:moveTo>
                <a:lnTo>
                  <a:pt x="224196" y="60662"/>
                </a:lnTo>
                <a:lnTo>
                  <a:pt x="238633" y="60960"/>
                </a:lnTo>
                <a:lnTo>
                  <a:pt x="239268" y="32004"/>
                </a:lnTo>
                <a:lnTo>
                  <a:pt x="224747" y="31705"/>
                </a:lnTo>
                <a:close/>
              </a:path>
              <a:path w="311785" h="89535">
                <a:moveTo>
                  <a:pt x="87166" y="28873"/>
                </a:moveTo>
                <a:lnTo>
                  <a:pt x="86573" y="57828"/>
                </a:lnTo>
                <a:lnTo>
                  <a:pt x="224196" y="60662"/>
                </a:lnTo>
                <a:lnTo>
                  <a:pt x="224747" y="31705"/>
                </a:lnTo>
                <a:lnTo>
                  <a:pt x="87166" y="28873"/>
                </a:lnTo>
                <a:close/>
              </a:path>
              <a:path w="311785" h="89535">
                <a:moveTo>
                  <a:pt x="72643" y="28575"/>
                </a:moveTo>
                <a:lnTo>
                  <a:pt x="72136" y="57531"/>
                </a:lnTo>
                <a:lnTo>
                  <a:pt x="86573" y="57828"/>
                </a:lnTo>
                <a:lnTo>
                  <a:pt x="87166" y="28873"/>
                </a:lnTo>
                <a:lnTo>
                  <a:pt x="72643" y="28575"/>
                </a:lnTo>
                <a:close/>
              </a:path>
              <a:path w="311785" h="89535">
                <a:moveTo>
                  <a:pt x="87172" y="28575"/>
                </a:moveTo>
                <a:lnTo>
                  <a:pt x="72643" y="28575"/>
                </a:lnTo>
                <a:lnTo>
                  <a:pt x="87166" y="28873"/>
                </a:lnTo>
                <a:lnTo>
                  <a:pt x="87172" y="28575"/>
                </a:lnTo>
                <a:close/>
              </a:path>
            </a:pathLst>
          </a:custGeom>
          <a:solidFill>
            <a:srgbClr val="219BD7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75769" y="3376168"/>
            <a:ext cx="3020060" cy="1544320"/>
          </a:xfrm>
          <a:custGeom>
            <a:avLst/>
            <a:gdLst/>
            <a:ahLst/>
            <a:cxnLst/>
            <a:rect l="l" t="t" r="r" b="b"/>
            <a:pathLst>
              <a:path w="2265045" h="1158239">
                <a:moveTo>
                  <a:pt x="1132332" y="0"/>
                </a:moveTo>
                <a:lnTo>
                  <a:pt x="1070203" y="857"/>
                </a:lnTo>
                <a:lnTo>
                  <a:pt x="1008951" y="3398"/>
                </a:lnTo>
                <a:lnTo>
                  <a:pt x="948660" y="7581"/>
                </a:lnTo>
                <a:lnTo>
                  <a:pt x="889419" y="13359"/>
                </a:lnTo>
                <a:lnTo>
                  <a:pt x="831312" y="20690"/>
                </a:lnTo>
                <a:lnTo>
                  <a:pt x="774426" y="29529"/>
                </a:lnTo>
                <a:lnTo>
                  <a:pt x="718847" y="39831"/>
                </a:lnTo>
                <a:lnTo>
                  <a:pt x="664663" y="51553"/>
                </a:lnTo>
                <a:lnTo>
                  <a:pt x="611958" y="64650"/>
                </a:lnTo>
                <a:lnTo>
                  <a:pt x="560820" y="79078"/>
                </a:lnTo>
                <a:lnTo>
                  <a:pt x="511335" y="94793"/>
                </a:lnTo>
                <a:lnTo>
                  <a:pt x="463589" y="111751"/>
                </a:lnTo>
                <a:lnTo>
                  <a:pt x="417669" y="129908"/>
                </a:lnTo>
                <a:lnTo>
                  <a:pt x="373661" y="149219"/>
                </a:lnTo>
                <a:lnTo>
                  <a:pt x="331650" y="169640"/>
                </a:lnTo>
                <a:lnTo>
                  <a:pt x="291725" y="191127"/>
                </a:lnTo>
                <a:lnTo>
                  <a:pt x="253970" y="213635"/>
                </a:lnTo>
                <a:lnTo>
                  <a:pt x="218473" y="237122"/>
                </a:lnTo>
                <a:lnTo>
                  <a:pt x="185319" y="261541"/>
                </a:lnTo>
                <a:lnTo>
                  <a:pt x="154595" y="286850"/>
                </a:lnTo>
                <a:lnTo>
                  <a:pt x="126388" y="313004"/>
                </a:lnTo>
                <a:lnTo>
                  <a:pt x="77867" y="367670"/>
                </a:lnTo>
                <a:lnTo>
                  <a:pt x="40447" y="425185"/>
                </a:lnTo>
                <a:lnTo>
                  <a:pt x="14820" y="485196"/>
                </a:lnTo>
                <a:lnTo>
                  <a:pt x="1675" y="547350"/>
                </a:lnTo>
                <a:lnTo>
                  <a:pt x="0" y="579119"/>
                </a:lnTo>
                <a:lnTo>
                  <a:pt x="1675" y="610889"/>
                </a:lnTo>
                <a:lnTo>
                  <a:pt x="14820" y="673043"/>
                </a:lnTo>
                <a:lnTo>
                  <a:pt x="40447" y="733054"/>
                </a:lnTo>
                <a:lnTo>
                  <a:pt x="77867" y="790569"/>
                </a:lnTo>
                <a:lnTo>
                  <a:pt x="126388" y="845235"/>
                </a:lnTo>
                <a:lnTo>
                  <a:pt x="154595" y="871389"/>
                </a:lnTo>
                <a:lnTo>
                  <a:pt x="185319" y="896698"/>
                </a:lnTo>
                <a:lnTo>
                  <a:pt x="218473" y="921117"/>
                </a:lnTo>
                <a:lnTo>
                  <a:pt x="253970" y="944604"/>
                </a:lnTo>
                <a:lnTo>
                  <a:pt x="291725" y="967112"/>
                </a:lnTo>
                <a:lnTo>
                  <a:pt x="331650" y="988599"/>
                </a:lnTo>
                <a:lnTo>
                  <a:pt x="373661" y="1009020"/>
                </a:lnTo>
                <a:lnTo>
                  <a:pt x="417669" y="1028331"/>
                </a:lnTo>
                <a:lnTo>
                  <a:pt x="463589" y="1046488"/>
                </a:lnTo>
                <a:lnTo>
                  <a:pt x="511335" y="1063446"/>
                </a:lnTo>
                <a:lnTo>
                  <a:pt x="560820" y="1079161"/>
                </a:lnTo>
                <a:lnTo>
                  <a:pt x="611958" y="1093589"/>
                </a:lnTo>
                <a:lnTo>
                  <a:pt x="664663" y="1106686"/>
                </a:lnTo>
                <a:lnTo>
                  <a:pt x="718847" y="1118408"/>
                </a:lnTo>
                <a:lnTo>
                  <a:pt x="774426" y="1128710"/>
                </a:lnTo>
                <a:lnTo>
                  <a:pt x="831312" y="1137549"/>
                </a:lnTo>
                <a:lnTo>
                  <a:pt x="889419" y="1144880"/>
                </a:lnTo>
                <a:lnTo>
                  <a:pt x="948660" y="1150658"/>
                </a:lnTo>
                <a:lnTo>
                  <a:pt x="1008951" y="1154841"/>
                </a:lnTo>
                <a:lnTo>
                  <a:pt x="1070203" y="1157382"/>
                </a:lnTo>
                <a:lnTo>
                  <a:pt x="1132332" y="1158240"/>
                </a:lnTo>
                <a:lnTo>
                  <a:pt x="1194457" y="1157382"/>
                </a:lnTo>
                <a:lnTo>
                  <a:pt x="1255708" y="1154841"/>
                </a:lnTo>
                <a:lnTo>
                  <a:pt x="1315996" y="1150658"/>
                </a:lnTo>
                <a:lnTo>
                  <a:pt x="1375237" y="1144880"/>
                </a:lnTo>
                <a:lnTo>
                  <a:pt x="1433343" y="1137549"/>
                </a:lnTo>
                <a:lnTo>
                  <a:pt x="1490228" y="1128710"/>
                </a:lnTo>
                <a:lnTo>
                  <a:pt x="1545805" y="1118408"/>
                </a:lnTo>
                <a:lnTo>
                  <a:pt x="1599990" y="1106686"/>
                </a:lnTo>
                <a:lnTo>
                  <a:pt x="1652694" y="1093589"/>
                </a:lnTo>
                <a:lnTo>
                  <a:pt x="1703831" y="1079161"/>
                </a:lnTo>
                <a:lnTo>
                  <a:pt x="1753317" y="1063446"/>
                </a:lnTo>
                <a:lnTo>
                  <a:pt x="1801063" y="1046488"/>
                </a:lnTo>
                <a:lnTo>
                  <a:pt x="1846983" y="1028331"/>
                </a:lnTo>
                <a:lnTo>
                  <a:pt x="1890992" y="1009020"/>
                </a:lnTo>
                <a:lnTo>
                  <a:pt x="1933003" y="988599"/>
                </a:lnTo>
                <a:lnTo>
                  <a:pt x="1972929" y="967112"/>
                </a:lnTo>
                <a:lnTo>
                  <a:pt x="2010685" y="944604"/>
                </a:lnTo>
                <a:lnTo>
                  <a:pt x="2046183" y="921117"/>
                </a:lnTo>
                <a:lnTo>
                  <a:pt x="2079337" y="896698"/>
                </a:lnTo>
                <a:lnTo>
                  <a:pt x="2110062" y="871389"/>
                </a:lnTo>
                <a:lnTo>
                  <a:pt x="2138271" y="845235"/>
                </a:lnTo>
                <a:lnTo>
                  <a:pt x="2186793" y="790569"/>
                </a:lnTo>
                <a:lnTo>
                  <a:pt x="2224214" y="733054"/>
                </a:lnTo>
                <a:lnTo>
                  <a:pt x="2249843" y="673043"/>
                </a:lnTo>
                <a:lnTo>
                  <a:pt x="2262988" y="610889"/>
                </a:lnTo>
                <a:lnTo>
                  <a:pt x="2264664" y="579119"/>
                </a:lnTo>
                <a:lnTo>
                  <a:pt x="2262988" y="547350"/>
                </a:lnTo>
                <a:lnTo>
                  <a:pt x="2249843" y="485196"/>
                </a:lnTo>
                <a:lnTo>
                  <a:pt x="2224214" y="425185"/>
                </a:lnTo>
                <a:lnTo>
                  <a:pt x="2186793" y="367670"/>
                </a:lnTo>
                <a:lnTo>
                  <a:pt x="2138271" y="313004"/>
                </a:lnTo>
                <a:lnTo>
                  <a:pt x="2110062" y="286850"/>
                </a:lnTo>
                <a:lnTo>
                  <a:pt x="2079337" y="261541"/>
                </a:lnTo>
                <a:lnTo>
                  <a:pt x="2046183" y="237122"/>
                </a:lnTo>
                <a:lnTo>
                  <a:pt x="2010685" y="213635"/>
                </a:lnTo>
                <a:lnTo>
                  <a:pt x="1972929" y="191127"/>
                </a:lnTo>
                <a:lnTo>
                  <a:pt x="1933003" y="169640"/>
                </a:lnTo>
                <a:lnTo>
                  <a:pt x="1890992" y="149219"/>
                </a:lnTo>
                <a:lnTo>
                  <a:pt x="1846983" y="129908"/>
                </a:lnTo>
                <a:lnTo>
                  <a:pt x="1801063" y="111751"/>
                </a:lnTo>
                <a:lnTo>
                  <a:pt x="1753317" y="94793"/>
                </a:lnTo>
                <a:lnTo>
                  <a:pt x="1703832" y="79078"/>
                </a:lnTo>
                <a:lnTo>
                  <a:pt x="1652694" y="64650"/>
                </a:lnTo>
                <a:lnTo>
                  <a:pt x="1599990" y="51553"/>
                </a:lnTo>
                <a:lnTo>
                  <a:pt x="1545805" y="39831"/>
                </a:lnTo>
                <a:lnTo>
                  <a:pt x="1490228" y="29529"/>
                </a:lnTo>
                <a:lnTo>
                  <a:pt x="1433343" y="20690"/>
                </a:lnTo>
                <a:lnTo>
                  <a:pt x="1375237" y="13359"/>
                </a:lnTo>
                <a:lnTo>
                  <a:pt x="1315996" y="7581"/>
                </a:lnTo>
                <a:lnTo>
                  <a:pt x="1255708" y="3398"/>
                </a:lnTo>
                <a:lnTo>
                  <a:pt x="1194457" y="857"/>
                </a:lnTo>
                <a:lnTo>
                  <a:pt x="1132332" y="0"/>
                </a:lnTo>
                <a:close/>
              </a:path>
            </a:pathLst>
          </a:custGeom>
          <a:solidFill>
            <a:srgbClr val="D5DAD4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75769" y="3376168"/>
            <a:ext cx="3020060" cy="1544320"/>
          </a:xfrm>
          <a:custGeom>
            <a:avLst/>
            <a:gdLst/>
            <a:ahLst/>
            <a:cxnLst/>
            <a:rect l="l" t="t" r="r" b="b"/>
            <a:pathLst>
              <a:path w="2265045" h="1158239">
                <a:moveTo>
                  <a:pt x="0" y="579119"/>
                </a:moveTo>
                <a:lnTo>
                  <a:pt x="6644" y="516027"/>
                </a:lnTo>
                <a:lnTo>
                  <a:pt x="26116" y="454901"/>
                </a:lnTo>
                <a:lnTo>
                  <a:pt x="57726" y="396093"/>
                </a:lnTo>
                <a:lnTo>
                  <a:pt x="100783" y="339959"/>
                </a:lnTo>
                <a:lnTo>
                  <a:pt x="154595" y="286850"/>
                </a:lnTo>
                <a:lnTo>
                  <a:pt x="185319" y="261541"/>
                </a:lnTo>
                <a:lnTo>
                  <a:pt x="218473" y="237122"/>
                </a:lnTo>
                <a:lnTo>
                  <a:pt x="253970" y="213635"/>
                </a:lnTo>
                <a:lnTo>
                  <a:pt x="291725" y="191127"/>
                </a:lnTo>
                <a:lnTo>
                  <a:pt x="331650" y="169640"/>
                </a:lnTo>
                <a:lnTo>
                  <a:pt x="373661" y="149219"/>
                </a:lnTo>
                <a:lnTo>
                  <a:pt x="417669" y="129908"/>
                </a:lnTo>
                <a:lnTo>
                  <a:pt x="463589" y="111751"/>
                </a:lnTo>
                <a:lnTo>
                  <a:pt x="511335" y="94793"/>
                </a:lnTo>
                <a:lnTo>
                  <a:pt x="560820" y="79078"/>
                </a:lnTo>
                <a:lnTo>
                  <a:pt x="611958" y="64650"/>
                </a:lnTo>
                <a:lnTo>
                  <a:pt x="664663" y="51553"/>
                </a:lnTo>
                <a:lnTo>
                  <a:pt x="718847" y="39831"/>
                </a:lnTo>
                <a:lnTo>
                  <a:pt x="774426" y="29529"/>
                </a:lnTo>
                <a:lnTo>
                  <a:pt x="831312" y="20690"/>
                </a:lnTo>
                <a:lnTo>
                  <a:pt x="889419" y="13359"/>
                </a:lnTo>
                <a:lnTo>
                  <a:pt x="948660" y="7581"/>
                </a:lnTo>
                <a:lnTo>
                  <a:pt x="1008951" y="3398"/>
                </a:lnTo>
                <a:lnTo>
                  <a:pt x="1070203" y="857"/>
                </a:lnTo>
                <a:lnTo>
                  <a:pt x="1132332" y="0"/>
                </a:lnTo>
                <a:lnTo>
                  <a:pt x="1194457" y="857"/>
                </a:lnTo>
                <a:lnTo>
                  <a:pt x="1255708" y="3398"/>
                </a:lnTo>
                <a:lnTo>
                  <a:pt x="1315996" y="7581"/>
                </a:lnTo>
                <a:lnTo>
                  <a:pt x="1375237" y="13359"/>
                </a:lnTo>
                <a:lnTo>
                  <a:pt x="1433343" y="20690"/>
                </a:lnTo>
                <a:lnTo>
                  <a:pt x="1490228" y="29529"/>
                </a:lnTo>
                <a:lnTo>
                  <a:pt x="1545805" y="39831"/>
                </a:lnTo>
                <a:lnTo>
                  <a:pt x="1599990" y="51553"/>
                </a:lnTo>
                <a:lnTo>
                  <a:pt x="1652694" y="64650"/>
                </a:lnTo>
                <a:lnTo>
                  <a:pt x="1703832" y="79078"/>
                </a:lnTo>
                <a:lnTo>
                  <a:pt x="1753317" y="94793"/>
                </a:lnTo>
                <a:lnTo>
                  <a:pt x="1801063" y="111751"/>
                </a:lnTo>
                <a:lnTo>
                  <a:pt x="1846983" y="129908"/>
                </a:lnTo>
                <a:lnTo>
                  <a:pt x="1890992" y="149219"/>
                </a:lnTo>
                <a:lnTo>
                  <a:pt x="1933003" y="169640"/>
                </a:lnTo>
                <a:lnTo>
                  <a:pt x="1972929" y="191127"/>
                </a:lnTo>
                <a:lnTo>
                  <a:pt x="2010685" y="213635"/>
                </a:lnTo>
                <a:lnTo>
                  <a:pt x="2046183" y="237122"/>
                </a:lnTo>
                <a:lnTo>
                  <a:pt x="2079337" y="261541"/>
                </a:lnTo>
                <a:lnTo>
                  <a:pt x="2110062" y="286850"/>
                </a:lnTo>
                <a:lnTo>
                  <a:pt x="2138271" y="313004"/>
                </a:lnTo>
                <a:lnTo>
                  <a:pt x="2186793" y="367670"/>
                </a:lnTo>
                <a:lnTo>
                  <a:pt x="2224214" y="425185"/>
                </a:lnTo>
                <a:lnTo>
                  <a:pt x="2249843" y="485196"/>
                </a:lnTo>
                <a:lnTo>
                  <a:pt x="2262988" y="547350"/>
                </a:lnTo>
                <a:lnTo>
                  <a:pt x="2264664" y="579119"/>
                </a:lnTo>
                <a:lnTo>
                  <a:pt x="2262988" y="610889"/>
                </a:lnTo>
                <a:lnTo>
                  <a:pt x="2249843" y="673043"/>
                </a:lnTo>
                <a:lnTo>
                  <a:pt x="2224214" y="733054"/>
                </a:lnTo>
                <a:lnTo>
                  <a:pt x="2186793" y="790569"/>
                </a:lnTo>
                <a:lnTo>
                  <a:pt x="2138271" y="845235"/>
                </a:lnTo>
                <a:lnTo>
                  <a:pt x="2110062" y="871389"/>
                </a:lnTo>
                <a:lnTo>
                  <a:pt x="2079337" y="896698"/>
                </a:lnTo>
                <a:lnTo>
                  <a:pt x="2046183" y="921117"/>
                </a:lnTo>
                <a:lnTo>
                  <a:pt x="2010685" y="944604"/>
                </a:lnTo>
                <a:lnTo>
                  <a:pt x="1972929" y="967112"/>
                </a:lnTo>
                <a:lnTo>
                  <a:pt x="1933003" y="988599"/>
                </a:lnTo>
                <a:lnTo>
                  <a:pt x="1890992" y="1009020"/>
                </a:lnTo>
                <a:lnTo>
                  <a:pt x="1846983" y="1028331"/>
                </a:lnTo>
                <a:lnTo>
                  <a:pt x="1801063" y="1046488"/>
                </a:lnTo>
                <a:lnTo>
                  <a:pt x="1753317" y="1063446"/>
                </a:lnTo>
                <a:lnTo>
                  <a:pt x="1703831" y="1079161"/>
                </a:lnTo>
                <a:lnTo>
                  <a:pt x="1652694" y="1093589"/>
                </a:lnTo>
                <a:lnTo>
                  <a:pt x="1599990" y="1106686"/>
                </a:lnTo>
                <a:lnTo>
                  <a:pt x="1545805" y="1118408"/>
                </a:lnTo>
                <a:lnTo>
                  <a:pt x="1490228" y="1128710"/>
                </a:lnTo>
                <a:lnTo>
                  <a:pt x="1433343" y="1137549"/>
                </a:lnTo>
                <a:lnTo>
                  <a:pt x="1375237" y="1144880"/>
                </a:lnTo>
                <a:lnTo>
                  <a:pt x="1315996" y="1150658"/>
                </a:lnTo>
                <a:lnTo>
                  <a:pt x="1255708" y="1154841"/>
                </a:lnTo>
                <a:lnTo>
                  <a:pt x="1194457" y="1157382"/>
                </a:lnTo>
                <a:lnTo>
                  <a:pt x="1132332" y="1158240"/>
                </a:lnTo>
                <a:lnTo>
                  <a:pt x="1070203" y="1157382"/>
                </a:lnTo>
                <a:lnTo>
                  <a:pt x="1008951" y="1154841"/>
                </a:lnTo>
                <a:lnTo>
                  <a:pt x="948660" y="1150658"/>
                </a:lnTo>
                <a:lnTo>
                  <a:pt x="889419" y="1144880"/>
                </a:lnTo>
                <a:lnTo>
                  <a:pt x="831312" y="1137549"/>
                </a:lnTo>
                <a:lnTo>
                  <a:pt x="774426" y="1128710"/>
                </a:lnTo>
                <a:lnTo>
                  <a:pt x="718847" y="1118408"/>
                </a:lnTo>
                <a:lnTo>
                  <a:pt x="664663" y="1106686"/>
                </a:lnTo>
                <a:lnTo>
                  <a:pt x="611958" y="1093589"/>
                </a:lnTo>
                <a:lnTo>
                  <a:pt x="560820" y="1079161"/>
                </a:lnTo>
                <a:lnTo>
                  <a:pt x="511335" y="1063446"/>
                </a:lnTo>
                <a:lnTo>
                  <a:pt x="463589" y="1046488"/>
                </a:lnTo>
                <a:lnTo>
                  <a:pt x="417669" y="1028331"/>
                </a:lnTo>
                <a:lnTo>
                  <a:pt x="373661" y="1009020"/>
                </a:lnTo>
                <a:lnTo>
                  <a:pt x="331650" y="988599"/>
                </a:lnTo>
                <a:lnTo>
                  <a:pt x="291725" y="967112"/>
                </a:lnTo>
                <a:lnTo>
                  <a:pt x="253970" y="944604"/>
                </a:lnTo>
                <a:lnTo>
                  <a:pt x="218473" y="921117"/>
                </a:lnTo>
                <a:lnTo>
                  <a:pt x="185319" y="896698"/>
                </a:lnTo>
                <a:lnTo>
                  <a:pt x="154595" y="871389"/>
                </a:lnTo>
                <a:lnTo>
                  <a:pt x="126388" y="845235"/>
                </a:lnTo>
                <a:lnTo>
                  <a:pt x="77867" y="790569"/>
                </a:lnTo>
                <a:lnTo>
                  <a:pt x="40447" y="733054"/>
                </a:lnTo>
                <a:lnTo>
                  <a:pt x="14820" y="673043"/>
                </a:lnTo>
                <a:lnTo>
                  <a:pt x="1675" y="610889"/>
                </a:lnTo>
                <a:lnTo>
                  <a:pt x="0" y="579119"/>
                </a:lnTo>
                <a:close/>
              </a:path>
            </a:pathLst>
          </a:custGeom>
          <a:ln w="25908">
            <a:solidFill>
              <a:srgbClr val="279DD9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52305" y="3784431"/>
            <a:ext cx="1265767" cy="6924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3978" indent="-77890" defTabSz="1219170"/>
            <a:r>
              <a:rPr sz="2000" b="1" spc="-27" dirty="0">
                <a:solidFill>
                  <a:srgbClr val="279DD9"/>
                </a:solidFill>
                <a:latin typeface="Cambria"/>
                <a:cs typeface="Cambria"/>
              </a:rPr>
              <a:t>MATERIAL</a:t>
            </a:r>
            <a:endParaRPr sz="2000">
              <a:solidFill>
                <a:prstClr val="black"/>
              </a:solidFill>
              <a:latin typeface="Cambria"/>
              <a:cs typeface="Cambria"/>
            </a:endParaRPr>
          </a:p>
          <a:p>
            <a:pPr marL="93978" defTabSz="1219170">
              <a:spcBef>
                <a:spcPts val="587"/>
              </a:spcBef>
            </a:pPr>
            <a:r>
              <a:rPr sz="2000" b="1" spc="-100" dirty="0">
                <a:solidFill>
                  <a:srgbClr val="279DD9"/>
                </a:solidFill>
                <a:latin typeface="Cambria"/>
                <a:cs typeface="Cambria"/>
              </a:rPr>
              <a:t>(VẬT</a:t>
            </a:r>
            <a:r>
              <a:rPr sz="2000" b="1" spc="-87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000" b="1" spc="-7" dirty="0">
                <a:solidFill>
                  <a:srgbClr val="279DD9"/>
                </a:solidFill>
                <a:latin typeface="Cambria"/>
                <a:cs typeface="Cambria"/>
              </a:rPr>
              <a:t>TƯ)</a:t>
            </a:r>
            <a:endParaRPr sz="2000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484112" y="2428239"/>
            <a:ext cx="2873248" cy="26050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357359" y="3039872"/>
            <a:ext cx="2562352" cy="33080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-16933" y="0"/>
            <a:ext cx="34290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2400" spc="-7" dirty="0">
                <a:solidFill>
                  <a:srgbClr val="279DD9"/>
                </a:solidFill>
                <a:latin typeface="Calibri"/>
                <a:cs typeface="Calibri"/>
              </a:rPr>
              <a:t>20</a:t>
            </a:r>
            <a:endParaRPr sz="2400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8848A-231E-4A1D-ADC7-EC5CD6C62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PHẦN I</a:t>
            </a:r>
            <a:b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GIỚI THIỆU </a:t>
            </a:r>
            <a:endParaRPr lang="en-US" sz="4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83974-9B59-4DEE-A01D-9B766E7C5D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 err="1"/>
              <a:t>Hệ</a:t>
            </a:r>
            <a:r>
              <a:rPr lang="en-US" dirty="0"/>
              <a:t> </a:t>
            </a:r>
            <a:r>
              <a:rPr lang="en-US" dirty="0" err="1"/>
              <a:t>thống</a:t>
            </a:r>
            <a:r>
              <a:rPr lang="en-US" dirty="0"/>
              <a:t> </a:t>
            </a:r>
            <a:r>
              <a:rPr lang="en-US" dirty="0" err="1"/>
              <a:t>quản</a:t>
            </a:r>
            <a:r>
              <a:rPr lang="en-US" dirty="0"/>
              <a:t> </a:t>
            </a:r>
            <a:r>
              <a:rPr lang="en-US" dirty="0" err="1"/>
              <a:t>lý</a:t>
            </a:r>
            <a:r>
              <a:rPr lang="en-US" dirty="0"/>
              <a:t> an </a:t>
            </a:r>
            <a:r>
              <a:rPr lang="en-US" dirty="0" err="1"/>
              <a:t>toàn</a:t>
            </a:r>
            <a:r>
              <a:rPr lang="en-US" dirty="0"/>
              <a:t> (SMS)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ph</a:t>
            </a:r>
            <a:r>
              <a:rPr lang="vi-VN" dirty="0"/>
              <a:t>ư</a:t>
            </a:r>
            <a:r>
              <a:rPr lang="en-US" dirty="0" err="1"/>
              <a:t>ơng</a:t>
            </a:r>
            <a:r>
              <a:rPr lang="en-US" dirty="0"/>
              <a:t> </a:t>
            </a:r>
            <a:r>
              <a:rPr lang="en-US" dirty="0" err="1"/>
              <a:t>pháp</a:t>
            </a:r>
            <a:r>
              <a:rPr lang="en-US" dirty="0"/>
              <a:t> </a:t>
            </a:r>
            <a:r>
              <a:rPr lang="en-US" dirty="0" err="1"/>
              <a:t>quản</a:t>
            </a:r>
            <a:r>
              <a:rPr lang="en-US" dirty="0"/>
              <a:t> </a:t>
            </a:r>
            <a:r>
              <a:rPr lang="en-US" dirty="0" err="1"/>
              <a:t>lý</a:t>
            </a:r>
            <a:r>
              <a:rPr lang="en-US" dirty="0"/>
              <a:t> an </a:t>
            </a:r>
            <a:r>
              <a:rPr lang="en-US" dirty="0" err="1"/>
              <a:t>toàn</a:t>
            </a:r>
            <a:r>
              <a:rPr lang="en-US" dirty="0"/>
              <a:t> </a:t>
            </a:r>
            <a:r>
              <a:rPr lang="en-US" dirty="0" err="1"/>
              <a:t>toàn</a:t>
            </a:r>
            <a:r>
              <a:rPr lang="en-US" dirty="0"/>
              <a:t> </a:t>
            </a:r>
            <a:r>
              <a:rPr lang="en-US" dirty="0" err="1"/>
              <a:t>diện</a:t>
            </a:r>
            <a:r>
              <a:rPr lang="en-US" dirty="0"/>
              <a:t>, bao </a:t>
            </a:r>
            <a:r>
              <a:rPr lang="en-US" dirty="0" err="1"/>
              <a:t>gồm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c</a:t>
            </a:r>
            <a:r>
              <a:rPr lang="vi-VN" dirty="0"/>
              <a:t>ơ</a:t>
            </a:r>
            <a:r>
              <a:rPr lang="en-US" dirty="0"/>
              <a:t> </a:t>
            </a:r>
            <a:r>
              <a:rPr lang="en-US" dirty="0" err="1"/>
              <a:t>cấu</a:t>
            </a:r>
            <a:r>
              <a:rPr lang="en-US" dirty="0"/>
              <a:t> </a:t>
            </a:r>
            <a:r>
              <a:rPr lang="en-US" dirty="0" err="1"/>
              <a:t>tổ</a:t>
            </a:r>
            <a:r>
              <a:rPr lang="en-US" dirty="0"/>
              <a:t> </a:t>
            </a:r>
            <a:r>
              <a:rPr lang="en-US" dirty="0" err="1"/>
              <a:t>chức</a:t>
            </a:r>
            <a:r>
              <a:rPr lang="en-US" dirty="0"/>
              <a:t> </a:t>
            </a:r>
            <a:r>
              <a:rPr lang="en-US" dirty="0" err="1"/>
              <a:t>cần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mặt</a:t>
            </a:r>
            <a:r>
              <a:rPr lang="en-US" dirty="0"/>
              <a:t> </a:t>
            </a:r>
            <a:r>
              <a:rPr lang="en-US" dirty="0" err="1"/>
              <a:t>tổ</a:t>
            </a:r>
            <a:r>
              <a:rPr lang="en-US" dirty="0"/>
              <a:t> </a:t>
            </a:r>
            <a:r>
              <a:rPr lang="en-US" dirty="0" err="1"/>
              <a:t>chức</a:t>
            </a:r>
            <a:r>
              <a:rPr lang="en-US" dirty="0"/>
              <a:t>, </a:t>
            </a:r>
            <a:r>
              <a:rPr lang="en-US" dirty="0" err="1"/>
              <a:t>trách</a:t>
            </a:r>
            <a:r>
              <a:rPr lang="en-US" dirty="0"/>
              <a:t> </a:t>
            </a:r>
            <a:r>
              <a:rPr lang="en-US" dirty="0" err="1"/>
              <a:t>nhiệm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quy</a:t>
            </a:r>
            <a:r>
              <a:rPr lang="en-US" dirty="0"/>
              <a:t> </a:t>
            </a:r>
            <a:r>
              <a:rPr lang="en-US" dirty="0" err="1"/>
              <a:t>trình</a:t>
            </a:r>
            <a:r>
              <a:rPr lang="en-US" dirty="0"/>
              <a:t>.</a:t>
            </a:r>
          </a:p>
          <a:p>
            <a:pPr algn="just"/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yêu</a:t>
            </a:r>
            <a:r>
              <a:rPr lang="en-US" dirty="0"/>
              <a:t> </a:t>
            </a:r>
            <a:r>
              <a:rPr lang="en-US" dirty="0" err="1"/>
              <a:t>cầu</a:t>
            </a:r>
            <a:r>
              <a:rPr lang="en-US" dirty="0"/>
              <a:t> </a:t>
            </a:r>
            <a:r>
              <a:rPr lang="en-US" dirty="0" err="1"/>
              <a:t>bắt</a:t>
            </a:r>
            <a:r>
              <a:rPr lang="en-US" dirty="0"/>
              <a:t> </a:t>
            </a:r>
            <a:r>
              <a:rPr lang="en-US" dirty="0" err="1"/>
              <a:t>buộc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Bộ</a:t>
            </a:r>
            <a:r>
              <a:rPr lang="en-US" dirty="0"/>
              <a:t> GTVT, </a:t>
            </a:r>
            <a:r>
              <a:rPr lang="en-US" dirty="0" err="1"/>
              <a:t>Cục</a:t>
            </a:r>
            <a:r>
              <a:rPr lang="en-US" dirty="0"/>
              <a:t> HK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quản</a:t>
            </a:r>
            <a:r>
              <a:rPr lang="en-US" dirty="0"/>
              <a:t> </a:t>
            </a:r>
            <a:r>
              <a:rPr lang="en-US" dirty="0" err="1"/>
              <a:t>lý</a:t>
            </a:r>
            <a:r>
              <a:rPr lang="en-US" dirty="0"/>
              <a:t> an </a:t>
            </a:r>
            <a:r>
              <a:rPr lang="en-US" dirty="0" err="1"/>
              <a:t>toàn</a:t>
            </a:r>
            <a:r>
              <a:rPr lang="en-US" dirty="0"/>
              <a:t>.</a:t>
            </a:r>
          </a:p>
          <a:p>
            <a:pPr algn="just"/>
            <a:r>
              <a:rPr lang="en-US" b="1" i="1" dirty="0" err="1">
                <a:solidFill>
                  <a:schemeClr val="accent5"/>
                </a:solidFill>
              </a:rPr>
              <a:t>Lợi</a:t>
            </a:r>
            <a:r>
              <a:rPr lang="en-US" b="1" i="1" dirty="0">
                <a:solidFill>
                  <a:schemeClr val="accent5"/>
                </a:solidFill>
              </a:rPr>
              <a:t> </a:t>
            </a:r>
            <a:r>
              <a:rPr lang="en-US" b="1" i="1" dirty="0" err="1">
                <a:solidFill>
                  <a:schemeClr val="accent5"/>
                </a:solidFill>
              </a:rPr>
              <a:t>ích</a:t>
            </a:r>
            <a:r>
              <a:rPr lang="en-US" b="1" i="1" dirty="0">
                <a:solidFill>
                  <a:schemeClr val="accent5"/>
                </a:solidFill>
              </a:rPr>
              <a:t> </a:t>
            </a:r>
            <a:r>
              <a:rPr lang="en-US" b="1" i="1" dirty="0" err="1">
                <a:solidFill>
                  <a:schemeClr val="accent5"/>
                </a:solidFill>
              </a:rPr>
              <a:t>của</a:t>
            </a:r>
            <a:r>
              <a:rPr lang="en-US" b="1" i="1" dirty="0">
                <a:solidFill>
                  <a:schemeClr val="accent5"/>
                </a:solidFill>
              </a:rPr>
              <a:t> </a:t>
            </a:r>
            <a:r>
              <a:rPr lang="en-US" b="1" i="1" dirty="0" err="1">
                <a:solidFill>
                  <a:schemeClr val="accent5"/>
                </a:solidFill>
              </a:rPr>
              <a:t>việc</a:t>
            </a:r>
            <a:r>
              <a:rPr lang="en-US" b="1" i="1" dirty="0">
                <a:solidFill>
                  <a:schemeClr val="accent5"/>
                </a:solidFill>
              </a:rPr>
              <a:t> </a:t>
            </a:r>
            <a:r>
              <a:rPr lang="en-US" b="1" i="1" dirty="0" err="1">
                <a:solidFill>
                  <a:schemeClr val="accent5"/>
                </a:solidFill>
              </a:rPr>
              <a:t>áp</a:t>
            </a:r>
            <a:r>
              <a:rPr lang="en-US" b="1" i="1" dirty="0">
                <a:solidFill>
                  <a:schemeClr val="accent5"/>
                </a:solidFill>
              </a:rPr>
              <a:t> </a:t>
            </a:r>
            <a:r>
              <a:rPr lang="en-US" b="1" i="1" dirty="0" err="1">
                <a:solidFill>
                  <a:schemeClr val="accent5"/>
                </a:solidFill>
              </a:rPr>
              <a:t>dụng</a:t>
            </a:r>
            <a:r>
              <a:rPr lang="en-US" b="1" i="1" dirty="0">
                <a:solidFill>
                  <a:schemeClr val="accent5"/>
                </a:solidFill>
              </a:rPr>
              <a:t> SMS</a:t>
            </a:r>
            <a:r>
              <a:rPr lang="en-US" dirty="0"/>
              <a:t>:</a:t>
            </a:r>
          </a:p>
          <a:p>
            <a:pPr algn="just">
              <a:buFontTx/>
              <a:buChar char="-"/>
            </a:pPr>
            <a:r>
              <a:rPr lang="en-US" dirty="0" err="1"/>
              <a:t>Giảm</a:t>
            </a:r>
            <a:r>
              <a:rPr lang="en-US" dirty="0"/>
              <a:t> </a:t>
            </a:r>
            <a:r>
              <a:rPr lang="en-US" dirty="0" err="1"/>
              <a:t>thiểu</a:t>
            </a:r>
            <a:r>
              <a:rPr lang="en-US" dirty="0"/>
              <a:t> </a:t>
            </a:r>
            <a:r>
              <a:rPr lang="en-US" dirty="0" err="1"/>
              <a:t>thiệt</a:t>
            </a:r>
            <a:r>
              <a:rPr lang="en-US" dirty="0"/>
              <a:t> </a:t>
            </a:r>
            <a:r>
              <a:rPr lang="en-US" dirty="0" err="1"/>
              <a:t>hại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vật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, </a:t>
            </a:r>
            <a:r>
              <a:rPr lang="en-US" dirty="0" err="1"/>
              <a:t>bồi</a:t>
            </a:r>
            <a:r>
              <a:rPr lang="en-US" dirty="0"/>
              <a:t> </a:t>
            </a:r>
            <a:r>
              <a:rPr lang="en-US" dirty="0" err="1"/>
              <a:t>th</a:t>
            </a:r>
            <a:r>
              <a:rPr lang="vi-VN" dirty="0"/>
              <a:t>ư</a:t>
            </a:r>
            <a:r>
              <a:rPr lang="en-US" dirty="0" err="1"/>
              <a:t>ờng</a:t>
            </a:r>
            <a:r>
              <a:rPr lang="en-US" dirty="0"/>
              <a:t>, </a:t>
            </a:r>
            <a:r>
              <a:rPr lang="en-US" dirty="0" err="1"/>
              <a:t>th</a:t>
            </a:r>
            <a:r>
              <a:rPr lang="vi-VN" dirty="0"/>
              <a:t>ư</a:t>
            </a:r>
            <a:r>
              <a:rPr lang="en-US" dirty="0" err="1"/>
              <a:t>ơng</a:t>
            </a:r>
            <a:r>
              <a:rPr lang="en-US" dirty="0"/>
              <a:t> </a:t>
            </a:r>
            <a:r>
              <a:rPr lang="en-US" dirty="0" err="1"/>
              <a:t>tật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</a:t>
            </a:r>
            <a:r>
              <a:rPr lang="en-US" dirty="0" err="1"/>
              <a:t>khắc</a:t>
            </a:r>
            <a:r>
              <a:rPr lang="en-US" dirty="0"/>
              <a:t> </a:t>
            </a:r>
            <a:r>
              <a:rPr lang="en-US" dirty="0" err="1"/>
              <a:t>phục</a:t>
            </a:r>
            <a:r>
              <a:rPr lang="en-US" dirty="0"/>
              <a:t> </a:t>
            </a:r>
            <a:r>
              <a:rPr lang="en-US" dirty="0" err="1"/>
              <a:t>sự</a:t>
            </a:r>
            <a:r>
              <a:rPr lang="en-US" dirty="0"/>
              <a:t> </a:t>
            </a:r>
            <a:r>
              <a:rPr lang="en-US" dirty="0" err="1"/>
              <a:t>cố</a:t>
            </a:r>
            <a:r>
              <a:rPr lang="en-US" dirty="0"/>
              <a:t>.</a:t>
            </a:r>
          </a:p>
          <a:p>
            <a:pPr algn="just">
              <a:buFontTx/>
              <a:buChar char="-"/>
            </a:pPr>
            <a:r>
              <a:rPr lang="en-US" dirty="0" err="1"/>
              <a:t>Giảm</a:t>
            </a:r>
            <a:r>
              <a:rPr lang="en-US" dirty="0"/>
              <a:t> chi </a:t>
            </a:r>
            <a:r>
              <a:rPr lang="en-US" dirty="0" err="1"/>
              <a:t>phí</a:t>
            </a:r>
            <a:r>
              <a:rPr lang="en-US" dirty="0"/>
              <a:t> </a:t>
            </a:r>
            <a:r>
              <a:rPr lang="en-US" dirty="0" err="1"/>
              <a:t>gián</a:t>
            </a:r>
            <a:r>
              <a:rPr lang="en-US" dirty="0"/>
              <a:t> </a:t>
            </a:r>
            <a:r>
              <a:rPr lang="en-US" dirty="0" err="1"/>
              <a:t>tiếp</a:t>
            </a:r>
            <a:r>
              <a:rPr lang="en-US" dirty="0"/>
              <a:t> ( </a:t>
            </a:r>
            <a:r>
              <a:rPr lang="en-US" dirty="0" err="1"/>
              <a:t>uy</a:t>
            </a:r>
            <a:r>
              <a:rPr lang="en-US" dirty="0"/>
              <a:t> </a:t>
            </a:r>
            <a:r>
              <a:rPr lang="en-US" dirty="0" err="1"/>
              <a:t>tín</a:t>
            </a:r>
            <a:r>
              <a:rPr lang="en-US" dirty="0"/>
              <a:t> DN, </a:t>
            </a:r>
            <a:r>
              <a:rPr lang="en-US" dirty="0" err="1"/>
              <a:t>thua</a:t>
            </a:r>
            <a:r>
              <a:rPr lang="en-US" dirty="0"/>
              <a:t> </a:t>
            </a:r>
            <a:r>
              <a:rPr lang="en-US" dirty="0" err="1"/>
              <a:t>lỗ</a:t>
            </a:r>
            <a:r>
              <a:rPr lang="en-US" dirty="0"/>
              <a:t>, </a:t>
            </a:r>
            <a:r>
              <a:rPr lang="en-US" dirty="0" err="1"/>
              <a:t>bảo</a:t>
            </a:r>
            <a:r>
              <a:rPr lang="en-US" dirty="0"/>
              <a:t> </a:t>
            </a:r>
            <a:r>
              <a:rPr lang="en-US" dirty="0" err="1"/>
              <a:t>hiểm</a:t>
            </a:r>
            <a:r>
              <a:rPr lang="en-US" dirty="0"/>
              <a:t>, </a:t>
            </a:r>
            <a:r>
              <a:rPr lang="en-US" dirty="0" err="1"/>
              <a:t>pháp</a:t>
            </a:r>
            <a:r>
              <a:rPr lang="en-US" dirty="0"/>
              <a:t> </a:t>
            </a:r>
            <a:r>
              <a:rPr lang="en-US" dirty="0" err="1"/>
              <a:t>lý</a:t>
            </a:r>
            <a:r>
              <a:rPr lang="en-US" dirty="0"/>
              <a:t>,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, </a:t>
            </a:r>
            <a:r>
              <a:rPr lang="en-US" dirty="0" err="1"/>
              <a:t>thay</a:t>
            </a:r>
            <a:r>
              <a:rPr lang="en-US" dirty="0"/>
              <a:t> </a:t>
            </a:r>
            <a:r>
              <a:rPr lang="en-US" dirty="0" err="1"/>
              <a:t>thế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bị</a:t>
            </a:r>
            <a:r>
              <a:rPr lang="en-US" dirty="0"/>
              <a:t>…).</a:t>
            </a:r>
          </a:p>
          <a:p>
            <a:pPr algn="just">
              <a:buFontTx/>
              <a:buChar char="-"/>
            </a:pPr>
            <a:r>
              <a:rPr lang="en-US" dirty="0" err="1"/>
              <a:t>Tăng</a:t>
            </a:r>
            <a:r>
              <a:rPr lang="en-US" dirty="0"/>
              <a:t> c</a:t>
            </a:r>
            <a:r>
              <a:rPr lang="vi-VN" dirty="0"/>
              <a:t>ư</a:t>
            </a:r>
            <a:r>
              <a:rPr lang="en-US" dirty="0" err="1"/>
              <a:t>ờng</a:t>
            </a:r>
            <a:r>
              <a:rPr lang="en-US" dirty="0"/>
              <a:t> </a:t>
            </a:r>
            <a:r>
              <a:rPr lang="en-US" dirty="0" err="1"/>
              <a:t>khả</a:t>
            </a:r>
            <a:r>
              <a:rPr lang="en-US" dirty="0"/>
              <a:t> </a:t>
            </a:r>
            <a:r>
              <a:rPr lang="en-US" dirty="0" err="1"/>
              <a:t>năng</a:t>
            </a:r>
            <a:r>
              <a:rPr lang="en-US" dirty="0"/>
              <a:t> </a:t>
            </a:r>
            <a:r>
              <a:rPr lang="en-US" dirty="0" err="1"/>
              <a:t>quản</a:t>
            </a:r>
            <a:r>
              <a:rPr lang="en-US" dirty="0"/>
              <a:t> </a:t>
            </a:r>
            <a:r>
              <a:rPr lang="en-US" dirty="0" err="1"/>
              <a:t>lý</a:t>
            </a:r>
            <a:r>
              <a:rPr lang="en-US" dirty="0"/>
              <a:t>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109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71471" y="550673"/>
            <a:ext cx="8557260" cy="877993"/>
          </a:xfrm>
          <a:custGeom>
            <a:avLst/>
            <a:gdLst/>
            <a:ahLst/>
            <a:cxnLst/>
            <a:rect l="l" t="t" r="r" b="b"/>
            <a:pathLst>
              <a:path w="6417945" h="658494">
                <a:moveTo>
                  <a:pt x="6307836" y="0"/>
                </a:moveTo>
                <a:lnTo>
                  <a:pt x="109728" y="0"/>
                </a:lnTo>
                <a:lnTo>
                  <a:pt x="67026" y="8626"/>
                </a:lnTo>
                <a:lnTo>
                  <a:pt x="32146" y="32146"/>
                </a:lnTo>
                <a:lnTo>
                  <a:pt x="8626" y="67026"/>
                </a:lnTo>
                <a:lnTo>
                  <a:pt x="0" y="109728"/>
                </a:lnTo>
                <a:lnTo>
                  <a:pt x="0" y="548640"/>
                </a:lnTo>
                <a:lnTo>
                  <a:pt x="8626" y="591341"/>
                </a:lnTo>
                <a:lnTo>
                  <a:pt x="32146" y="626221"/>
                </a:lnTo>
                <a:lnTo>
                  <a:pt x="67026" y="649741"/>
                </a:lnTo>
                <a:lnTo>
                  <a:pt x="109728" y="658368"/>
                </a:lnTo>
                <a:lnTo>
                  <a:pt x="6307836" y="658368"/>
                </a:lnTo>
                <a:lnTo>
                  <a:pt x="6350537" y="649741"/>
                </a:lnTo>
                <a:lnTo>
                  <a:pt x="6385417" y="626221"/>
                </a:lnTo>
                <a:lnTo>
                  <a:pt x="6408937" y="591341"/>
                </a:lnTo>
                <a:lnTo>
                  <a:pt x="6417564" y="548640"/>
                </a:lnTo>
                <a:lnTo>
                  <a:pt x="6417564" y="109728"/>
                </a:lnTo>
                <a:lnTo>
                  <a:pt x="6408937" y="67026"/>
                </a:lnTo>
                <a:lnTo>
                  <a:pt x="6385417" y="32146"/>
                </a:lnTo>
                <a:lnTo>
                  <a:pt x="6350537" y="8626"/>
                </a:lnTo>
                <a:lnTo>
                  <a:pt x="6307836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871471" y="550673"/>
            <a:ext cx="8557260" cy="877993"/>
          </a:xfrm>
          <a:custGeom>
            <a:avLst/>
            <a:gdLst/>
            <a:ahLst/>
            <a:cxnLst/>
            <a:rect l="l" t="t" r="r" b="b"/>
            <a:pathLst>
              <a:path w="6417945" h="658494">
                <a:moveTo>
                  <a:pt x="0" y="109728"/>
                </a:moveTo>
                <a:lnTo>
                  <a:pt x="8626" y="67026"/>
                </a:lnTo>
                <a:lnTo>
                  <a:pt x="32146" y="32146"/>
                </a:lnTo>
                <a:lnTo>
                  <a:pt x="67026" y="8626"/>
                </a:lnTo>
                <a:lnTo>
                  <a:pt x="109728" y="0"/>
                </a:lnTo>
                <a:lnTo>
                  <a:pt x="6307836" y="0"/>
                </a:lnTo>
                <a:lnTo>
                  <a:pt x="6350537" y="8626"/>
                </a:lnTo>
                <a:lnTo>
                  <a:pt x="6385417" y="32146"/>
                </a:lnTo>
                <a:lnTo>
                  <a:pt x="6408937" y="67026"/>
                </a:lnTo>
                <a:lnTo>
                  <a:pt x="6417564" y="109728"/>
                </a:lnTo>
                <a:lnTo>
                  <a:pt x="6417564" y="548640"/>
                </a:lnTo>
                <a:lnTo>
                  <a:pt x="6408937" y="591341"/>
                </a:lnTo>
                <a:lnTo>
                  <a:pt x="6385417" y="626221"/>
                </a:lnTo>
                <a:lnTo>
                  <a:pt x="6350537" y="649741"/>
                </a:lnTo>
                <a:lnTo>
                  <a:pt x="6307836" y="658368"/>
                </a:lnTo>
                <a:lnTo>
                  <a:pt x="109728" y="658368"/>
                </a:lnTo>
                <a:lnTo>
                  <a:pt x="67026" y="649741"/>
                </a:lnTo>
                <a:lnTo>
                  <a:pt x="32146" y="626221"/>
                </a:lnTo>
                <a:lnTo>
                  <a:pt x="8626" y="591341"/>
                </a:lnTo>
                <a:lnTo>
                  <a:pt x="0" y="548640"/>
                </a:lnTo>
                <a:lnTo>
                  <a:pt x="0" y="109728"/>
                </a:lnTo>
                <a:close/>
              </a:path>
            </a:pathLst>
          </a:custGeom>
          <a:ln w="57911">
            <a:solidFill>
              <a:srgbClr val="5A686F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 idx="4294967295"/>
          </p:nvPr>
        </p:nvSpPr>
        <p:spPr>
          <a:xfrm>
            <a:off x="3634740" y="842281"/>
            <a:ext cx="8557260" cy="3416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/>
            <a:r>
              <a:rPr sz="2467" spc="-7" dirty="0">
                <a:solidFill>
                  <a:srgbClr val="279DD9"/>
                </a:solidFill>
                <a:latin typeface="Cambria"/>
                <a:cs typeface="Cambria"/>
              </a:rPr>
              <a:t>CÁC </a:t>
            </a:r>
            <a:r>
              <a:rPr sz="2467" spc="20" dirty="0">
                <a:solidFill>
                  <a:srgbClr val="279DD9"/>
                </a:solidFill>
                <a:latin typeface="Cambria"/>
                <a:cs typeface="Cambria"/>
              </a:rPr>
              <a:t>NHÓM </a:t>
            </a:r>
            <a:r>
              <a:rPr sz="2467" spc="13" dirty="0">
                <a:solidFill>
                  <a:srgbClr val="279DD9"/>
                </a:solidFill>
                <a:latin typeface="Cambria"/>
                <a:cs typeface="Cambria"/>
              </a:rPr>
              <a:t>MỐI NGUY</a:t>
            </a:r>
            <a:r>
              <a:rPr sz="2467" spc="-53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467" spc="13" dirty="0">
                <a:solidFill>
                  <a:srgbClr val="279DD9"/>
                </a:solidFill>
                <a:latin typeface="Cambria"/>
                <a:cs typeface="Cambria"/>
              </a:rPr>
              <a:t>CHÍNH</a:t>
            </a:r>
            <a:endParaRPr sz="2467" dirty="0">
              <a:latin typeface="Cambri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0103" y="3496057"/>
            <a:ext cx="3125893" cy="1536700"/>
          </a:xfrm>
          <a:custGeom>
            <a:avLst/>
            <a:gdLst/>
            <a:ahLst/>
            <a:cxnLst/>
            <a:rect l="l" t="t" r="r" b="b"/>
            <a:pathLst>
              <a:path w="2344420" h="1152525">
                <a:moveTo>
                  <a:pt x="1171956" y="0"/>
                </a:moveTo>
                <a:lnTo>
                  <a:pt x="1109714" y="798"/>
                </a:lnTo>
                <a:lnTo>
                  <a:pt x="1048319" y="3167"/>
                </a:lnTo>
                <a:lnTo>
                  <a:pt x="987850" y="7067"/>
                </a:lnTo>
                <a:lnTo>
                  <a:pt x="928390" y="12458"/>
                </a:lnTo>
                <a:lnTo>
                  <a:pt x="870019" y="19300"/>
                </a:lnTo>
                <a:lnTo>
                  <a:pt x="812819" y="27554"/>
                </a:lnTo>
                <a:lnTo>
                  <a:pt x="756869" y="37178"/>
                </a:lnTo>
                <a:lnTo>
                  <a:pt x="702251" y="48135"/>
                </a:lnTo>
                <a:lnTo>
                  <a:pt x="649047" y="60383"/>
                </a:lnTo>
                <a:lnTo>
                  <a:pt x="597337" y="73883"/>
                </a:lnTo>
                <a:lnTo>
                  <a:pt x="547201" y="88596"/>
                </a:lnTo>
                <a:lnTo>
                  <a:pt x="498722" y="104481"/>
                </a:lnTo>
                <a:lnTo>
                  <a:pt x="451980" y="121498"/>
                </a:lnTo>
                <a:lnTo>
                  <a:pt x="407056" y="139608"/>
                </a:lnTo>
                <a:lnTo>
                  <a:pt x="364032" y="158771"/>
                </a:lnTo>
                <a:lnTo>
                  <a:pt x="322987" y="178947"/>
                </a:lnTo>
                <a:lnTo>
                  <a:pt x="284003" y="200096"/>
                </a:lnTo>
                <a:lnTo>
                  <a:pt x="247162" y="222179"/>
                </a:lnTo>
                <a:lnTo>
                  <a:pt x="212543" y="245155"/>
                </a:lnTo>
                <a:lnTo>
                  <a:pt x="180228" y="268985"/>
                </a:lnTo>
                <a:lnTo>
                  <a:pt x="150299" y="293629"/>
                </a:lnTo>
                <a:lnTo>
                  <a:pt x="97919" y="345199"/>
                </a:lnTo>
                <a:lnTo>
                  <a:pt x="56051" y="399547"/>
                </a:lnTo>
                <a:lnTo>
                  <a:pt x="25343" y="456354"/>
                </a:lnTo>
                <a:lnTo>
                  <a:pt x="6443" y="515302"/>
                </a:lnTo>
                <a:lnTo>
                  <a:pt x="0" y="576071"/>
                </a:lnTo>
                <a:lnTo>
                  <a:pt x="1624" y="606664"/>
                </a:lnTo>
                <a:lnTo>
                  <a:pt x="14377" y="666563"/>
                </a:lnTo>
                <a:lnTo>
                  <a:pt x="39262" y="724480"/>
                </a:lnTo>
                <a:lnTo>
                  <a:pt x="75631" y="780097"/>
                </a:lnTo>
                <a:lnTo>
                  <a:pt x="122835" y="833096"/>
                </a:lnTo>
                <a:lnTo>
                  <a:pt x="180228" y="883158"/>
                </a:lnTo>
                <a:lnTo>
                  <a:pt x="212543" y="906988"/>
                </a:lnTo>
                <a:lnTo>
                  <a:pt x="247162" y="929964"/>
                </a:lnTo>
                <a:lnTo>
                  <a:pt x="284003" y="952047"/>
                </a:lnTo>
                <a:lnTo>
                  <a:pt x="322987" y="973196"/>
                </a:lnTo>
                <a:lnTo>
                  <a:pt x="364032" y="993372"/>
                </a:lnTo>
                <a:lnTo>
                  <a:pt x="407056" y="1012535"/>
                </a:lnTo>
                <a:lnTo>
                  <a:pt x="451980" y="1030645"/>
                </a:lnTo>
                <a:lnTo>
                  <a:pt x="498722" y="1047662"/>
                </a:lnTo>
                <a:lnTo>
                  <a:pt x="547201" y="1063547"/>
                </a:lnTo>
                <a:lnTo>
                  <a:pt x="597337" y="1078260"/>
                </a:lnTo>
                <a:lnTo>
                  <a:pt x="649047" y="1091760"/>
                </a:lnTo>
                <a:lnTo>
                  <a:pt x="702251" y="1104008"/>
                </a:lnTo>
                <a:lnTo>
                  <a:pt x="756869" y="1114965"/>
                </a:lnTo>
                <a:lnTo>
                  <a:pt x="812819" y="1124589"/>
                </a:lnTo>
                <a:lnTo>
                  <a:pt x="870019" y="1132843"/>
                </a:lnTo>
                <a:lnTo>
                  <a:pt x="928390" y="1139685"/>
                </a:lnTo>
                <a:lnTo>
                  <a:pt x="987850" y="1145076"/>
                </a:lnTo>
                <a:lnTo>
                  <a:pt x="1048319" y="1148976"/>
                </a:lnTo>
                <a:lnTo>
                  <a:pt x="1109714" y="1151345"/>
                </a:lnTo>
                <a:lnTo>
                  <a:pt x="1171956" y="1152144"/>
                </a:lnTo>
                <a:lnTo>
                  <a:pt x="1234191" y="1151345"/>
                </a:lnTo>
                <a:lnTo>
                  <a:pt x="1295582" y="1148976"/>
                </a:lnTo>
                <a:lnTo>
                  <a:pt x="1356046" y="1145076"/>
                </a:lnTo>
                <a:lnTo>
                  <a:pt x="1415502" y="1139685"/>
                </a:lnTo>
                <a:lnTo>
                  <a:pt x="1473870" y="1132843"/>
                </a:lnTo>
                <a:lnTo>
                  <a:pt x="1531068" y="1124589"/>
                </a:lnTo>
                <a:lnTo>
                  <a:pt x="1587016" y="1114965"/>
                </a:lnTo>
                <a:lnTo>
                  <a:pt x="1641633" y="1104008"/>
                </a:lnTo>
                <a:lnTo>
                  <a:pt x="1694836" y="1091760"/>
                </a:lnTo>
                <a:lnTo>
                  <a:pt x="1746546" y="1078260"/>
                </a:lnTo>
                <a:lnTo>
                  <a:pt x="1796681" y="1063547"/>
                </a:lnTo>
                <a:lnTo>
                  <a:pt x="1845161" y="1047662"/>
                </a:lnTo>
                <a:lnTo>
                  <a:pt x="1891904" y="1030645"/>
                </a:lnTo>
                <a:lnTo>
                  <a:pt x="1936829" y="1012535"/>
                </a:lnTo>
                <a:lnTo>
                  <a:pt x="1979855" y="993372"/>
                </a:lnTo>
                <a:lnTo>
                  <a:pt x="2020901" y="973196"/>
                </a:lnTo>
                <a:lnTo>
                  <a:pt x="2059887" y="952047"/>
                </a:lnTo>
                <a:lnTo>
                  <a:pt x="2096730" y="929964"/>
                </a:lnTo>
                <a:lnTo>
                  <a:pt x="2131351" y="906988"/>
                </a:lnTo>
                <a:lnTo>
                  <a:pt x="2163667" y="883158"/>
                </a:lnTo>
                <a:lnTo>
                  <a:pt x="2193599" y="858514"/>
                </a:lnTo>
                <a:lnTo>
                  <a:pt x="2245983" y="806944"/>
                </a:lnTo>
                <a:lnTo>
                  <a:pt x="2287854" y="752596"/>
                </a:lnTo>
                <a:lnTo>
                  <a:pt x="2318565" y="695789"/>
                </a:lnTo>
                <a:lnTo>
                  <a:pt x="2337467" y="636841"/>
                </a:lnTo>
                <a:lnTo>
                  <a:pt x="2343912" y="576071"/>
                </a:lnTo>
                <a:lnTo>
                  <a:pt x="2342287" y="545479"/>
                </a:lnTo>
                <a:lnTo>
                  <a:pt x="2329533" y="485580"/>
                </a:lnTo>
                <a:lnTo>
                  <a:pt x="2304645" y="427663"/>
                </a:lnTo>
                <a:lnTo>
                  <a:pt x="2268273" y="372046"/>
                </a:lnTo>
                <a:lnTo>
                  <a:pt x="2221064" y="319047"/>
                </a:lnTo>
                <a:lnTo>
                  <a:pt x="2163667" y="268985"/>
                </a:lnTo>
                <a:lnTo>
                  <a:pt x="2131351" y="245155"/>
                </a:lnTo>
                <a:lnTo>
                  <a:pt x="2096730" y="222179"/>
                </a:lnTo>
                <a:lnTo>
                  <a:pt x="2059887" y="200096"/>
                </a:lnTo>
                <a:lnTo>
                  <a:pt x="2020901" y="178947"/>
                </a:lnTo>
                <a:lnTo>
                  <a:pt x="1979855" y="158771"/>
                </a:lnTo>
                <a:lnTo>
                  <a:pt x="1936829" y="139608"/>
                </a:lnTo>
                <a:lnTo>
                  <a:pt x="1891904" y="121498"/>
                </a:lnTo>
                <a:lnTo>
                  <a:pt x="1845161" y="104481"/>
                </a:lnTo>
                <a:lnTo>
                  <a:pt x="1796681" y="88596"/>
                </a:lnTo>
                <a:lnTo>
                  <a:pt x="1746546" y="73883"/>
                </a:lnTo>
                <a:lnTo>
                  <a:pt x="1694836" y="60383"/>
                </a:lnTo>
                <a:lnTo>
                  <a:pt x="1641633" y="48135"/>
                </a:lnTo>
                <a:lnTo>
                  <a:pt x="1587016" y="37178"/>
                </a:lnTo>
                <a:lnTo>
                  <a:pt x="1531068" y="27554"/>
                </a:lnTo>
                <a:lnTo>
                  <a:pt x="1473870" y="19300"/>
                </a:lnTo>
                <a:lnTo>
                  <a:pt x="1415502" y="12458"/>
                </a:lnTo>
                <a:lnTo>
                  <a:pt x="1356046" y="7067"/>
                </a:lnTo>
                <a:lnTo>
                  <a:pt x="1295582" y="3167"/>
                </a:lnTo>
                <a:lnTo>
                  <a:pt x="1234191" y="798"/>
                </a:lnTo>
                <a:lnTo>
                  <a:pt x="1171956" y="0"/>
                </a:lnTo>
                <a:close/>
              </a:path>
            </a:pathLst>
          </a:custGeom>
          <a:solidFill>
            <a:srgbClr val="D2DFD9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0103" y="3496057"/>
            <a:ext cx="3125893" cy="1536700"/>
          </a:xfrm>
          <a:custGeom>
            <a:avLst/>
            <a:gdLst/>
            <a:ahLst/>
            <a:cxnLst/>
            <a:rect l="l" t="t" r="r" b="b"/>
            <a:pathLst>
              <a:path w="2344420" h="1152525">
                <a:moveTo>
                  <a:pt x="0" y="576071"/>
                </a:moveTo>
                <a:lnTo>
                  <a:pt x="6443" y="515302"/>
                </a:lnTo>
                <a:lnTo>
                  <a:pt x="25343" y="456354"/>
                </a:lnTo>
                <a:lnTo>
                  <a:pt x="56051" y="399547"/>
                </a:lnTo>
                <a:lnTo>
                  <a:pt x="97919" y="345199"/>
                </a:lnTo>
                <a:lnTo>
                  <a:pt x="150299" y="293629"/>
                </a:lnTo>
                <a:lnTo>
                  <a:pt x="180228" y="268985"/>
                </a:lnTo>
                <a:lnTo>
                  <a:pt x="212543" y="245155"/>
                </a:lnTo>
                <a:lnTo>
                  <a:pt x="247162" y="222179"/>
                </a:lnTo>
                <a:lnTo>
                  <a:pt x="284003" y="200096"/>
                </a:lnTo>
                <a:lnTo>
                  <a:pt x="322987" y="178947"/>
                </a:lnTo>
                <a:lnTo>
                  <a:pt x="364032" y="158771"/>
                </a:lnTo>
                <a:lnTo>
                  <a:pt x="407056" y="139608"/>
                </a:lnTo>
                <a:lnTo>
                  <a:pt x="451980" y="121498"/>
                </a:lnTo>
                <a:lnTo>
                  <a:pt x="498722" y="104481"/>
                </a:lnTo>
                <a:lnTo>
                  <a:pt x="547201" y="88596"/>
                </a:lnTo>
                <a:lnTo>
                  <a:pt x="597337" y="73883"/>
                </a:lnTo>
                <a:lnTo>
                  <a:pt x="649047" y="60383"/>
                </a:lnTo>
                <a:lnTo>
                  <a:pt x="702251" y="48135"/>
                </a:lnTo>
                <a:lnTo>
                  <a:pt x="756869" y="37178"/>
                </a:lnTo>
                <a:lnTo>
                  <a:pt x="812819" y="27554"/>
                </a:lnTo>
                <a:lnTo>
                  <a:pt x="870019" y="19300"/>
                </a:lnTo>
                <a:lnTo>
                  <a:pt x="928390" y="12458"/>
                </a:lnTo>
                <a:lnTo>
                  <a:pt x="987850" y="7067"/>
                </a:lnTo>
                <a:lnTo>
                  <a:pt x="1048319" y="3167"/>
                </a:lnTo>
                <a:lnTo>
                  <a:pt x="1109714" y="798"/>
                </a:lnTo>
                <a:lnTo>
                  <a:pt x="1171956" y="0"/>
                </a:lnTo>
                <a:lnTo>
                  <a:pt x="1234191" y="798"/>
                </a:lnTo>
                <a:lnTo>
                  <a:pt x="1295582" y="3167"/>
                </a:lnTo>
                <a:lnTo>
                  <a:pt x="1356046" y="7067"/>
                </a:lnTo>
                <a:lnTo>
                  <a:pt x="1415502" y="12458"/>
                </a:lnTo>
                <a:lnTo>
                  <a:pt x="1473870" y="19300"/>
                </a:lnTo>
                <a:lnTo>
                  <a:pt x="1531068" y="27554"/>
                </a:lnTo>
                <a:lnTo>
                  <a:pt x="1587016" y="37178"/>
                </a:lnTo>
                <a:lnTo>
                  <a:pt x="1641633" y="48135"/>
                </a:lnTo>
                <a:lnTo>
                  <a:pt x="1694836" y="60383"/>
                </a:lnTo>
                <a:lnTo>
                  <a:pt x="1746546" y="73883"/>
                </a:lnTo>
                <a:lnTo>
                  <a:pt x="1796681" y="88596"/>
                </a:lnTo>
                <a:lnTo>
                  <a:pt x="1845161" y="104481"/>
                </a:lnTo>
                <a:lnTo>
                  <a:pt x="1891904" y="121498"/>
                </a:lnTo>
                <a:lnTo>
                  <a:pt x="1936829" y="139608"/>
                </a:lnTo>
                <a:lnTo>
                  <a:pt x="1979855" y="158771"/>
                </a:lnTo>
                <a:lnTo>
                  <a:pt x="2020901" y="178947"/>
                </a:lnTo>
                <a:lnTo>
                  <a:pt x="2059887" y="200096"/>
                </a:lnTo>
                <a:lnTo>
                  <a:pt x="2096730" y="222179"/>
                </a:lnTo>
                <a:lnTo>
                  <a:pt x="2131351" y="245155"/>
                </a:lnTo>
                <a:lnTo>
                  <a:pt x="2163667" y="268985"/>
                </a:lnTo>
                <a:lnTo>
                  <a:pt x="2193599" y="293629"/>
                </a:lnTo>
                <a:lnTo>
                  <a:pt x="2245983" y="345199"/>
                </a:lnTo>
                <a:lnTo>
                  <a:pt x="2287854" y="399547"/>
                </a:lnTo>
                <a:lnTo>
                  <a:pt x="2318565" y="456354"/>
                </a:lnTo>
                <a:lnTo>
                  <a:pt x="2337467" y="515302"/>
                </a:lnTo>
                <a:lnTo>
                  <a:pt x="2343912" y="576071"/>
                </a:lnTo>
                <a:lnTo>
                  <a:pt x="2342287" y="606664"/>
                </a:lnTo>
                <a:lnTo>
                  <a:pt x="2329533" y="666563"/>
                </a:lnTo>
                <a:lnTo>
                  <a:pt x="2304645" y="724480"/>
                </a:lnTo>
                <a:lnTo>
                  <a:pt x="2268273" y="780097"/>
                </a:lnTo>
                <a:lnTo>
                  <a:pt x="2221064" y="833096"/>
                </a:lnTo>
                <a:lnTo>
                  <a:pt x="2163667" y="883158"/>
                </a:lnTo>
                <a:lnTo>
                  <a:pt x="2131351" y="906988"/>
                </a:lnTo>
                <a:lnTo>
                  <a:pt x="2096730" y="929964"/>
                </a:lnTo>
                <a:lnTo>
                  <a:pt x="2059887" y="952047"/>
                </a:lnTo>
                <a:lnTo>
                  <a:pt x="2020901" y="973196"/>
                </a:lnTo>
                <a:lnTo>
                  <a:pt x="1979855" y="993372"/>
                </a:lnTo>
                <a:lnTo>
                  <a:pt x="1936829" y="1012535"/>
                </a:lnTo>
                <a:lnTo>
                  <a:pt x="1891904" y="1030645"/>
                </a:lnTo>
                <a:lnTo>
                  <a:pt x="1845161" y="1047662"/>
                </a:lnTo>
                <a:lnTo>
                  <a:pt x="1796681" y="1063547"/>
                </a:lnTo>
                <a:lnTo>
                  <a:pt x="1746546" y="1078260"/>
                </a:lnTo>
                <a:lnTo>
                  <a:pt x="1694836" y="1091760"/>
                </a:lnTo>
                <a:lnTo>
                  <a:pt x="1641633" y="1104008"/>
                </a:lnTo>
                <a:lnTo>
                  <a:pt x="1587016" y="1114965"/>
                </a:lnTo>
                <a:lnTo>
                  <a:pt x="1531068" y="1124589"/>
                </a:lnTo>
                <a:lnTo>
                  <a:pt x="1473870" y="1132843"/>
                </a:lnTo>
                <a:lnTo>
                  <a:pt x="1415502" y="1139685"/>
                </a:lnTo>
                <a:lnTo>
                  <a:pt x="1356046" y="1145076"/>
                </a:lnTo>
                <a:lnTo>
                  <a:pt x="1295582" y="1148976"/>
                </a:lnTo>
                <a:lnTo>
                  <a:pt x="1234191" y="1151345"/>
                </a:lnTo>
                <a:lnTo>
                  <a:pt x="1171956" y="1152144"/>
                </a:lnTo>
                <a:lnTo>
                  <a:pt x="1109714" y="1151345"/>
                </a:lnTo>
                <a:lnTo>
                  <a:pt x="1048319" y="1148976"/>
                </a:lnTo>
                <a:lnTo>
                  <a:pt x="987850" y="1145076"/>
                </a:lnTo>
                <a:lnTo>
                  <a:pt x="928390" y="1139685"/>
                </a:lnTo>
                <a:lnTo>
                  <a:pt x="870019" y="1132843"/>
                </a:lnTo>
                <a:lnTo>
                  <a:pt x="812819" y="1124589"/>
                </a:lnTo>
                <a:lnTo>
                  <a:pt x="756869" y="1114965"/>
                </a:lnTo>
                <a:lnTo>
                  <a:pt x="702251" y="1104008"/>
                </a:lnTo>
                <a:lnTo>
                  <a:pt x="649047" y="1091760"/>
                </a:lnTo>
                <a:lnTo>
                  <a:pt x="597337" y="1078260"/>
                </a:lnTo>
                <a:lnTo>
                  <a:pt x="547201" y="1063547"/>
                </a:lnTo>
                <a:lnTo>
                  <a:pt x="498722" y="1047662"/>
                </a:lnTo>
                <a:lnTo>
                  <a:pt x="451980" y="1030645"/>
                </a:lnTo>
                <a:lnTo>
                  <a:pt x="407056" y="1012535"/>
                </a:lnTo>
                <a:lnTo>
                  <a:pt x="364032" y="993372"/>
                </a:lnTo>
                <a:lnTo>
                  <a:pt x="322987" y="973196"/>
                </a:lnTo>
                <a:lnTo>
                  <a:pt x="284003" y="952047"/>
                </a:lnTo>
                <a:lnTo>
                  <a:pt x="247162" y="929964"/>
                </a:lnTo>
                <a:lnTo>
                  <a:pt x="212543" y="906988"/>
                </a:lnTo>
                <a:lnTo>
                  <a:pt x="180228" y="883158"/>
                </a:lnTo>
                <a:lnTo>
                  <a:pt x="150299" y="858514"/>
                </a:lnTo>
                <a:lnTo>
                  <a:pt x="97919" y="806944"/>
                </a:lnTo>
                <a:lnTo>
                  <a:pt x="56051" y="752596"/>
                </a:lnTo>
                <a:lnTo>
                  <a:pt x="25343" y="695789"/>
                </a:lnTo>
                <a:lnTo>
                  <a:pt x="6443" y="636841"/>
                </a:lnTo>
                <a:lnTo>
                  <a:pt x="0" y="576071"/>
                </a:lnTo>
                <a:close/>
              </a:path>
            </a:pathLst>
          </a:custGeom>
          <a:ln w="25908">
            <a:solidFill>
              <a:srgbClr val="279DD9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52407" y="3899407"/>
            <a:ext cx="1958340" cy="6924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47029" defTabSz="1219170"/>
            <a:r>
              <a:rPr sz="2000" b="1" spc="-7" dirty="0">
                <a:solidFill>
                  <a:srgbClr val="279DD9"/>
                </a:solidFill>
                <a:latin typeface="Cambria"/>
                <a:cs typeface="Cambria"/>
              </a:rPr>
              <a:t>METHOD</a:t>
            </a:r>
            <a:endParaRPr sz="2000">
              <a:solidFill>
                <a:prstClr val="black"/>
              </a:solidFill>
              <a:latin typeface="Cambria"/>
              <a:cs typeface="Cambria"/>
            </a:endParaRPr>
          </a:p>
          <a:p>
            <a:pPr marL="16933" defTabSz="1219170">
              <a:spcBef>
                <a:spcPts val="593"/>
              </a:spcBef>
            </a:pPr>
            <a:r>
              <a:rPr sz="2000" b="1" spc="-73" dirty="0">
                <a:solidFill>
                  <a:srgbClr val="279DD9"/>
                </a:solidFill>
                <a:latin typeface="Cambria"/>
                <a:cs typeface="Cambria"/>
              </a:rPr>
              <a:t>(QT, </a:t>
            </a:r>
            <a:r>
              <a:rPr sz="2000" b="1" spc="-20" dirty="0">
                <a:solidFill>
                  <a:srgbClr val="279DD9"/>
                </a:solidFill>
                <a:latin typeface="Cambria"/>
                <a:cs typeface="Cambria"/>
              </a:rPr>
              <a:t>QĐ,</a:t>
            </a:r>
            <a:r>
              <a:rPr sz="2000" b="1" spc="-33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000" b="1" spc="-47" dirty="0">
                <a:solidFill>
                  <a:srgbClr val="279DD9"/>
                </a:solidFill>
                <a:latin typeface="Cambria"/>
                <a:cs typeface="Cambria"/>
              </a:rPr>
              <a:t>HDCV…)</a:t>
            </a:r>
            <a:endParaRPr sz="2000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462528" y="2328673"/>
            <a:ext cx="2416385" cy="2645833"/>
          </a:xfrm>
          <a:custGeom>
            <a:avLst/>
            <a:gdLst/>
            <a:ahLst/>
            <a:cxnLst/>
            <a:rect l="l" t="t" r="r" b="b"/>
            <a:pathLst>
              <a:path w="1812289" h="1984375">
                <a:moveTo>
                  <a:pt x="0" y="302006"/>
                </a:moveTo>
                <a:lnTo>
                  <a:pt x="3953" y="253029"/>
                </a:lnTo>
                <a:lnTo>
                  <a:pt x="15400" y="206564"/>
                </a:lnTo>
                <a:lnTo>
                  <a:pt x="33717" y="163235"/>
                </a:lnTo>
                <a:lnTo>
                  <a:pt x="58281" y="123663"/>
                </a:lnTo>
                <a:lnTo>
                  <a:pt x="88471" y="88471"/>
                </a:lnTo>
                <a:lnTo>
                  <a:pt x="123663" y="58281"/>
                </a:lnTo>
                <a:lnTo>
                  <a:pt x="163235" y="33717"/>
                </a:lnTo>
                <a:lnTo>
                  <a:pt x="206564" y="15400"/>
                </a:lnTo>
                <a:lnTo>
                  <a:pt x="253029" y="3953"/>
                </a:lnTo>
                <a:lnTo>
                  <a:pt x="302006" y="0"/>
                </a:lnTo>
                <a:lnTo>
                  <a:pt x="1510030" y="0"/>
                </a:lnTo>
                <a:lnTo>
                  <a:pt x="1559006" y="3953"/>
                </a:lnTo>
                <a:lnTo>
                  <a:pt x="1605471" y="15400"/>
                </a:lnTo>
                <a:lnTo>
                  <a:pt x="1648800" y="33717"/>
                </a:lnTo>
                <a:lnTo>
                  <a:pt x="1688372" y="58281"/>
                </a:lnTo>
                <a:lnTo>
                  <a:pt x="1723564" y="88471"/>
                </a:lnTo>
                <a:lnTo>
                  <a:pt x="1753754" y="123663"/>
                </a:lnTo>
                <a:lnTo>
                  <a:pt x="1778318" y="163235"/>
                </a:lnTo>
                <a:lnTo>
                  <a:pt x="1796635" y="206564"/>
                </a:lnTo>
                <a:lnTo>
                  <a:pt x="1808082" y="253029"/>
                </a:lnTo>
                <a:lnTo>
                  <a:pt x="1812036" y="302006"/>
                </a:lnTo>
                <a:lnTo>
                  <a:pt x="1812036" y="1682242"/>
                </a:lnTo>
                <a:lnTo>
                  <a:pt x="1808082" y="1731218"/>
                </a:lnTo>
                <a:lnTo>
                  <a:pt x="1796635" y="1777683"/>
                </a:lnTo>
                <a:lnTo>
                  <a:pt x="1778318" y="1821012"/>
                </a:lnTo>
                <a:lnTo>
                  <a:pt x="1753754" y="1860584"/>
                </a:lnTo>
                <a:lnTo>
                  <a:pt x="1723564" y="1895776"/>
                </a:lnTo>
                <a:lnTo>
                  <a:pt x="1688372" y="1925966"/>
                </a:lnTo>
                <a:lnTo>
                  <a:pt x="1648800" y="1950530"/>
                </a:lnTo>
                <a:lnTo>
                  <a:pt x="1605471" y="1968847"/>
                </a:lnTo>
                <a:lnTo>
                  <a:pt x="1559006" y="1980294"/>
                </a:lnTo>
                <a:lnTo>
                  <a:pt x="1510030" y="1984248"/>
                </a:lnTo>
                <a:lnTo>
                  <a:pt x="302006" y="1984248"/>
                </a:lnTo>
                <a:lnTo>
                  <a:pt x="253029" y="1980294"/>
                </a:lnTo>
                <a:lnTo>
                  <a:pt x="206564" y="1968847"/>
                </a:lnTo>
                <a:lnTo>
                  <a:pt x="163235" y="1950530"/>
                </a:lnTo>
                <a:lnTo>
                  <a:pt x="123663" y="1925966"/>
                </a:lnTo>
                <a:lnTo>
                  <a:pt x="88471" y="1895776"/>
                </a:lnTo>
                <a:lnTo>
                  <a:pt x="58281" y="1860584"/>
                </a:lnTo>
                <a:lnTo>
                  <a:pt x="33717" y="1821012"/>
                </a:lnTo>
                <a:lnTo>
                  <a:pt x="15400" y="1777683"/>
                </a:lnTo>
                <a:lnTo>
                  <a:pt x="3953" y="1731218"/>
                </a:lnTo>
                <a:lnTo>
                  <a:pt x="0" y="1682242"/>
                </a:lnTo>
                <a:lnTo>
                  <a:pt x="0" y="302006"/>
                </a:lnTo>
                <a:close/>
              </a:path>
            </a:pathLst>
          </a:custGeom>
          <a:ln w="57912">
            <a:solidFill>
              <a:srgbClr val="8B99A0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689773" y="2309693"/>
            <a:ext cx="1960033" cy="26601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086" marR="6773" algn="ctr" defTabSz="1219170">
              <a:lnSpc>
                <a:spcPct val="101400"/>
              </a:lnSpc>
            </a:pPr>
            <a:r>
              <a:rPr sz="2467" spc="-7" dirty="0">
                <a:solidFill>
                  <a:srgbClr val="279DD9"/>
                </a:solidFill>
                <a:latin typeface="Cambria"/>
                <a:cs typeface="Cambria"/>
              </a:rPr>
              <a:t>Quy </a:t>
            </a:r>
            <a:r>
              <a:rPr sz="2467" spc="7" dirty="0">
                <a:solidFill>
                  <a:srgbClr val="279DD9"/>
                </a:solidFill>
                <a:latin typeface="Cambria"/>
                <a:cs typeface="Cambria"/>
              </a:rPr>
              <a:t>trình,</a:t>
            </a:r>
            <a:r>
              <a:rPr sz="2467" spc="-33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467" spc="-7" dirty="0">
                <a:solidFill>
                  <a:srgbClr val="279DD9"/>
                </a:solidFill>
                <a:latin typeface="Cambria"/>
                <a:cs typeface="Cambria"/>
              </a:rPr>
              <a:t>quy  </a:t>
            </a:r>
            <a:r>
              <a:rPr sz="2467" spc="7" dirty="0">
                <a:solidFill>
                  <a:srgbClr val="279DD9"/>
                </a:solidFill>
                <a:latin typeface="Cambria"/>
                <a:cs typeface="Cambria"/>
              </a:rPr>
              <a:t>định, </a:t>
            </a:r>
            <a:r>
              <a:rPr sz="2467" dirty="0">
                <a:solidFill>
                  <a:srgbClr val="279DD9"/>
                </a:solidFill>
                <a:latin typeface="Cambria"/>
                <a:cs typeface="Cambria"/>
              </a:rPr>
              <a:t>tài </a:t>
            </a:r>
            <a:r>
              <a:rPr sz="2467" spc="7" dirty="0">
                <a:solidFill>
                  <a:srgbClr val="279DD9"/>
                </a:solidFill>
                <a:latin typeface="Cambria"/>
                <a:cs typeface="Cambria"/>
              </a:rPr>
              <a:t>liệu  </a:t>
            </a:r>
            <a:r>
              <a:rPr sz="2467" dirty="0">
                <a:solidFill>
                  <a:srgbClr val="279DD9"/>
                </a:solidFill>
                <a:latin typeface="Cambria"/>
                <a:cs typeface="Cambria"/>
              </a:rPr>
              <a:t>hướng </a:t>
            </a:r>
            <a:r>
              <a:rPr sz="2467" spc="7" dirty="0">
                <a:solidFill>
                  <a:srgbClr val="279DD9"/>
                </a:solidFill>
                <a:latin typeface="Cambria"/>
                <a:cs typeface="Cambria"/>
              </a:rPr>
              <a:t>dẫn,  thông </a:t>
            </a:r>
            <a:r>
              <a:rPr sz="2467" dirty="0">
                <a:solidFill>
                  <a:srgbClr val="279DD9"/>
                </a:solidFill>
                <a:latin typeface="Cambria"/>
                <a:cs typeface="Cambria"/>
              </a:rPr>
              <a:t>tin, </a:t>
            </a:r>
            <a:r>
              <a:rPr sz="2467" spc="7" dirty="0">
                <a:solidFill>
                  <a:srgbClr val="279DD9"/>
                </a:solidFill>
                <a:latin typeface="Cambria"/>
                <a:cs typeface="Cambria"/>
              </a:rPr>
              <a:t>tiêu  </a:t>
            </a:r>
            <a:r>
              <a:rPr sz="2467" spc="13" dirty="0">
                <a:solidFill>
                  <a:srgbClr val="279DD9"/>
                </a:solidFill>
                <a:latin typeface="Cambria"/>
                <a:cs typeface="Cambria"/>
              </a:rPr>
              <a:t>chuẩn </a:t>
            </a:r>
            <a:r>
              <a:rPr sz="2467" spc="7" dirty="0">
                <a:solidFill>
                  <a:srgbClr val="279DD9"/>
                </a:solidFill>
                <a:latin typeface="Cambria"/>
                <a:cs typeface="Cambria"/>
              </a:rPr>
              <a:t>áp  </a:t>
            </a:r>
            <a:r>
              <a:rPr sz="2467" spc="13" dirty="0">
                <a:solidFill>
                  <a:srgbClr val="279DD9"/>
                </a:solidFill>
                <a:latin typeface="Cambria"/>
                <a:cs typeface="Cambria"/>
              </a:rPr>
              <a:t>dụng </a:t>
            </a:r>
            <a:r>
              <a:rPr sz="2467" spc="7" dirty="0">
                <a:solidFill>
                  <a:srgbClr val="279DD9"/>
                </a:solidFill>
                <a:latin typeface="Cambria"/>
                <a:cs typeface="Cambria"/>
              </a:rPr>
              <a:t>không  </a:t>
            </a:r>
            <a:r>
              <a:rPr sz="2467" spc="13" dirty="0">
                <a:solidFill>
                  <a:srgbClr val="279DD9"/>
                </a:solidFill>
                <a:latin typeface="Cambria"/>
                <a:cs typeface="Cambria"/>
              </a:rPr>
              <a:t>phù</a:t>
            </a:r>
            <a:r>
              <a:rPr sz="2467" spc="-100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467" spc="7" dirty="0">
                <a:solidFill>
                  <a:srgbClr val="279DD9"/>
                </a:solidFill>
                <a:latin typeface="Cambria"/>
                <a:cs typeface="Cambria"/>
              </a:rPr>
              <a:t>hợp</a:t>
            </a:r>
            <a:endParaRPr sz="2467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462528" y="5187696"/>
            <a:ext cx="2416385" cy="1497753"/>
          </a:xfrm>
          <a:custGeom>
            <a:avLst/>
            <a:gdLst/>
            <a:ahLst/>
            <a:cxnLst/>
            <a:rect l="l" t="t" r="r" b="b"/>
            <a:pathLst>
              <a:path w="1812289" h="1123314">
                <a:moveTo>
                  <a:pt x="1624838" y="0"/>
                </a:moveTo>
                <a:lnTo>
                  <a:pt x="187198" y="0"/>
                </a:lnTo>
                <a:lnTo>
                  <a:pt x="137436" y="6686"/>
                </a:lnTo>
                <a:lnTo>
                  <a:pt x="92719" y="25557"/>
                </a:lnTo>
                <a:lnTo>
                  <a:pt x="54832" y="54827"/>
                </a:lnTo>
                <a:lnTo>
                  <a:pt x="25559" y="92713"/>
                </a:lnTo>
                <a:lnTo>
                  <a:pt x="6687" y="137431"/>
                </a:lnTo>
                <a:lnTo>
                  <a:pt x="0" y="187197"/>
                </a:lnTo>
                <a:lnTo>
                  <a:pt x="0" y="935989"/>
                </a:lnTo>
                <a:lnTo>
                  <a:pt x="6687" y="985756"/>
                </a:lnTo>
                <a:lnTo>
                  <a:pt x="25559" y="1030474"/>
                </a:lnTo>
                <a:lnTo>
                  <a:pt x="54832" y="1068360"/>
                </a:lnTo>
                <a:lnTo>
                  <a:pt x="92719" y="1097630"/>
                </a:lnTo>
                <a:lnTo>
                  <a:pt x="137436" y="1116501"/>
                </a:lnTo>
                <a:lnTo>
                  <a:pt x="187198" y="1123187"/>
                </a:lnTo>
                <a:lnTo>
                  <a:pt x="1624838" y="1123187"/>
                </a:lnTo>
                <a:lnTo>
                  <a:pt x="1674599" y="1116501"/>
                </a:lnTo>
                <a:lnTo>
                  <a:pt x="1719316" y="1097630"/>
                </a:lnTo>
                <a:lnTo>
                  <a:pt x="1757203" y="1068360"/>
                </a:lnTo>
                <a:lnTo>
                  <a:pt x="1786476" y="1030474"/>
                </a:lnTo>
                <a:lnTo>
                  <a:pt x="1805348" y="985756"/>
                </a:lnTo>
                <a:lnTo>
                  <a:pt x="1812036" y="935989"/>
                </a:lnTo>
                <a:lnTo>
                  <a:pt x="1812036" y="187197"/>
                </a:lnTo>
                <a:lnTo>
                  <a:pt x="1805348" y="137431"/>
                </a:lnTo>
                <a:lnTo>
                  <a:pt x="1786476" y="92713"/>
                </a:lnTo>
                <a:lnTo>
                  <a:pt x="1757203" y="54827"/>
                </a:lnTo>
                <a:lnTo>
                  <a:pt x="1719316" y="25557"/>
                </a:lnTo>
                <a:lnTo>
                  <a:pt x="1674599" y="6686"/>
                </a:lnTo>
                <a:lnTo>
                  <a:pt x="16248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462528" y="5187696"/>
            <a:ext cx="2416385" cy="1497753"/>
          </a:xfrm>
          <a:custGeom>
            <a:avLst/>
            <a:gdLst/>
            <a:ahLst/>
            <a:cxnLst/>
            <a:rect l="l" t="t" r="r" b="b"/>
            <a:pathLst>
              <a:path w="1812289" h="1123314">
                <a:moveTo>
                  <a:pt x="0" y="187197"/>
                </a:moveTo>
                <a:lnTo>
                  <a:pt x="6687" y="137431"/>
                </a:lnTo>
                <a:lnTo>
                  <a:pt x="25559" y="92713"/>
                </a:lnTo>
                <a:lnTo>
                  <a:pt x="54832" y="54827"/>
                </a:lnTo>
                <a:lnTo>
                  <a:pt x="92719" y="25557"/>
                </a:lnTo>
                <a:lnTo>
                  <a:pt x="137436" y="6686"/>
                </a:lnTo>
                <a:lnTo>
                  <a:pt x="187198" y="0"/>
                </a:lnTo>
                <a:lnTo>
                  <a:pt x="1624838" y="0"/>
                </a:lnTo>
                <a:lnTo>
                  <a:pt x="1674599" y="6686"/>
                </a:lnTo>
                <a:lnTo>
                  <a:pt x="1719316" y="25557"/>
                </a:lnTo>
                <a:lnTo>
                  <a:pt x="1757203" y="54827"/>
                </a:lnTo>
                <a:lnTo>
                  <a:pt x="1786476" y="92713"/>
                </a:lnTo>
                <a:lnTo>
                  <a:pt x="1805348" y="137431"/>
                </a:lnTo>
                <a:lnTo>
                  <a:pt x="1812036" y="187197"/>
                </a:lnTo>
                <a:lnTo>
                  <a:pt x="1812036" y="935989"/>
                </a:lnTo>
                <a:lnTo>
                  <a:pt x="1805348" y="985756"/>
                </a:lnTo>
                <a:lnTo>
                  <a:pt x="1786476" y="1030474"/>
                </a:lnTo>
                <a:lnTo>
                  <a:pt x="1757203" y="1068360"/>
                </a:lnTo>
                <a:lnTo>
                  <a:pt x="1719316" y="1097630"/>
                </a:lnTo>
                <a:lnTo>
                  <a:pt x="1674599" y="1116501"/>
                </a:lnTo>
                <a:lnTo>
                  <a:pt x="1624838" y="1123187"/>
                </a:lnTo>
                <a:lnTo>
                  <a:pt x="187198" y="1123187"/>
                </a:lnTo>
                <a:lnTo>
                  <a:pt x="137436" y="1116501"/>
                </a:lnTo>
                <a:lnTo>
                  <a:pt x="92719" y="1097630"/>
                </a:lnTo>
                <a:lnTo>
                  <a:pt x="54832" y="1068360"/>
                </a:lnTo>
                <a:lnTo>
                  <a:pt x="25559" y="1030474"/>
                </a:lnTo>
                <a:lnTo>
                  <a:pt x="6687" y="985756"/>
                </a:lnTo>
                <a:lnTo>
                  <a:pt x="0" y="935989"/>
                </a:lnTo>
                <a:lnTo>
                  <a:pt x="0" y="187197"/>
                </a:lnTo>
                <a:close/>
              </a:path>
            </a:pathLst>
          </a:custGeom>
          <a:ln w="57912">
            <a:solidFill>
              <a:srgbClr val="5A686F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2707639" y="3282697"/>
            <a:ext cx="488527" cy="407247"/>
          </a:xfrm>
          <a:custGeom>
            <a:avLst/>
            <a:gdLst/>
            <a:ahLst/>
            <a:cxnLst/>
            <a:rect l="l" t="t" r="r" b="b"/>
            <a:pathLst>
              <a:path w="366394" h="305435">
                <a:moveTo>
                  <a:pt x="38988" y="215900"/>
                </a:moveTo>
                <a:lnTo>
                  <a:pt x="0" y="304926"/>
                </a:lnTo>
                <a:lnTo>
                  <a:pt x="94487" y="282701"/>
                </a:lnTo>
                <a:lnTo>
                  <a:pt x="83620" y="269620"/>
                </a:lnTo>
                <a:lnTo>
                  <a:pt x="64896" y="269620"/>
                </a:lnTo>
                <a:lnTo>
                  <a:pt x="46355" y="247395"/>
                </a:lnTo>
                <a:lnTo>
                  <a:pt x="57463" y="238137"/>
                </a:lnTo>
                <a:lnTo>
                  <a:pt x="38988" y="215900"/>
                </a:lnTo>
                <a:close/>
              </a:path>
              <a:path w="366394" h="305435">
                <a:moveTo>
                  <a:pt x="57463" y="238137"/>
                </a:moveTo>
                <a:lnTo>
                  <a:pt x="46355" y="247395"/>
                </a:lnTo>
                <a:lnTo>
                  <a:pt x="64896" y="269620"/>
                </a:lnTo>
                <a:lnTo>
                  <a:pt x="75960" y="260400"/>
                </a:lnTo>
                <a:lnTo>
                  <a:pt x="57463" y="238137"/>
                </a:lnTo>
                <a:close/>
              </a:path>
              <a:path w="366394" h="305435">
                <a:moveTo>
                  <a:pt x="75960" y="260400"/>
                </a:moveTo>
                <a:lnTo>
                  <a:pt x="64896" y="269620"/>
                </a:lnTo>
                <a:lnTo>
                  <a:pt x="83620" y="269620"/>
                </a:lnTo>
                <a:lnTo>
                  <a:pt x="75960" y="260400"/>
                </a:lnTo>
                <a:close/>
              </a:path>
              <a:path w="366394" h="305435">
                <a:moveTo>
                  <a:pt x="289814" y="44492"/>
                </a:moveTo>
                <a:lnTo>
                  <a:pt x="57463" y="238137"/>
                </a:lnTo>
                <a:lnTo>
                  <a:pt x="75960" y="260400"/>
                </a:lnTo>
                <a:lnTo>
                  <a:pt x="308335" y="66735"/>
                </a:lnTo>
                <a:lnTo>
                  <a:pt x="289814" y="44492"/>
                </a:lnTo>
                <a:close/>
              </a:path>
              <a:path w="366394" h="305435">
                <a:moveTo>
                  <a:pt x="350480" y="35178"/>
                </a:moveTo>
                <a:lnTo>
                  <a:pt x="300989" y="35178"/>
                </a:lnTo>
                <a:lnTo>
                  <a:pt x="319531" y="57403"/>
                </a:lnTo>
                <a:lnTo>
                  <a:pt x="308335" y="66735"/>
                </a:lnTo>
                <a:lnTo>
                  <a:pt x="326897" y="89026"/>
                </a:lnTo>
                <a:lnTo>
                  <a:pt x="350480" y="35178"/>
                </a:lnTo>
                <a:close/>
              </a:path>
              <a:path w="366394" h="305435">
                <a:moveTo>
                  <a:pt x="300989" y="35178"/>
                </a:moveTo>
                <a:lnTo>
                  <a:pt x="289814" y="44492"/>
                </a:lnTo>
                <a:lnTo>
                  <a:pt x="308335" y="66735"/>
                </a:lnTo>
                <a:lnTo>
                  <a:pt x="319531" y="57403"/>
                </a:lnTo>
                <a:lnTo>
                  <a:pt x="300989" y="35178"/>
                </a:lnTo>
                <a:close/>
              </a:path>
              <a:path w="366394" h="305435">
                <a:moveTo>
                  <a:pt x="365887" y="0"/>
                </a:moveTo>
                <a:lnTo>
                  <a:pt x="271271" y="22225"/>
                </a:lnTo>
                <a:lnTo>
                  <a:pt x="289814" y="44492"/>
                </a:lnTo>
                <a:lnTo>
                  <a:pt x="300989" y="35178"/>
                </a:lnTo>
                <a:lnTo>
                  <a:pt x="350480" y="35178"/>
                </a:lnTo>
                <a:lnTo>
                  <a:pt x="365887" y="0"/>
                </a:lnTo>
                <a:close/>
              </a:path>
            </a:pathLst>
          </a:custGeom>
          <a:solidFill>
            <a:srgbClr val="219BD7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707640" y="4975352"/>
            <a:ext cx="756073" cy="425027"/>
          </a:xfrm>
          <a:custGeom>
            <a:avLst/>
            <a:gdLst/>
            <a:ahLst/>
            <a:cxnLst/>
            <a:rect l="l" t="t" r="r" b="b"/>
            <a:pathLst>
              <a:path w="567055" h="318770">
                <a:moveTo>
                  <a:pt x="483702" y="288688"/>
                </a:moveTo>
                <a:lnTo>
                  <a:pt x="469519" y="313931"/>
                </a:lnTo>
                <a:lnTo>
                  <a:pt x="566546" y="318655"/>
                </a:lnTo>
                <a:lnTo>
                  <a:pt x="551055" y="295783"/>
                </a:lnTo>
                <a:lnTo>
                  <a:pt x="496315" y="295783"/>
                </a:lnTo>
                <a:lnTo>
                  <a:pt x="483702" y="288688"/>
                </a:lnTo>
                <a:close/>
              </a:path>
              <a:path w="567055" h="318770">
                <a:moveTo>
                  <a:pt x="497893" y="263433"/>
                </a:moveTo>
                <a:lnTo>
                  <a:pt x="483702" y="288688"/>
                </a:lnTo>
                <a:lnTo>
                  <a:pt x="496315" y="295783"/>
                </a:lnTo>
                <a:lnTo>
                  <a:pt x="510539" y="270548"/>
                </a:lnTo>
                <a:lnTo>
                  <a:pt x="497893" y="263433"/>
                </a:lnTo>
                <a:close/>
              </a:path>
              <a:path w="567055" h="318770">
                <a:moveTo>
                  <a:pt x="512063" y="238213"/>
                </a:moveTo>
                <a:lnTo>
                  <a:pt x="497893" y="263433"/>
                </a:lnTo>
                <a:lnTo>
                  <a:pt x="510539" y="270548"/>
                </a:lnTo>
                <a:lnTo>
                  <a:pt x="496315" y="295783"/>
                </a:lnTo>
                <a:lnTo>
                  <a:pt x="551055" y="295783"/>
                </a:lnTo>
                <a:lnTo>
                  <a:pt x="512063" y="238213"/>
                </a:lnTo>
                <a:close/>
              </a:path>
              <a:path w="567055" h="318770">
                <a:moveTo>
                  <a:pt x="82834" y="29950"/>
                </a:moveTo>
                <a:lnTo>
                  <a:pt x="68625" y="55230"/>
                </a:lnTo>
                <a:lnTo>
                  <a:pt x="483702" y="288688"/>
                </a:lnTo>
                <a:lnTo>
                  <a:pt x="497893" y="263433"/>
                </a:lnTo>
                <a:lnTo>
                  <a:pt x="82834" y="29950"/>
                </a:lnTo>
                <a:close/>
              </a:path>
              <a:path w="567055" h="318770">
                <a:moveTo>
                  <a:pt x="0" y="0"/>
                </a:moveTo>
                <a:lnTo>
                  <a:pt x="54482" y="80391"/>
                </a:lnTo>
                <a:lnTo>
                  <a:pt x="68625" y="55230"/>
                </a:lnTo>
                <a:lnTo>
                  <a:pt x="56006" y="48133"/>
                </a:lnTo>
                <a:lnTo>
                  <a:pt x="70231" y="22860"/>
                </a:lnTo>
                <a:lnTo>
                  <a:pt x="86820" y="22860"/>
                </a:lnTo>
                <a:lnTo>
                  <a:pt x="97027" y="4699"/>
                </a:lnTo>
                <a:lnTo>
                  <a:pt x="0" y="0"/>
                </a:lnTo>
                <a:close/>
              </a:path>
              <a:path w="567055" h="318770">
                <a:moveTo>
                  <a:pt x="70231" y="22860"/>
                </a:moveTo>
                <a:lnTo>
                  <a:pt x="56006" y="48133"/>
                </a:lnTo>
                <a:lnTo>
                  <a:pt x="68625" y="55230"/>
                </a:lnTo>
                <a:lnTo>
                  <a:pt x="82834" y="29950"/>
                </a:lnTo>
                <a:lnTo>
                  <a:pt x="70231" y="22860"/>
                </a:lnTo>
                <a:close/>
              </a:path>
              <a:path w="567055" h="318770">
                <a:moveTo>
                  <a:pt x="86820" y="22860"/>
                </a:moveTo>
                <a:lnTo>
                  <a:pt x="70231" y="22860"/>
                </a:lnTo>
                <a:lnTo>
                  <a:pt x="82834" y="29950"/>
                </a:lnTo>
                <a:lnTo>
                  <a:pt x="86820" y="22860"/>
                </a:lnTo>
                <a:close/>
              </a:path>
            </a:pathLst>
          </a:custGeom>
          <a:solidFill>
            <a:srgbClr val="219BD7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096001" y="2038096"/>
            <a:ext cx="5805423" cy="444804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698410" y="5743313"/>
            <a:ext cx="5157047" cy="11798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2467" spc="-13" dirty="0">
                <a:solidFill>
                  <a:srgbClr val="279DD9"/>
                </a:solidFill>
                <a:latin typeface="Cambria"/>
                <a:cs typeface="Cambria"/>
              </a:rPr>
              <a:t>Yếu </a:t>
            </a:r>
            <a:r>
              <a:rPr sz="2467" dirty="0">
                <a:solidFill>
                  <a:srgbClr val="279DD9"/>
                </a:solidFill>
                <a:latin typeface="Cambria"/>
                <a:cs typeface="Cambria"/>
              </a:rPr>
              <a:t>tố tổ</a:t>
            </a:r>
            <a:r>
              <a:rPr sz="2467" spc="-47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467" spc="7" dirty="0">
                <a:solidFill>
                  <a:srgbClr val="279DD9"/>
                </a:solidFill>
                <a:latin typeface="Cambria"/>
                <a:cs typeface="Cambria"/>
              </a:rPr>
              <a:t>chức</a:t>
            </a:r>
            <a:endParaRPr sz="2467">
              <a:solidFill>
                <a:prstClr val="black"/>
              </a:solidFill>
              <a:latin typeface="Cambria"/>
              <a:cs typeface="Cambria"/>
            </a:endParaRPr>
          </a:p>
          <a:p>
            <a:pPr defTabSz="1219170"/>
            <a:endParaRPr sz="28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R="6773" algn="r" defTabSz="1219170">
              <a:spcBef>
                <a:spcPts val="7"/>
              </a:spcBef>
            </a:pPr>
            <a:r>
              <a:rPr sz="2400" spc="-7" dirty="0">
                <a:solidFill>
                  <a:srgbClr val="279DD9"/>
                </a:solidFill>
                <a:latin typeface="Calibri"/>
                <a:cs typeface="Calibri"/>
              </a:rPr>
              <a:t>21</a:t>
            </a:r>
            <a:endParaRPr sz="2400">
              <a:solidFill>
                <a:prstClr val="black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92655" y="753873"/>
            <a:ext cx="8557260" cy="1127759"/>
          </a:xfrm>
          <a:custGeom>
            <a:avLst/>
            <a:gdLst/>
            <a:ahLst/>
            <a:cxnLst/>
            <a:rect l="l" t="t" r="r" b="b"/>
            <a:pathLst>
              <a:path w="6417945" h="845819">
                <a:moveTo>
                  <a:pt x="6276594" y="0"/>
                </a:moveTo>
                <a:lnTo>
                  <a:pt x="140970" y="0"/>
                </a:lnTo>
                <a:lnTo>
                  <a:pt x="96414" y="7187"/>
                </a:lnTo>
                <a:lnTo>
                  <a:pt x="57716" y="27200"/>
                </a:lnTo>
                <a:lnTo>
                  <a:pt x="27200" y="57716"/>
                </a:lnTo>
                <a:lnTo>
                  <a:pt x="7187" y="96414"/>
                </a:lnTo>
                <a:lnTo>
                  <a:pt x="0" y="140970"/>
                </a:lnTo>
                <a:lnTo>
                  <a:pt x="0" y="704850"/>
                </a:lnTo>
                <a:lnTo>
                  <a:pt x="7187" y="749405"/>
                </a:lnTo>
                <a:lnTo>
                  <a:pt x="27200" y="788103"/>
                </a:lnTo>
                <a:lnTo>
                  <a:pt x="57716" y="818619"/>
                </a:lnTo>
                <a:lnTo>
                  <a:pt x="96414" y="838632"/>
                </a:lnTo>
                <a:lnTo>
                  <a:pt x="140970" y="845820"/>
                </a:lnTo>
                <a:lnTo>
                  <a:pt x="6276594" y="845820"/>
                </a:lnTo>
                <a:lnTo>
                  <a:pt x="6321149" y="838632"/>
                </a:lnTo>
                <a:lnTo>
                  <a:pt x="6359847" y="818619"/>
                </a:lnTo>
                <a:lnTo>
                  <a:pt x="6390363" y="788103"/>
                </a:lnTo>
                <a:lnTo>
                  <a:pt x="6410376" y="749405"/>
                </a:lnTo>
                <a:lnTo>
                  <a:pt x="6417564" y="704850"/>
                </a:lnTo>
                <a:lnTo>
                  <a:pt x="6417564" y="140970"/>
                </a:lnTo>
                <a:lnTo>
                  <a:pt x="6410376" y="96414"/>
                </a:lnTo>
                <a:lnTo>
                  <a:pt x="6390363" y="57716"/>
                </a:lnTo>
                <a:lnTo>
                  <a:pt x="6359847" y="27200"/>
                </a:lnTo>
                <a:lnTo>
                  <a:pt x="6321149" y="7187"/>
                </a:lnTo>
                <a:lnTo>
                  <a:pt x="6276594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92655" y="753873"/>
            <a:ext cx="8557260" cy="1127759"/>
          </a:xfrm>
          <a:custGeom>
            <a:avLst/>
            <a:gdLst/>
            <a:ahLst/>
            <a:cxnLst/>
            <a:rect l="l" t="t" r="r" b="b"/>
            <a:pathLst>
              <a:path w="6417945" h="845819">
                <a:moveTo>
                  <a:pt x="0" y="140970"/>
                </a:moveTo>
                <a:lnTo>
                  <a:pt x="7187" y="96414"/>
                </a:lnTo>
                <a:lnTo>
                  <a:pt x="27200" y="57716"/>
                </a:lnTo>
                <a:lnTo>
                  <a:pt x="57716" y="27200"/>
                </a:lnTo>
                <a:lnTo>
                  <a:pt x="96414" y="7187"/>
                </a:lnTo>
                <a:lnTo>
                  <a:pt x="140970" y="0"/>
                </a:lnTo>
                <a:lnTo>
                  <a:pt x="6276594" y="0"/>
                </a:lnTo>
                <a:lnTo>
                  <a:pt x="6321149" y="7187"/>
                </a:lnTo>
                <a:lnTo>
                  <a:pt x="6359847" y="27200"/>
                </a:lnTo>
                <a:lnTo>
                  <a:pt x="6390363" y="57716"/>
                </a:lnTo>
                <a:lnTo>
                  <a:pt x="6410376" y="96414"/>
                </a:lnTo>
                <a:lnTo>
                  <a:pt x="6417564" y="140970"/>
                </a:lnTo>
                <a:lnTo>
                  <a:pt x="6417564" y="704850"/>
                </a:lnTo>
                <a:lnTo>
                  <a:pt x="6410376" y="749405"/>
                </a:lnTo>
                <a:lnTo>
                  <a:pt x="6390363" y="788103"/>
                </a:lnTo>
                <a:lnTo>
                  <a:pt x="6359847" y="818619"/>
                </a:lnTo>
                <a:lnTo>
                  <a:pt x="6321149" y="838632"/>
                </a:lnTo>
                <a:lnTo>
                  <a:pt x="6276594" y="845820"/>
                </a:lnTo>
                <a:lnTo>
                  <a:pt x="140970" y="845820"/>
                </a:lnTo>
                <a:lnTo>
                  <a:pt x="96414" y="838632"/>
                </a:lnTo>
                <a:lnTo>
                  <a:pt x="57716" y="818619"/>
                </a:lnTo>
                <a:lnTo>
                  <a:pt x="27200" y="788103"/>
                </a:lnTo>
                <a:lnTo>
                  <a:pt x="7187" y="749405"/>
                </a:lnTo>
                <a:lnTo>
                  <a:pt x="0" y="704850"/>
                </a:lnTo>
                <a:lnTo>
                  <a:pt x="0" y="140970"/>
                </a:lnTo>
                <a:close/>
              </a:path>
            </a:pathLst>
          </a:custGeom>
          <a:ln w="57912">
            <a:solidFill>
              <a:srgbClr val="5A686F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 idx="4294967295"/>
          </p:nvPr>
        </p:nvSpPr>
        <p:spPr>
          <a:xfrm>
            <a:off x="3462528" y="1146151"/>
            <a:ext cx="5452872" cy="3416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/>
            <a:r>
              <a:rPr sz="2467" spc="-7" dirty="0">
                <a:solidFill>
                  <a:srgbClr val="279DD9"/>
                </a:solidFill>
                <a:latin typeface="Cambria"/>
                <a:cs typeface="Cambria"/>
              </a:rPr>
              <a:t>CÁC </a:t>
            </a:r>
            <a:r>
              <a:rPr sz="2467" spc="20" dirty="0">
                <a:solidFill>
                  <a:srgbClr val="279DD9"/>
                </a:solidFill>
                <a:latin typeface="Cambria"/>
                <a:cs typeface="Cambria"/>
              </a:rPr>
              <a:t>NHÓM </a:t>
            </a:r>
            <a:r>
              <a:rPr sz="2467" spc="13" dirty="0">
                <a:solidFill>
                  <a:srgbClr val="279DD9"/>
                </a:solidFill>
                <a:latin typeface="Cambria"/>
                <a:cs typeface="Cambria"/>
              </a:rPr>
              <a:t>MỐI NGUY</a:t>
            </a:r>
            <a:r>
              <a:rPr sz="2467" spc="-40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467" spc="13" dirty="0">
                <a:solidFill>
                  <a:srgbClr val="279DD9"/>
                </a:solidFill>
                <a:latin typeface="Cambria"/>
                <a:cs typeface="Cambria"/>
              </a:rPr>
              <a:t>CHÍNH</a:t>
            </a:r>
            <a:endParaRPr sz="2467" dirty="0">
              <a:latin typeface="Cambri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462528" y="2328673"/>
            <a:ext cx="2416385" cy="1282700"/>
          </a:xfrm>
          <a:custGeom>
            <a:avLst/>
            <a:gdLst/>
            <a:ahLst/>
            <a:cxnLst/>
            <a:rect l="l" t="t" r="r" b="b"/>
            <a:pathLst>
              <a:path w="1812289" h="962025">
                <a:moveTo>
                  <a:pt x="0" y="160274"/>
                </a:moveTo>
                <a:lnTo>
                  <a:pt x="8170" y="109614"/>
                </a:lnTo>
                <a:lnTo>
                  <a:pt x="30922" y="65617"/>
                </a:lnTo>
                <a:lnTo>
                  <a:pt x="65617" y="30922"/>
                </a:lnTo>
                <a:lnTo>
                  <a:pt x="109614" y="8170"/>
                </a:lnTo>
                <a:lnTo>
                  <a:pt x="160274" y="0"/>
                </a:lnTo>
                <a:lnTo>
                  <a:pt x="1651762" y="0"/>
                </a:lnTo>
                <a:lnTo>
                  <a:pt x="1702421" y="8170"/>
                </a:lnTo>
                <a:lnTo>
                  <a:pt x="1746418" y="30922"/>
                </a:lnTo>
                <a:lnTo>
                  <a:pt x="1781113" y="65617"/>
                </a:lnTo>
                <a:lnTo>
                  <a:pt x="1803865" y="109614"/>
                </a:lnTo>
                <a:lnTo>
                  <a:pt x="1812036" y="160274"/>
                </a:lnTo>
                <a:lnTo>
                  <a:pt x="1812036" y="801370"/>
                </a:lnTo>
                <a:lnTo>
                  <a:pt x="1803865" y="852029"/>
                </a:lnTo>
                <a:lnTo>
                  <a:pt x="1781113" y="896026"/>
                </a:lnTo>
                <a:lnTo>
                  <a:pt x="1746418" y="930721"/>
                </a:lnTo>
                <a:lnTo>
                  <a:pt x="1702421" y="953473"/>
                </a:lnTo>
                <a:lnTo>
                  <a:pt x="1651762" y="961644"/>
                </a:lnTo>
                <a:lnTo>
                  <a:pt x="160274" y="961644"/>
                </a:lnTo>
                <a:lnTo>
                  <a:pt x="109614" y="953473"/>
                </a:lnTo>
                <a:lnTo>
                  <a:pt x="65617" y="930721"/>
                </a:lnTo>
                <a:lnTo>
                  <a:pt x="30922" y="896026"/>
                </a:lnTo>
                <a:lnTo>
                  <a:pt x="8170" y="852029"/>
                </a:lnTo>
                <a:lnTo>
                  <a:pt x="0" y="801370"/>
                </a:lnTo>
                <a:lnTo>
                  <a:pt x="0" y="160274"/>
                </a:lnTo>
                <a:close/>
              </a:path>
            </a:pathLst>
          </a:custGeom>
          <a:ln w="57912">
            <a:solidFill>
              <a:srgbClr val="8B99A0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462528" y="3988816"/>
            <a:ext cx="2416385" cy="1497753"/>
          </a:xfrm>
          <a:custGeom>
            <a:avLst/>
            <a:gdLst/>
            <a:ahLst/>
            <a:cxnLst/>
            <a:rect l="l" t="t" r="r" b="b"/>
            <a:pathLst>
              <a:path w="1812289" h="1123314">
                <a:moveTo>
                  <a:pt x="0" y="187198"/>
                </a:moveTo>
                <a:lnTo>
                  <a:pt x="6687" y="137436"/>
                </a:lnTo>
                <a:lnTo>
                  <a:pt x="25559" y="92719"/>
                </a:lnTo>
                <a:lnTo>
                  <a:pt x="54832" y="54832"/>
                </a:lnTo>
                <a:lnTo>
                  <a:pt x="92719" y="25559"/>
                </a:lnTo>
                <a:lnTo>
                  <a:pt x="137436" y="6687"/>
                </a:lnTo>
                <a:lnTo>
                  <a:pt x="187198" y="0"/>
                </a:lnTo>
                <a:lnTo>
                  <a:pt x="1624838" y="0"/>
                </a:lnTo>
                <a:lnTo>
                  <a:pt x="1674599" y="6687"/>
                </a:lnTo>
                <a:lnTo>
                  <a:pt x="1719316" y="25559"/>
                </a:lnTo>
                <a:lnTo>
                  <a:pt x="1757203" y="54832"/>
                </a:lnTo>
                <a:lnTo>
                  <a:pt x="1786476" y="92719"/>
                </a:lnTo>
                <a:lnTo>
                  <a:pt x="1805348" y="137436"/>
                </a:lnTo>
                <a:lnTo>
                  <a:pt x="1812036" y="187198"/>
                </a:lnTo>
                <a:lnTo>
                  <a:pt x="1812036" y="935990"/>
                </a:lnTo>
                <a:lnTo>
                  <a:pt x="1805348" y="985756"/>
                </a:lnTo>
                <a:lnTo>
                  <a:pt x="1786476" y="1030474"/>
                </a:lnTo>
                <a:lnTo>
                  <a:pt x="1757203" y="1068360"/>
                </a:lnTo>
                <a:lnTo>
                  <a:pt x="1719316" y="1097630"/>
                </a:lnTo>
                <a:lnTo>
                  <a:pt x="1674599" y="1116501"/>
                </a:lnTo>
                <a:lnTo>
                  <a:pt x="1624838" y="1123188"/>
                </a:lnTo>
                <a:lnTo>
                  <a:pt x="187198" y="1123188"/>
                </a:lnTo>
                <a:lnTo>
                  <a:pt x="137436" y="1116501"/>
                </a:lnTo>
                <a:lnTo>
                  <a:pt x="92719" y="1097630"/>
                </a:lnTo>
                <a:lnTo>
                  <a:pt x="54832" y="1068360"/>
                </a:lnTo>
                <a:lnTo>
                  <a:pt x="25559" y="1030474"/>
                </a:lnTo>
                <a:lnTo>
                  <a:pt x="6687" y="985756"/>
                </a:lnTo>
                <a:lnTo>
                  <a:pt x="0" y="935990"/>
                </a:lnTo>
                <a:lnTo>
                  <a:pt x="0" y="187198"/>
                </a:lnTo>
                <a:close/>
              </a:path>
            </a:pathLst>
          </a:custGeom>
          <a:ln w="57912">
            <a:solidFill>
              <a:srgbClr val="5A686F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42680" y="4349763"/>
            <a:ext cx="1657773" cy="742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47971" marR="6773" indent="-331885" defTabSz="1219170">
              <a:lnSpc>
                <a:spcPct val="101099"/>
              </a:lnSpc>
            </a:pPr>
            <a:r>
              <a:rPr sz="2467" spc="13" dirty="0">
                <a:solidFill>
                  <a:srgbClr val="279DD9"/>
                </a:solidFill>
                <a:latin typeface="Cambria"/>
                <a:cs typeface="Cambria"/>
              </a:rPr>
              <a:t>Các </a:t>
            </a:r>
            <a:r>
              <a:rPr sz="2467" spc="7" dirty="0">
                <a:solidFill>
                  <a:srgbClr val="279DD9"/>
                </a:solidFill>
                <a:latin typeface="Cambria"/>
                <a:cs typeface="Cambria"/>
              </a:rPr>
              <a:t>khu</a:t>
            </a:r>
            <a:r>
              <a:rPr sz="2467" spc="-93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467" dirty="0">
                <a:solidFill>
                  <a:srgbClr val="279DD9"/>
                </a:solidFill>
                <a:latin typeface="Cambria"/>
                <a:cs typeface="Cambria"/>
              </a:rPr>
              <a:t>vực  </a:t>
            </a:r>
            <a:r>
              <a:rPr sz="2467" spc="7" dirty="0">
                <a:solidFill>
                  <a:srgbClr val="279DD9"/>
                </a:solidFill>
                <a:latin typeface="Cambria"/>
                <a:cs typeface="Cambria"/>
              </a:rPr>
              <a:t>lân</a:t>
            </a:r>
            <a:r>
              <a:rPr sz="2467" spc="-107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467" spc="13" dirty="0">
                <a:solidFill>
                  <a:srgbClr val="279DD9"/>
                </a:solidFill>
                <a:latin typeface="Cambria"/>
                <a:cs typeface="Cambria"/>
              </a:rPr>
              <a:t>cận</a:t>
            </a:r>
            <a:endParaRPr sz="2467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707639" y="3282697"/>
            <a:ext cx="488527" cy="407247"/>
          </a:xfrm>
          <a:custGeom>
            <a:avLst/>
            <a:gdLst/>
            <a:ahLst/>
            <a:cxnLst/>
            <a:rect l="l" t="t" r="r" b="b"/>
            <a:pathLst>
              <a:path w="366394" h="305435">
                <a:moveTo>
                  <a:pt x="38988" y="215900"/>
                </a:moveTo>
                <a:lnTo>
                  <a:pt x="0" y="304926"/>
                </a:lnTo>
                <a:lnTo>
                  <a:pt x="94487" y="282701"/>
                </a:lnTo>
                <a:lnTo>
                  <a:pt x="83620" y="269620"/>
                </a:lnTo>
                <a:lnTo>
                  <a:pt x="64896" y="269620"/>
                </a:lnTo>
                <a:lnTo>
                  <a:pt x="46355" y="247395"/>
                </a:lnTo>
                <a:lnTo>
                  <a:pt x="57463" y="238137"/>
                </a:lnTo>
                <a:lnTo>
                  <a:pt x="38988" y="215900"/>
                </a:lnTo>
                <a:close/>
              </a:path>
              <a:path w="366394" h="305435">
                <a:moveTo>
                  <a:pt x="57463" y="238137"/>
                </a:moveTo>
                <a:lnTo>
                  <a:pt x="46355" y="247395"/>
                </a:lnTo>
                <a:lnTo>
                  <a:pt x="64896" y="269620"/>
                </a:lnTo>
                <a:lnTo>
                  <a:pt x="75960" y="260400"/>
                </a:lnTo>
                <a:lnTo>
                  <a:pt x="57463" y="238137"/>
                </a:lnTo>
                <a:close/>
              </a:path>
              <a:path w="366394" h="305435">
                <a:moveTo>
                  <a:pt x="75960" y="260400"/>
                </a:moveTo>
                <a:lnTo>
                  <a:pt x="64896" y="269620"/>
                </a:lnTo>
                <a:lnTo>
                  <a:pt x="83620" y="269620"/>
                </a:lnTo>
                <a:lnTo>
                  <a:pt x="75960" y="260400"/>
                </a:lnTo>
                <a:close/>
              </a:path>
              <a:path w="366394" h="305435">
                <a:moveTo>
                  <a:pt x="289814" y="44492"/>
                </a:moveTo>
                <a:lnTo>
                  <a:pt x="57463" y="238137"/>
                </a:lnTo>
                <a:lnTo>
                  <a:pt x="75960" y="260400"/>
                </a:lnTo>
                <a:lnTo>
                  <a:pt x="308335" y="66735"/>
                </a:lnTo>
                <a:lnTo>
                  <a:pt x="289814" y="44492"/>
                </a:lnTo>
                <a:close/>
              </a:path>
              <a:path w="366394" h="305435">
                <a:moveTo>
                  <a:pt x="350480" y="35178"/>
                </a:moveTo>
                <a:lnTo>
                  <a:pt x="300989" y="35178"/>
                </a:lnTo>
                <a:lnTo>
                  <a:pt x="319531" y="57403"/>
                </a:lnTo>
                <a:lnTo>
                  <a:pt x="308335" y="66735"/>
                </a:lnTo>
                <a:lnTo>
                  <a:pt x="326897" y="89026"/>
                </a:lnTo>
                <a:lnTo>
                  <a:pt x="350480" y="35178"/>
                </a:lnTo>
                <a:close/>
              </a:path>
              <a:path w="366394" h="305435">
                <a:moveTo>
                  <a:pt x="300989" y="35178"/>
                </a:moveTo>
                <a:lnTo>
                  <a:pt x="289814" y="44492"/>
                </a:lnTo>
                <a:lnTo>
                  <a:pt x="308335" y="66735"/>
                </a:lnTo>
                <a:lnTo>
                  <a:pt x="319531" y="57403"/>
                </a:lnTo>
                <a:lnTo>
                  <a:pt x="300989" y="35178"/>
                </a:lnTo>
                <a:close/>
              </a:path>
              <a:path w="366394" h="305435">
                <a:moveTo>
                  <a:pt x="365887" y="0"/>
                </a:moveTo>
                <a:lnTo>
                  <a:pt x="271271" y="22225"/>
                </a:lnTo>
                <a:lnTo>
                  <a:pt x="289814" y="44492"/>
                </a:lnTo>
                <a:lnTo>
                  <a:pt x="300989" y="35178"/>
                </a:lnTo>
                <a:lnTo>
                  <a:pt x="350480" y="35178"/>
                </a:lnTo>
                <a:lnTo>
                  <a:pt x="365887" y="0"/>
                </a:lnTo>
                <a:close/>
              </a:path>
            </a:pathLst>
          </a:custGeom>
          <a:solidFill>
            <a:srgbClr val="219BD7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671065" y="4514595"/>
            <a:ext cx="524087" cy="234527"/>
          </a:xfrm>
          <a:custGeom>
            <a:avLst/>
            <a:gdLst/>
            <a:ahLst/>
            <a:cxnLst/>
            <a:rect l="l" t="t" r="r" b="b"/>
            <a:pathLst>
              <a:path w="393064" h="175895">
                <a:moveTo>
                  <a:pt x="306671" y="148695"/>
                </a:moveTo>
                <a:lnTo>
                  <a:pt x="295656" y="175513"/>
                </a:lnTo>
                <a:lnTo>
                  <a:pt x="392556" y="168274"/>
                </a:lnTo>
                <a:lnTo>
                  <a:pt x="380246" y="154177"/>
                </a:lnTo>
                <a:lnTo>
                  <a:pt x="320039" y="154177"/>
                </a:lnTo>
                <a:lnTo>
                  <a:pt x="306671" y="148695"/>
                </a:lnTo>
                <a:close/>
              </a:path>
              <a:path w="393064" h="175895">
                <a:moveTo>
                  <a:pt x="317684" y="121883"/>
                </a:moveTo>
                <a:lnTo>
                  <a:pt x="306671" y="148695"/>
                </a:lnTo>
                <a:lnTo>
                  <a:pt x="320039" y="154177"/>
                </a:lnTo>
                <a:lnTo>
                  <a:pt x="331088" y="127380"/>
                </a:lnTo>
                <a:lnTo>
                  <a:pt x="317684" y="121883"/>
                </a:lnTo>
                <a:close/>
              </a:path>
              <a:path w="393064" h="175895">
                <a:moveTo>
                  <a:pt x="328675" y="95122"/>
                </a:moveTo>
                <a:lnTo>
                  <a:pt x="317684" y="121883"/>
                </a:lnTo>
                <a:lnTo>
                  <a:pt x="331088" y="127380"/>
                </a:lnTo>
                <a:lnTo>
                  <a:pt x="320039" y="154177"/>
                </a:lnTo>
                <a:lnTo>
                  <a:pt x="380246" y="154177"/>
                </a:lnTo>
                <a:lnTo>
                  <a:pt x="328675" y="95122"/>
                </a:lnTo>
                <a:close/>
              </a:path>
              <a:path w="393064" h="175895">
                <a:moveTo>
                  <a:pt x="85885" y="26818"/>
                </a:moveTo>
                <a:lnTo>
                  <a:pt x="74872" y="53630"/>
                </a:lnTo>
                <a:lnTo>
                  <a:pt x="306671" y="148695"/>
                </a:lnTo>
                <a:lnTo>
                  <a:pt x="317684" y="121883"/>
                </a:lnTo>
                <a:lnTo>
                  <a:pt x="85885" y="26818"/>
                </a:lnTo>
                <a:close/>
              </a:path>
              <a:path w="393064" h="175895">
                <a:moveTo>
                  <a:pt x="96900" y="0"/>
                </a:moveTo>
                <a:lnTo>
                  <a:pt x="0" y="7238"/>
                </a:lnTo>
                <a:lnTo>
                  <a:pt x="63881" y="80390"/>
                </a:lnTo>
                <a:lnTo>
                  <a:pt x="74872" y="53630"/>
                </a:lnTo>
                <a:lnTo>
                  <a:pt x="61468" y="48132"/>
                </a:lnTo>
                <a:lnTo>
                  <a:pt x="72516" y="21335"/>
                </a:lnTo>
                <a:lnTo>
                  <a:pt x="88137" y="21335"/>
                </a:lnTo>
                <a:lnTo>
                  <a:pt x="96900" y="0"/>
                </a:lnTo>
                <a:close/>
              </a:path>
              <a:path w="393064" h="175895">
                <a:moveTo>
                  <a:pt x="72516" y="21335"/>
                </a:moveTo>
                <a:lnTo>
                  <a:pt x="61468" y="48132"/>
                </a:lnTo>
                <a:lnTo>
                  <a:pt x="74872" y="53630"/>
                </a:lnTo>
                <a:lnTo>
                  <a:pt x="85885" y="26818"/>
                </a:lnTo>
                <a:lnTo>
                  <a:pt x="72516" y="21335"/>
                </a:lnTo>
                <a:close/>
              </a:path>
              <a:path w="393064" h="175895">
                <a:moveTo>
                  <a:pt x="88137" y="21335"/>
                </a:moveTo>
                <a:lnTo>
                  <a:pt x="72516" y="21335"/>
                </a:lnTo>
                <a:lnTo>
                  <a:pt x="85885" y="26818"/>
                </a:lnTo>
                <a:lnTo>
                  <a:pt x="88137" y="21335"/>
                </a:lnTo>
                <a:close/>
              </a:path>
            </a:pathLst>
          </a:custGeom>
          <a:solidFill>
            <a:srgbClr val="219BD7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1336" y="3187192"/>
            <a:ext cx="2686473" cy="1937173"/>
          </a:xfrm>
          <a:custGeom>
            <a:avLst/>
            <a:gdLst/>
            <a:ahLst/>
            <a:cxnLst/>
            <a:rect l="l" t="t" r="r" b="b"/>
            <a:pathLst>
              <a:path w="2014855" h="1452879">
                <a:moveTo>
                  <a:pt x="1007363" y="0"/>
                </a:moveTo>
                <a:lnTo>
                  <a:pt x="952093" y="1074"/>
                </a:lnTo>
                <a:lnTo>
                  <a:pt x="897601" y="4261"/>
                </a:lnTo>
                <a:lnTo>
                  <a:pt x="843965" y="9504"/>
                </a:lnTo>
                <a:lnTo>
                  <a:pt x="791261" y="16749"/>
                </a:lnTo>
                <a:lnTo>
                  <a:pt x="739567" y="25939"/>
                </a:lnTo>
                <a:lnTo>
                  <a:pt x="688960" y="37021"/>
                </a:lnTo>
                <a:lnTo>
                  <a:pt x="639515" y="49937"/>
                </a:lnTo>
                <a:lnTo>
                  <a:pt x="591311" y="64633"/>
                </a:lnTo>
                <a:lnTo>
                  <a:pt x="544423" y="81054"/>
                </a:lnTo>
                <a:lnTo>
                  <a:pt x="498929" y="99144"/>
                </a:lnTo>
                <a:lnTo>
                  <a:pt x="454905" y="118848"/>
                </a:lnTo>
                <a:lnTo>
                  <a:pt x="412429" y="140110"/>
                </a:lnTo>
                <a:lnTo>
                  <a:pt x="371576" y="162875"/>
                </a:lnTo>
                <a:lnTo>
                  <a:pt x="332425" y="187088"/>
                </a:lnTo>
                <a:lnTo>
                  <a:pt x="295051" y="212693"/>
                </a:lnTo>
                <a:lnTo>
                  <a:pt x="259531" y="239635"/>
                </a:lnTo>
                <a:lnTo>
                  <a:pt x="225943" y="267858"/>
                </a:lnTo>
                <a:lnTo>
                  <a:pt x="194363" y="297308"/>
                </a:lnTo>
                <a:lnTo>
                  <a:pt x="164868" y="327928"/>
                </a:lnTo>
                <a:lnTo>
                  <a:pt x="137535" y="359664"/>
                </a:lnTo>
                <a:lnTo>
                  <a:pt x="112440" y="392459"/>
                </a:lnTo>
                <a:lnTo>
                  <a:pt x="89661" y="426260"/>
                </a:lnTo>
                <a:lnTo>
                  <a:pt x="69274" y="461009"/>
                </a:lnTo>
                <a:lnTo>
                  <a:pt x="51356" y="496653"/>
                </a:lnTo>
                <a:lnTo>
                  <a:pt x="35984" y="533135"/>
                </a:lnTo>
                <a:lnTo>
                  <a:pt x="23234" y="570400"/>
                </a:lnTo>
                <a:lnTo>
                  <a:pt x="13184" y="608393"/>
                </a:lnTo>
                <a:lnTo>
                  <a:pt x="5911" y="647059"/>
                </a:lnTo>
                <a:lnTo>
                  <a:pt x="1490" y="686341"/>
                </a:lnTo>
                <a:lnTo>
                  <a:pt x="0" y="726186"/>
                </a:lnTo>
                <a:lnTo>
                  <a:pt x="1490" y="766030"/>
                </a:lnTo>
                <a:lnTo>
                  <a:pt x="5911" y="805312"/>
                </a:lnTo>
                <a:lnTo>
                  <a:pt x="13184" y="843978"/>
                </a:lnTo>
                <a:lnTo>
                  <a:pt x="23234" y="881971"/>
                </a:lnTo>
                <a:lnTo>
                  <a:pt x="35984" y="919236"/>
                </a:lnTo>
                <a:lnTo>
                  <a:pt x="51356" y="955718"/>
                </a:lnTo>
                <a:lnTo>
                  <a:pt x="69274" y="991362"/>
                </a:lnTo>
                <a:lnTo>
                  <a:pt x="89661" y="1026111"/>
                </a:lnTo>
                <a:lnTo>
                  <a:pt x="112440" y="1059912"/>
                </a:lnTo>
                <a:lnTo>
                  <a:pt x="137535" y="1092707"/>
                </a:lnTo>
                <a:lnTo>
                  <a:pt x="164868" y="1124443"/>
                </a:lnTo>
                <a:lnTo>
                  <a:pt x="194363" y="1155063"/>
                </a:lnTo>
                <a:lnTo>
                  <a:pt x="225943" y="1184513"/>
                </a:lnTo>
                <a:lnTo>
                  <a:pt x="259531" y="1212736"/>
                </a:lnTo>
                <a:lnTo>
                  <a:pt x="295051" y="1239678"/>
                </a:lnTo>
                <a:lnTo>
                  <a:pt x="332425" y="1265283"/>
                </a:lnTo>
                <a:lnTo>
                  <a:pt x="371576" y="1289496"/>
                </a:lnTo>
                <a:lnTo>
                  <a:pt x="412429" y="1312261"/>
                </a:lnTo>
                <a:lnTo>
                  <a:pt x="454905" y="1333523"/>
                </a:lnTo>
                <a:lnTo>
                  <a:pt x="498929" y="1353227"/>
                </a:lnTo>
                <a:lnTo>
                  <a:pt x="544423" y="1371317"/>
                </a:lnTo>
                <a:lnTo>
                  <a:pt x="591311" y="1387738"/>
                </a:lnTo>
                <a:lnTo>
                  <a:pt x="639515" y="1402434"/>
                </a:lnTo>
                <a:lnTo>
                  <a:pt x="688960" y="1415350"/>
                </a:lnTo>
                <a:lnTo>
                  <a:pt x="739567" y="1426432"/>
                </a:lnTo>
                <a:lnTo>
                  <a:pt x="791261" y="1435622"/>
                </a:lnTo>
                <a:lnTo>
                  <a:pt x="843965" y="1442867"/>
                </a:lnTo>
                <a:lnTo>
                  <a:pt x="897601" y="1448110"/>
                </a:lnTo>
                <a:lnTo>
                  <a:pt x="952093" y="1451297"/>
                </a:lnTo>
                <a:lnTo>
                  <a:pt x="1007363" y="1452372"/>
                </a:lnTo>
                <a:lnTo>
                  <a:pt x="1062638" y="1451297"/>
                </a:lnTo>
                <a:lnTo>
                  <a:pt x="1117133" y="1448110"/>
                </a:lnTo>
                <a:lnTo>
                  <a:pt x="1170772" y="1442867"/>
                </a:lnTo>
                <a:lnTo>
                  <a:pt x="1223477" y="1435622"/>
                </a:lnTo>
                <a:lnTo>
                  <a:pt x="1275173" y="1426432"/>
                </a:lnTo>
                <a:lnTo>
                  <a:pt x="1325782" y="1415350"/>
                </a:lnTo>
                <a:lnTo>
                  <a:pt x="1375227" y="1402434"/>
                </a:lnTo>
                <a:lnTo>
                  <a:pt x="1423433" y="1387738"/>
                </a:lnTo>
                <a:lnTo>
                  <a:pt x="1470321" y="1371317"/>
                </a:lnTo>
                <a:lnTo>
                  <a:pt x="1515815" y="1353227"/>
                </a:lnTo>
                <a:lnTo>
                  <a:pt x="1559839" y="1333523"/>
                </a:lnTo>
                <a:lnTo>
                  <a:pt x="1602315" y="1312261"/>
                </a:lnTo>
                <a:lnTo>
                  <a:pt x="1643167" y="1289496"/>
                </a:lnTo>
                <a:lnTo>
                  <a:pt x="1682318" y="1265283"/>
                </a:lnTo>
                <a:lnTo>
                  <a:pt x="1719691" y="1239678"/>
                </a:lnTo>
                <a:lnTo>
                  <a:pt x="1755209" y="1212736"/>
                </a:lnTo>
                <a:lnTo>
                  <a:pt x="1788796" y="1184513"/>
                </a:lnTo>
                <a:lnTo>
                  <a:pt x="1820375" y="1155063"/>
                </a:lnTo>
                <a:lnTo>
                  <a:pt x="1849869" y="1124443"/>
                </a:lnTo>
                <a:lnTo>
                  <a:pt x="1877201" y="1092707"/>
                </a:lnTo>
                <a:lnTo>
                  <a:pt x="1902294" y="1059912"/>
                </a:lnTo>
                <a:lnTo>
                  <a:pt x="1925072" y="1026111"/>
                </a:lnTo>
                <a:lnTo>
                  <a:pt x="1945458" y="991362"/>
                </a:lnTo>
                <a:lnTo>
                  <a:pt x="1963375" y="955718"/>
                </a:lnTo>
                <a:lnTo>
                  <a:pt x="1978746" y="919236"/>
                </a:lnTo>
                <a:lnTo>
                  <a:pt x="1991495" y="881971"/>
                </a:lnTo>
                <a:lnTo>
                  <a:pt x="2001544" y="843978"/>
                </a:lnTo>
                <a:lnTo>
                  <a:pt x="2008817" y="805312"/>
                </a:lnTo>
                <a:lnTo>
                  <a:pt x="2013237" y="766030"/>
                </a:lnTo>
                <a:lnTo>
                  <a:pt x="2014728" y="726186"/>
                </a:lnTo>
                <a:lnTo>
                  <a:pt x="2013237" y="686341"/>
                </a:lnTo>
                <a:lnTo>
                  <a:pt x="2008817" y="647059"/>
                </a:lnTo>
                <a:lnTo>
                  <a:pt x="2001544" y="608393"/>
                </a:lnTo>
                <a:lnTo>
                  <a:pt x="1991495" y="570400"/>
                </a:lnTo>
                <a:lnTo>
                  <a:pt x="1978746" y="533135"/>
                </a:lnTo>
                <a:lnTo>
                  <a:pt x="1963375" y="496653"/>
                </a:lnTo>
                <a:lnTo>
                  <a:pt x="1945458" y="461009"/>
                </a:lnTo>
                <a:lnTo>
                  <a:pt x="1925072" y="426260"/>
                </a:lnTo>
                <a:lnTo>
                  <a:pt x="1902294" y="392459"/>
                </a:lnTo>
                <a:lnTo>
                  <a:pt x="1877201" y="359663"/>
                </a:lnTo>
                <a:lnTo>
                  <a:pt x="1849869" y="327928"/>
                </a:lnTo>
                <a:lnTo>
                  <a:pt x="1820375" y="297308"/>
                </a:lnTo>
                <a:lnTo>
                  <a:pt x="1788796" y="267858"/>
                </a:lnTo>
                <a:lnTo>
                  <a:pt x="1755209" y="239635"/>
                </a:lnTo>
                <a:lnTo>
                  <a:pt x="1719691" y="212693"/>
                </a:lnTo>
                <a:lnTo>
                  <a:pt x="1682318" y="187088"/>
                </a:lnTo>
                <a:lnTo>
                  <a:pt x="1643167" y="162875"/>
                </a:lnTo>
                <a:lnTo>
                  <a:pt x="1602315" y="140110"/>
                </a:lnTo>
                <a:lnTo>
                  <a:pt x="1559839" y="118848"/>
                </a:lnTo>
                <a:lnTo>
                  <a:pt x="1515815" y="99144"/>
                </a:lnTo>
                <a:lnTo>
                  <a:pt x="1470321" y="81054"/>
                </a:lnTo>
                <a:lnTo>
                  <a:pt x="1423433" y="64633"/>
                </a:lnTo>
                <a:lnTo>
                  <a:pt x="1375227" y="49937"/>
                </a:lnTo>
                <a:lnTo>
                  <a:pt x="1325782" y="37021"/>
                </a:lnTo>
                <a:lnTo>
                  <a:pt x="1275173" y="25939"/>
                </a:lnTo>
                <a:lnTo>
                  <a:pt x="1223477" y="16749"/>
                </a:lnTo>
                <a:lnTo>
                  <a:pt x="1170772" y="9504"/>
                </a:lnTo>
                <a:lnTo>
                  <a:pt x="1117133" y="4261"/>
                </a:lnTo>
                <a:lnTo>
                  <a:pt x="1062638" y="1074"/>
                </a:lnTo>
                <a:lnTo>
                  <a:pt x="1007363" y="0"/>
                </a:lnTo>
                <a:close/>
              </a:path>
            </a:pathLst>
          </a:custGeom>
          <a:solidFill>
            <a:srgbClr val="D3D3D9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1336" y="3187192"/>
            <a:ext cx="2686473" cy="1937173"/>
          </a:xfrm>
          <a:custGeom>
            <a:avLst/>
            <a:gdLst/>
            <a:ahLst/>
            <a:cxnLst/>
            <a:rect l="l" t="t" r="r" b="b"/>
            <a:pathLst>
              <a:path w="2014855" h="1452879">
                <a:moveTo>
                  <a:pt x="0" y="726186"/>
                </a:moveTo>
                <a:lnTo>
                  <a:pt x="1490" y="686341"/>
                </a:lnTo>
                <a:lnTo>
                  <a:pt x="5911" y="647059"/>
                </a:lnTo>
                <a:lnTo>
                  <a:pt x="13184" y="608393"/>
                </a:lnTo>
                <a:lnTo>
                  <a:pt x="23234" y="570400"/>
                </a:lnTo>
                <a:lnTo>
                  <a:pt x="35984" y="533135"/>
                </a:lnTo>
                <a:lnTo>
                  <a:pt x="51356" y="496653"/>
                </a:lnTo>
                <a:lnTo>
                  <a:pt x="69274" y="461009"/>
                </a:lnTo>
                <a:lnTo>
                  <a:pt x="89661" y="426260"/>
                </a:lnTo>
                <a:lnTo>
                  <a:pt x="112440" y="392459"/>
                </a:lnTo>
                <a:lnTo>
                  <a:pt x="137535" y="359664"/>
                </a:lnTo>
                <a:lnTo>
                  <a:pt x="164868" y="327928"/>
                </a:lnTo>
                <a:lnTo>
                  <a:pt x="194363" y="297308"/>
                </a:lnTo>
                <a:lnTo>
                  <a:pt x="225943" y="267858"/>
                </a:lnTo>
                <a:lnTo>
                  <a:pt x="259531" y="239635"/>
                </a:lnTo>
                <a:lnTo>
                  <a:pt x="295051" y="212693"/>
                </a:lnTo>
                <a:lnTo>
                  <a:pt x="332425" y="187088"/>
                </a:lnTo>
                <a:lnTo>
                  <a:pt x="371576" y="162875"/>
                </a:lnTo>
                <a:lnTo>
                  <a:pt x="412429" y="140110"/>
                </a:lnTo>
                <a:lnTo>
                  <a:pt x="454905" y="118848"/>
                </a:lnTo>
                <a:lnTo>
                  <a:pt x="498929" y="99144"/>
                </a:lnTo>
                <a:lnTo>
                  <a:pt x="544423" y="81054"/>
                </a:lnTo>
                <a:lnTo>
                  <a:pt x="591311" y="64633"/>
                </a:lnTo>
                <a:lnTo>
                  <a:pt x="639515" y="49937"/>
                </a:lnTo>
                <a:lnTo>
                  <a:pt x="688960" y="37021"/>
                </a:lnTo>
                <a:lnTo>
                  <a:pt x="739567" y="25939"/>
                </a:lnTo>
                <a:lnTo>
                  <a:pt x="791261" y="16749"/>
                </a:lnTo>
                <a:lnTo>
                  <a:pt x="843965" y="9504"/>
                </a:lnTo>
                <a:lnTo>
                  <a:pt x="897601" y="4261"/>
                </a:lnTo>
                <a:lnTo>
                  <a:pt x="952093" y="1074"/>
                </a:lnTo>
                <a:lnTo>
                  <a:pt x="1007363" y="0"/>
                </a:lnTo>
                <a:lnTo>
                  <a:pt x="1062638" y="1074"/>
                </a:lnTo>
                <a:lnTo>
                  <a:pt x="1117133" y="4261"/>
                </a:lnTo>
                <a:lnTo>
                  <a:pt x="1170772" y="9504"/>
                </a:lnTo>
                <a:lnTo>
                  <a:pt x="1223477" y="16749"/>
                </a:lnTo>
                <a:lnTo>
                  <a:pt x="1275173" y="25939"/>
                </a:lnTo>
                <a:lnTo>
                  <a:pt x="1325782" y="37021"/>
                </a:lnTo>
                <a:lnTo>
                  <a:pt x="1375227" y="49937"/>
                </a:lnTo>
                <a:lnTo>
                  <a:pt x="1423433" y="64633"/>
                </a:lnTo>
                <a:lnTo>
                  <a:pt x="1470321" y="81054"/>
                </a:lnTo>
                <a:lnTo>
                  <a:pt x="1515815" y="99144"/>
                </a:lnTo>
                <a:lnTo>
                  <a:pt x="1559839" y="118848"/>
                </a:lnTo>
                <a:lnTo>
                  <a:pt x="1602315" y="140110"/>
                </a:lnTo>
                <a:lnTo>
                  <a:pt x="1643167" y="162875"/>
                </a:lnTo>
                <a:lnTo>
                  <a:pt x="1682318" y="187088"/>
                </a:lnTo>
                <a:lnTo>
                  <a:pt x="1719691" y="212693"/>
                </a:lnTo>
                <a:lnTo>
                  <a:pt x="1755209" y="239635"/>
                </a:lnTo>
                <a:lnTo>
                  <a:pt x="1788796" y="267858"/>
                </a:lnTo>
                <a:lnTo>
                  <a:pt x="1820375" y="297308"/>
                </a:lnTo>
                <a:lnTo>
                  <a:pt x="1849869" y="327928"/>
                </a:lnTo>
                <a:lnTo>
                  <a:pt x="1877201" y="359663"/>
                </a:lnTo>
                <a:lnTo>
                  <a:pt x="1902294" y="392459"/>
                </a:lnTo>
                <a:lnTo>
                  <a:pt x="1925072" y="426260"/>
                </a:lnTo>
                <a:lnTo>
                  <a:pt x="1945458" y="461009"/>
                </a:lnTo>
                <a:lnTo>
                  <a:pt x="1963375" y="496653"/>
                </a:lnTo>
                <a:lnTo>
                  <a:pt x="1978746" y="533135"/>
                </a:lnTo>
                <a:lnTo>
                  <a:pt x="1991495" y="570400"/>
                </a:lnTo>
                <a:lnTo>
                  <a:pt x="2001544" y="608393"/>
                </a:lnTo>
                <a:lnTo>
                  <a:pt x="2008817" y="647059"/>
                </a:lnTo>
                <a:lnTo>
                  <a:pt x="2013237" y="686341"/>
                </a:lnTo>
                <a:lnTo>
                  <a:pt x="2014728" y="726186"/>
                </a:lnTo>
                <a:lnTo>
                  <a:pt x="2013237" y="766030"/>
                </a:lnTo>
                <a:lnTo>
                  <a:pt x="2008817" y="805312"/>
                </a:lnTo>
                <a:lnTo>
                  <a:pt x="2001544" y="843978"/>
                </a:lnTo>
                <a:lnTo>
                  <a:pt x="1991495" y="881971"/>
                </a:lnTo>
                <a:lnTo>
                  <a:pt x="1978746" y="919236"/>
                </a:lnTo>
                <a:lnTo>
                  <a:pt x="1963375" y="955718"/>
                </a:lnTo>
                <a:lnTo>
                  <a:pt x="1945458" y="991362"/>
                </a:lnTo>
                <a:lnTo>
                  <a:pt x="1925072" y="1026111"/>
                </a:lnTo>
                <a:lnTo>
                  <a:pt x="1902294" y="1059912"/>
                </a:lnTo>
                <a:lnTo>
                  <a:pt x="1877201" y="1092707"/>
                </a:lnTo>
                <a:lnTo>
                  <a:pt x="1849869" y="1124443"/>
                </a:lnTo>
                <a:lnTo>
                  <a:pt x="1820375" y="1155063"/>
                </a:lnTo>
                <a:lnTo>
                  <a:pt x="1788796" y="1184513"/>
                </a:lnTo>
                <a:lnTo>
                  <a:pt x="1755209" y="1212736"/>
                </a:lnTo>
                <a:lnTo>
                  <a:pt x="1719691" y="1239678"/>
                </a:lnTo>
                <a:lnTo>
                  <a:pt x="1682318" y="1265283"/>
                </a:lnTo>
                <a:lnTo>
                  <a:pt x="1643167" y="1289496"/>
                </a:lnTo>
                <a:lnTo>
                  <a:pt x="1602315" y="1312261"/>
                </a:lnTo>
                <a:lnTo>
                  <a:pt x="1559839" y="1333523"/>
                </a:lnTo>
                <a:lnTo>
                  <a:pt x="1515815" y="1353227"/>
                </a:lnTo>
                <a:lnTo>
                  <a:pt x="1470321" y="1371317"/>
                </a:lnTo>
                <a:lnTo>
                  <a:pt x="1423433" y="1387738"/>
                </a:lnTo>
                <a:lnTo>
                  <a:pt x="1375227" y="1402434"/>
                </a:lnTo>
                <a:lnTo>
                  <a:pt x="1325782" y="1415350"/>
                </a:lnTo>
                <a:lnTo>
                  <a:pt x="1275173" y="1426432"/>
                </a:lnTo>
                <a:lnTo>
                  <a:pt x="1223477" y="1435622"/>
                </a:lnTo>
                <a:lnTo>
                  <a:pt x="1170772" y="1442867"/>
                </a:lnTo>
                <a:lnTo>
                  <a:pt x="1117133" y="1448110"/>
                </a:lnTo>
                <a:lnTo>
                  <a:pt x="1062638" y="1451297"/>
                </a:lnTo>
                <a:lnTo>
                  <a:pt x="1007363" y="1452372"/>
                </a:lnTo>
                <a:lnTo>
                  <a:pt x="952093" y="1451297"/>
                </a:lnTo>
                <a:lnTo>
                  <a:pt x="897601" y="1448110"/>
                </a:lnTo>
                <a:lnTo>
                  <a:pt x="843965" y="1442867"/>
                </a:lnTo>
                <a:lnTo>
                  <a:pt x="791261" y="1435622"/>
                </a:lnTo>
                <a:lnTo>
                  <a:pt x="739567" y="1426432"/>
                </a:lnTo>
                <a:lnTo>
                  <a:pt x="688960" y="1415350"/>
                </a:lnTo>
                <a:lnTo>
                  <a:pt x="639515" y="1402434"/>
                </a:lnTo>
                <a:lnTo>
                  <a:pt x="591311" y="1387738"/>
                </a:lnTo>
                <a:lnTo>
                  <a:pt x="544423" y="1371317"/>
                </a:lnTo>
                <a:lnTo>
                  <a:pt x="498929" y="1353227"/>
                </a:lnTo>
                <a:lnTo>
                  <a:pt x="454905" y="1333523"/>
                </a:lnTo>
                <a:lnTo>
                  <a:pt x="412429" y="1312261"/>
                </a:lnTo>
                <a:lnTo>
                  <a:pt x="371576" y="1289496"/>
                </a:lnTo>
                <a:lnTo>
                  <a:pt x="332425" y="1265283"/>
                </a:lnTo>
                <a:lnTo>
                  <a:pt x="295051" y="1239678"/>
                </a:lnTo>
                <a:lnTo>
                  <a:pt x="259531" y="1212736"/>
                </a:lnTo>
                <a:lnTo>
                  <a:pt x="225943" y="1184513"/>
                </a:lnTo>
                <a:lnTo>
                  <a:pt x="194363" y="1155063"/>
                </a:lnTo>
                <a:lnTo>
                  <a:pt x="164868" y="1124443"/>
                </a:lnTo>
                <a:lnTo>
                  <a:pt x="137535" y="1092707"/>
                </a:lnTo>
                <a:lnTo>
                  <a:pt x="112440" y="1059912"/>
                </a:lnTo>
                <a:lnTo>
                  <a:pt x="89661" y="1026111"/>
                </a:lnTo>
                <a:lnTo>
                  <a:pt x="69274" y="991362"/>
                </a:lnTo>
                <a:lnTo>
                  <a:pt x="51356" y="955718"/>
                </a:lnTo>
                <a:lnTo>
                  <a:pt x="35984" y="919236"/>
                </a:lnTo>
                <a:lnTo>
                  <a:pt x="23234" y="881971"/>
                </a:lnTo>
                <a:lnTo>
                  <a:pt x="13184" y="843978"/>
                </a:lnTo>
                <a:lnTo>
                  <a:pt x="5911" y="805312"/>
                </a:lnTo>
                <a:lnTo>
                  <a:pt x="1490" y="766030"/>
                </a:lnTo>
                <a:lnTo>
                  <a:pt x="0" y="726186"/>
                </a:lnTo>
                <a:close/>
              </a:path>
            </a:pathLst>
          </a:custGeom>
          <a:ln w="25908">
            <a:solidFill>
              <a:srgbClr val="279DD9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56929" y="2776219"/>
            <a:ext cx="4815839" cy="13542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27029" defTabSz="1219170"/>
            <a:r>
              <a:rPr sz="2467" spc="7" dirty="0">
                <a:solidFill>
                  <a:srgbClr val="279DD9"/>
                </a:solidFill>
                <a:latin typeface="Cambria"/>
                <a:cs typeface="Cambria"/>
              </a:rPr>
              <a:t>Thời</a:t>
            </a:r>
            <a:r>
              <a:rPr sz="2467" spc="-73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467" spc="7" dirty="0">
                <a:solidFill>
                  <a:srgbClr val="279DD9"/>
                </a:solidFill>
                <a:latin typeface="Cambria"/>
                <a:cs typeface="Cambria"/>
              </a:rPr>
              <a:t>tiết</a:t>
            </a:r>
            <a:endParaRPr sz="2467">
              <a:solidFill>
                <a:prstClr val="black"/>
              </a:solidFill>
              <a:latin typeface="Cambria"/>
              <a:cs typeface="Cambria"/>
            </a:endParaRPr>
          </a:p>
          <a:p>
            <a:pPr defTabSz="1219170">
              <a:spcBef>
                <a:spcPts val="40"/>
              </a:spcBef>
            </a:pPr>
            <a:endParaRPr sz="4333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6933" defTabSz="1219170">
              <a:spcBef>
                <a:spcPts val="7"/>
              </a:spcBef>
            </a:pPr>
            <a:r>
              <a:rPr sz="2000" b="1" spc="-7" dirty="0">
                <a:solidFill>
                  <a:srgbClr val="279DD9"/>
                </a:solidFill>
                <a:latin typeface="Cambria"/>
                <a:cs typeface="Cambria"/>
              </a:rPr>
              <a:t>ENVIRONMENT</a:t>
            </a:r>
            <a:endParaRPr sz="2000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40673" y="4170849"/>
            <a:ext cx="1846580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2000" b="1" dirty="0">
                <a:solidFill>
                  <a:srgbClr val="279DD9"/>
                </a:solidFill>
                <a:latin typeface="Cambria"/>
                <a:cs typeface="Cambria"/>
              </a:rPr>
              <a:t>(MÔI</a:t>
            </a:r>
            <a:r>
              <a:rPr sz="2000" b="1" spc="-93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000" b="1" spc="-13" dirty="0">
                <a:solidFill>
                  <a:srgbClr val="279DD9"/>
                </a:solidFill>
                <a:latin typeface="Cambria"/>
                <a:cs typeface="Cambria"/>
              </a:rPr>
              <a:t>TRƯỜNG)</a:t>
            </a:r>
            <a:endParaRPr sz="2000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462528" y="5596129"/>
            <a:ext cx="2416385" cy="1229359"/>
          </a:xfrm>
          <a:custGeom>
            <a:avLst/>
            <a:gdLst/>
            <a:ahLst/>
            <a:cxnLst/>
            <a:rect l="l" t="t" r="r" b="b"/>
            <a:pathLst>
              <a:path w="1812289" h="922020">
                <a:moveTo>
                  <a:pt x="1658366" y="0"/>
                </a:moveTo>
                <a:lnTo>
                  <a:pt x="153670" y="0"/>
                </a:lnTo>
                <a:lnTo>
                  <a:pt x="105111" y="7833"/>
                </a:lnTo>
                <a:lnTo>
                  <a:pt x="62929" y="29648"/>
                </a:lnTo>
                <a:lnTo>
                  <a:pt x="29659" y="62912"/>
                </a:lnTo>
                <a:lnTo>
                  <a:pt x="7837" y="105096"/>
                </a:lnTo>
                <a:lnTo>
                  <a:pt x="0" y="153669"/>
                </a:lnTo>
                <a:lnTo>
                  <a:pt x="0" y="768349"/>
                </a:lnTo>
                <a:lnTo>
                  <a:pt x="7837" y="816920"/>
                </a:lnTo>
                <a:lnTo>
                  <a:pt x="29659" y="859104"/>
                </a:lnTo>
                <a:lnTo>
                  <a:pt x="62929" y="892370"/>
                </a:lnTo>
                <a:lnTo>
                  <a:pt x="105111" y="914185"/>
                </a:lnTo>
                <a:lnTo>
                  <a:pt x="153670" y="922019"/>
                </a:lnTo>
                <a:lnTo>
                  <a:pt x="1658366" y="922019"/>
                </a:lnTo>
                <a:lnTo>
                  <a:pt x="1706924" y="914185"/>
                </a:lnTo>
                <a:lnTo>
                  <a:pt x="1749106" y="892370"/>
                </a:lnTo>
                <a:lnTo>
                  <a:pt x="1782376" y="859104"/>
                </a:lnTo>
                <a:lnTo>
                  <a:pt x="1804198" y="816920"/>
                </a:lnTo>
                <a:lnTo>
                  <a:pt x="1812036" y="768349"/>
                </a:lnTo>
                <a:lnTo>
                  <a:pt x="1812036" y="153669"/>
                </a:lnTo>
                <a:lnTo>
                  <a:pt x="1804198" y="105096"/>
                </a:lnTo>
                <a:lnTo>
                  <a:pt x="1782376" y="62912"/>
                </a:lnTo>
                <a:lnTo>
                  <a:pt x="1749106" y="29648"/>
                </a:lnTo>
                <a:lnTo>
                  <a:pt x="1706924" y="7833"/>
                </a:lnTo>
                <a:lnTo>
                  <a:pt x="165836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462528" y="5596129"/>
            <a:ext cx="2416385" cy="1229359"/>
          </a:xfrm>
          <a:custGeom>
            <a:avLst/>
            <a:gdLst/>
            <a:ahLst/>
            <a:cxnLst/>
            <a:rect l="l" t="t" r="r" b="b"/>
            <a:pathLst>
              <a:path w="1812289" h="922020">
                <a:moveTo>
                  <a:pt x="0" y="153669"/>
                </a:moveTo>
                <a:lnTo>
                  <a:pt x="7837" y="105096"/>
                </a:lnTo>
                <a:lnTo>
                  <a:pt x="29659" y="62912"/>
                </a:lnTo>
                <a:lnTo>
                  <a:pt x="62929" y="29648"/>
                </a:lnTo>
                <a:lnTo>
                  <a:pt x="105111" y="7833"/>
                </a:lnTo>
                <a:lnTo>
                  <a:pt x="153670" y="0"/>
                </a:lnTo>
                <a:lnTo>
                  <a:pt x="1658366" y="0"/>
                </a:lnTo>
                <a:lnTo>
                  <a:pt x="1706924" y="7833"/>
                </a:lnTo>
                <a:lnTo>
                  <a:pt x="1749106" y="29648"/>
                </a:lnTo>
                <a:lnTo>
                  <a:pt x="1782376" y="62912"/>
                </a:lnTo>
                <a:lnTo>
                  <a:pt x="1804198" y="105096"/>
                </a:lnTo>
                <a:lnTo>
                  <a:pt x="1812036" y="153669"/>
                </a:lnTo>
                <a:lnTo>
                  <a:pt x="1812036" y="768349"/>
                </a:lnTo>
                <a:lnTo>
                  <a:pt x="1804198" y="816920"/>
                </a:lnTo>
                <a:lnTo>
                  <a:pt x="1782376" y="859104"/>
                </a:lnTo>
                <a:lnTo>
                  <a:pt x="1749106" y="892370"/>
                </a:lnTo>
                <a:lnTo>
                  <a:pt x="1706924" y="914185"/>
                </a:lnTo>
                <a:lnTo>
                  <a:pt x="1658366" y="922019"/>
                </a:lnTo>
                <a:lnTo>
                  <a:pt x="153670" y="922019"/>
                </a:lnTo>
                <a:lnTo>
                  <a:pt x="105111" y="914185"/>
                </a:lnTo>
                <a:lnTo>
                  <a:pt x="62929" y="892370"/>
                </a:lnTo>
                <a:lnTo>
                  <a:pt x="29659" y="859104"/>
                </a:lnTo>
                <a:lnTo>
                  <a:pt x="7837" y="816920"/>
                </a:lnTo>
                <a:lnTo>
                  <a:pt x="0" y="768349"/>
                </a:lnTo>
                <a:lnTo>
                  <a:pt x="0" y="153669"/>
                </a:lnTo>
                <a:close/>
              </a:path>
            </a:pathLst>
          </a:custGeom>
          <a:ln w="57912">
            <a:solidFill>
              <a:srgbClr val="5A686F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721100" y="5827438"/>
            <a:ext cx="1898227" cy="7593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 defTabSz="1219170"/>
            <a:r>
              <a:rPr sz="2467" spc="13" dirty="0">
                <a:solidFill>
                  <a:srgbClr val="279DD9"/>
                </a:solidFill>
                <a:latin typeface="Cambria"/>
                <a:cs typeface="Cambria"/>
              </a:rPr>
              <a:t>Điều kiện</a:t>
            </a:r>
            <a:r>
              <a:rPr sz="2467" spc="-80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467" spc="7" dirty="0">
                <a:solidFill>
                  <a:srgbClr val="279DD9"/>
                </a:solidFill>
                <a:latin typeface="Cambria"/>
                <a:cs typeface="Cambria"/>
              </a:rPr>
              <a:t>làm</a:t>
            </a:r>
            <a:endParaRPr sz="2467">
              <a:solidFill>
                <a:prstClr val="black"/>
              </a:solidFill>
              <a:latin typeface="Cambria"/>
              <a:cs typeface="Cambria"/>
            </a:endParaRPr>
          </a:p>
          <a:p>
            <a:pPr algn="ctr" defTabSz="1219170">
              <a:spcBef>
                <a:spcPts val="33"/>
              </a:spcBef>
            </a:pPr>
            <a:r>
              <a:rPr sz="2467" spc="13" dirty="0">
                <a:solidFill>
                  <a:srgbClr val="279DD9"/>
                </a:solidFill>
                <a:latin typeface="Cambria"/>
                <a:cs typeface="Cambria"/>
              </a:rPr>
              <a:t>việc</a:t>
            </a:r>
            <a:endParaRPr sz="2467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313431" y="5028185"/>
            <a:ext cx="881380" cy="1049020"/>
          </a:xfrm>
          <a:custGeom>
            <a:avLst/>
            <a:gdLst/>
            <a:ahLst/>
            <a:cxnLst/>
            <a:rect l="l" t="t" r="r" b="b"/>
            <a:pathLst>
              <a:path w="661035" h="786764">
                <a:moveTo>
                  <a:pt x="593808" y="729137"/>
                </a:moveTo>
                <a:lnTo>
                  <a:pt x="571626" y="747763"/>
                </a:lnTo>
                <a:lnTo>
                  <a:pt x="660781" y="786320"/>
                </a:lnTo>
                <a:lnTo>
                  <a:pt x="649745" y="740219"/>
                </a:lnTo>
                <a:lnTo>
                  <a:pt x="603123" y="740219"/>
                </a:lnTo>
                <a:lnTo>
                  <a:pt x="593808" y="729137"/>
                </a:lnTo>
                <a:close/>
              </a:path>
              <a:path w="661035" h="786764">
                <a:moveTo>
                  <a:pt x="616018" y="710487"/>
                </a:moveTo>
                <a:lnTo>
                  <a:pt x="593808" y="729137"/>
                </a:lnTo>
                <a:lnTo>
                  <a:pt x="603123" y="740219"/>
                </a:lnTo>
                <a:lnTo>
                  <a:pt x="625348" y="721588"/>
                </a:lnTo>
                <a:lnTo>
                  <a:pt x="616018" y="710487"/>
                </a:lnTo>
                <a:close/>
              </a:path>
              <a:path w="661035" h="786764">
                <a:moveTo>
                  <a:pt x="638175" y="691883"/>
                </a:moveTo>
                <a:lnTo>
                  <a:pt x="616018" y="710487"/>
                </a:lnTo>
                <a:lnTo>
                  <a:pt x="625348" y="721588"/>
                </a:lnTo>
                <a:lnTo>
                  <a:pt x="603123" y="740219"/>
                </a:lnTo>
                <a:lnTo>
                  <a:pt x="649745" y="740219"/>
                </a:lnTo>
                <a:lnTo>
                  <a:pt x="638175" y="691883"/>
                </a:lnTo>
                <a:close/>
              </a:path>
              <a:path w="661035" h="786764">
                <a:moveTo>
                  <a:pt x="66996" y="57213"/>
                </a:moveTo>
                <a:lnTo>
                  <a:pt x="44768" y="75877"/>
                </a:lnTo>
                <a:lnTo>
                  <a:pt x="593808" y="729137"/>
                </a:lnTo>
                <a:lnTo>
                  <a:pt x="616018" y="710487"/>
                </a:lnTo>
                <a:lnTo>
                  <a:pt x="66996" y="57213"/>
                </a:lnTo>
                <a:close/>
              </a:path>
              <a:path w="661035" h="786764">
                <a:moveTo>
                  <a:pt x="0" y="0"/>
                </a:moveTo>
                <a:lnTo>
                  <a:pt x="22606" y="94487"/>
                </a:lnTo>
                <a:lnTo>
                  <a:pt x="44768" y="75877"/>
                </a:lnTo>
                <a:lnTo>
                  <a:pt x="35432" y="64770"/>
                </a:lnTo>
                <a:lnTo>
                  <a:pt x="57657" y="46100"/>
                </a:lnTo>
                <a:lnTo>
                  <a:pt x="80230" y="46100"/>
                </a:lnTo>
                <a:lnTo>
                  <a:pt x="89153" y="38608"/>
                </a:lnTo>
                <a:lnTo>
                  <a:pt x="0" y="0"/>
                </a:lnTo>
                <a:close/>
              </a:path>
              <a:path w="661035" h="786764">
                <a:moveTo>
                  <a:pt x="57657" y="46100"/>
                </a:moveTo>
                <a:lnTo>
                  <a:pt x="35432" y="64770"/>
                </a:lnTo>
                <a:lnTo>
                  <a:pt x="44768" y="75877"/>
                </a:lnTo>
                <a:lnTo>
                  <a:pt x="66996" y="57213"/>
                </a:lnTo>
                <a:lnTo>
                  <a:pt x="57657" y="46100"/>
                </a:lnTo>
                <a:close/>
              </a:path>
              <a:path w="661035" h="786764">
                <a:moveTo>
                  <a:pt x="80230" y="46100"/>
                </a:moveTo>
                <a:lnTo>
                  <a:pt x="57657" y="46100"/>
                </a:lnTo>
                <a:lnTo>
                  <a:pt x="66996" y="57213"/>
                </a:lnTo>
                <a:lnTo>
                  <a:pt x="80230" y="46100"/>
                </a:lnTo>
                <a:close/>
              </a:path>
            </a:pathLst>
          </a:custGeom>
          <a:solidFill>
            <a:srgbClr val="219BD7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-16933" y="0"/>
            <a:ext cx="34290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2400" spc="-7" dirty="0">
                <a:solidFill>
                  <a:srgbClr val="279DD9"/>
                </a:solidFill>
                <a:latin typeface="Calibri"/>
                <a:cs typeface="Calibri"/>
              </a:rPr>
              <a:t>24</a:t>
            </a:r>
            <a:endParaRPr sz="24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027487" y="2641091"/>
            <a:ext cx="6108192" cy="37470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9">
            <a:extLst>
              <a:ext uri="{FF2B5EF4-FFF2-40B4-BE49-F238E27FC236}">
                <a16:creationId xmlns:a16="http://schemas.microsoft.com/office/drawing/2014/main" id="{60EBCD2D-2820-447F-B94A-8B48D534FD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118835" tIns="99981" rIns="1098204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56" name="Picture 2055">
            <a:extLst>
              <a:ext uri="{FF2B5EF4-FFF2-40B4-BE49-F238E27FC236}">
                <a16:creationId xmlns:a16="http://schemas.microsoft.com/office/drawing/2014/main" id="{A39A45B8-A581-4005-9544-0076B073CE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097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01215" y="2483103"/>
            <a:ext cx="1486408" cy="30368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305303" y="3808985"/>
            <a:ext cx="160867" cy="388620"/>
          </a:xfrm>
          <a:custGeom>
            <a:avLst/>
            <a:gdLst/>
            <a:ahLst/>
            <a:cxnLst/>
            <a:rect l="l" t="t" r="r" b="b"/>
            <a:pathLst>
              <a:path w="120650" h="291464">
                <a:moveTo>
                  <a:pt x="60198" y="0"/>
                </a:moveTo>
                <a:lnTo>
                  <a:pt x="36754" y="11435"/>
                </a:lnTo>
                <a:lnTo>
                  <a:pt x="17621" y="42624"/>
                </a:lnTo>
                <a:lnTo>
                  <a:pt x="4726" y="88886"/>
                </a:lnTo>
                <a:lnTo>
                  <a:pt x="0" y="145542"/>
                </a:lnTo>
                <a:lnTo>
                  <a:pt x="4726" y="202197"/>
                </a:lnTo>
                <a:lnTo>
                  <a:pt x="17621" y="248459"/>
                </a:lnTo>
                <a:lnTo>
                  <a:pt x="36754" y="279648"/>
                </a:lnTo>
                <a:lnTo>
                  <a:pt x="60198" y="291084"/>
                </a:lnTo>
                <a:lnTo>
                  <a:pt x="83641" y="279648"/>
                </a:lnTo>
                <a:lnTo>
                  <a:pt x="102774" y="248459"/>
                </a:lnTo>
                <a:lnTo>
                  <a:pt x="115669" y="202197"/>
                </a:lnTo>
                <a:lnTo>
                  <a:pt x="120396" y="145542"/>
                </a:lnTo>
                <a:lnTo>
                  <a:pt x="115669" y="88886"/>
                </a:lnTo>
                <a:lnTo>
                  <a:pt x="102774" y="42624"/>
                </a:lnTo>
                <a:lnTo>
                  <a:pt x="83641" y="11435"/>
                </a:lnTo>
                <a:lnTo>
                  <a:pt x="6019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305303" y="3808985"/>
            <a:ext cx="160867" cy="388620"/>
          </a:xfrm>
          <a:custGeom>
            <a:avLst/>
            <a:gdLst/>
            <a:ahLst/>
            <a:cxnLst/>
            <a:rect l="l" t="t" r="r" b="b"/>
            <a:pathLst>
              <a:path w="120650" h="291464">
                <a:moveTo>
                  <a:pt x="0" y="145542"/>
                </a:moveTo>
                <a:lnTo>
                  <a:pt x="4726" y="88886"/>
                </a:lnTo>
                <a:lnTo>
                  <a:pt x="17621" y="42624"/>
                </a:lnTo>
                <a:lnTo>
                  <a:pt x="36754" y="11435"/>
                </a:lnTo>
                <a:lnTo>
                  <a:pt x="60198" y="0"/>
                </a:lnTo>
                <a:lnTo>
                  <a:pt x="83641" y="11435"/>
                </a:lnTo>
                <a:lnTo>
                  <a:pt x="102774" y="42624"/>
                </a:lnTo>
                <a:lnTo>
                  <a:pt x="115669" y="88886"/>
                </a:lnTo>
                <a:lnTo>
                  <a:pt x="120396" y="145542"/>
                </a:lnTo>
                <a:lnTo>
                  <a:pt x="115669" y="202197"/>
                </a:lnTo>
                <a:lnTo>
                  <a:pt x="102774" y="248459"/>
                </a:lnTo>
                <a:lnTo>
                  <a:pt x="83641" y="279648"/>
                </a:lnTo>
                <a:lnTo>
                  <a:pt x="60198" y="291084"/>
                </a:lnTo>
                <a:lnTo>
                  <a:pt x="36754" y="279648"/>
                </a:lnTo>
                <a:lnTo>
                  <a:pt x="17621" y="248459"/>
                </a:lnTo>
                <a:lnTo>
                  <a:pt x="4726" y="202197"/>
                </a:lnTo>
                <a:lnTo>
                  <a:pt x="0" y="145542"/>
                </a:lnTo>
                <a:close/>
              </a:path>
            </a:pathLst>
          </a:custGeom>
          <a:ln w="25908">
            <a:solidFill>
              <a:srgbClr val="000099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50457" y="5542890"/>
            <a:ext cx="666327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2400" b="1" dirty="0">
                <a:solidFill>
                  <a:srgbClr val="00375C"/>
                </a:solidFill>
                <a:latin typeface="Calibri"/>
                <a:cs typeface="Calibri"/>
              </a:rPr>
              <a:t>Er</a:t>
            </a:r>
            <a:r>
              <a:rPr sz="2400" b="1" spc="-47" dirty="0">
                <a:solidFill>
                  <a:srgbClr val="00375C"/>
                </a:solidFill>
                <a:latin typeface="Calibri"/>
                <a:cs typeface="Calibri"/>
              </a:rPr>
              <a:t>r</a:t>
            </a:r>
            <a:r>
              <a:rPr sz="2400" b="1" dirty="0">
                <a:solidFill>
                  <a:srgbClr val="00375C"/>
                </a:solidFill>
                <a:latin typeface="Calibri"/>
                <a:cs typeface="Calibri"/>
              </a:rPr>
              <a:t>or</a:t>
            </a:r>
            <a:endParaRPr sz="24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912369" y="3998976"/>
            <a:ext cx="1521460" cy="1693"/>
          </a:xfrm>
          <a:custGeom>
            <a:avLst/>
            <a:gdLst/>
            <a:ahLst/>
            <a:cxnLst/>
            <a:rect l="l" t="t" r="r" b="b"/>
            <a:pathLst>
              <a:path w="1141095" h="1269">
                <a:moveTo>
                  <a:pt x="0" y="0"/>
                </a:moveTo>
                <a:lnTo>
                  <a:pt x="1140587" y="1269"/>
                </a:lnTo>
              </a:path>
            </a:pathLst>
          </a:custGeom>
          <a:ln w="76199">
            <a:solidFill>
              <a:srgbClr val="000099"/>
            </a:solidFill>
            <a:prstDash val="lgDash"/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962250" y="1839580"/>
            <a:ext cx="1922779" cy="11343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105656" y="5542483"/>
            <a:ext cx="1256453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2400" b="1" spc="-7" dirty="0">
                <a:solidFill>
                  <a:srgbClr val="00375C"/>
                </a:solidFill>
                <a:latin typeface="Calibri"/>
                <a:cs typeface="Calibri"/>
              </a:rPr>
              <a:t>Deviation</a:t>
            </a:r>
            <a:endParaRPr sz="24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978317" y="2539704"/>
            <a:ext cx="1486408" cy="30368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652263" y="3808985"/>
            <a:ext cx="160867" cy="388620"/>
          </a:xfrm>
          <a:custGeom>
            <a:avLst/>
            <a:gdLst/>
            <a:ahLst/>
            <a:cxnLst/>
            <a:rect l="l" t="t" r="r" b="b"/>
            <a:pathLst>
              <a:path w="120650" h="291464">
                <a:moveTo>
                  <a:pt x="60198" y="0"/>
                </a:moveTo>
                <a:lnTo>
                  <a:pt x="36754" y="11435"/>
                </a:lnTo>
                <a:lnTo>
                  <a:pt x="17621" y="42624"/>
                </a:lnTo>
                <a:lnTo>
                  <a:pt x="4726" y="88886"/>
                </a:lnTo>
                <a:lnTo>
                  <a:pt x="0" y="145542"/>
                </a:lnTo>
                <a:lnTo>
                  <a:pt x="4726" y="202197"/>
                </a:lnTo>
                <a:lnTo>
                  <a:pt x="17621" y="248459"/>
                </a:lnTo>
                <a:lnTo>
                  <a:pt x="36754" y="279648"/>
                </a:lnTo>
                <a:lnTo>
                  <a:pt x="60198" y="291084"/>
                </a:lnTo>
                <a:lnTo>
                  <a:pt x="83641" y="279648"/>
                </a:lnTo>
                <a:lnTo>
                  <a:pt x="102774" y="248459"/>
                </a:lnTo>
                <a:lnTo>
                  <a:pt x="115669" y="202197"/>
                </a:lnTo>
                <a:lnTo>
                  <a:pt x="120396" y="145542"/>
                </a:lnTo>
                <a:lnTo>
                  <a:pt x="115669" y="88886"/>
                </a:lnTo>
                <a:lnTo>
                  <a:pt x="102774" y="42624"/>
                </a:lnTo>
                <a:lnTo>
                  <a:pt x="83641" y="11435"/>
                </a:lnTo>
                <a:lnTo>
                  <a:pt x="6019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4652263" y="3808985"/>
            <a:ext cx="160867" cy="388620"/>
          </a:xfrm>
          <a:custGeom>
            <a:avLst/>
            <a:gdLst/>
            <a:ahLst/>
            <a:cxnLst/>
            <a:rect l="l" t="t" r="r" b="b"/>
            <a:pathLst>
              <a:path w="120650" h="291464">
                <a:moveTo>
                  <a:pt x="0" y="145542"/>
                </a:moveTo>
                <a:lnTo>
                  <a:pt x="4726" y="88886"/>
                </a:lnTo>
                <a:lnTo>
                  <a:pt x="17621" y="42624"/>
                </a:lnTo>
                <a:lnTo>
                  <a:pt x="36754" y="11435"/>
                </a:lnTo>
                <a:lnTo>
                  <a:pt x="60198" y="0"/>
                </a:lnTo>
                <a:lnTo>
                  <a:pt x="83641" y="11435"/>
                </a:lnTo>
                <a:lnTo>
                  <a:pt x="102774" y="42624"/>
                </a:lnTo>
                <a:lnTo>
                  <a:pt x="115669" y="88886"/>
                </a:lnTo>
                <a:lnTo>
                  <a:pt x="120396" y="145542"/>
                </a:lnTo>
                <a:lnTo>
                  <a:pt x="115669" y="202197"/>
                </a:lnTo>
                <a:lnTo>
                  <a:pt x="102774" y="248459"/>
                </a:lnTo>
                <a:lnTo>
                  <a:pt x="83641" y="279648"/>
                </a:lnTo>
                <a:lnTo>
                  <a:pt x="60198" y="291084"/>
                </a:lnTo>
                <a:lnTo>
                  <a:pt x="36754" y="279648"/>
                </a:lnTo>
                <a:lnTo>
                  <a:pt x="17621" y="248459"/>
                </a:lnTo>
                <a:lnTo>
                  <a:pt x="4726" y="202197"/>
                </a:lnTo>
                <a:lnTo>
                  <a:pt x="0" y="145542"/>
                </a:lnTo>
                <a:close/>
              </a:path>
            </a:pathLst>
          </a:custGeom>
          <a:ln w="25908">
            <a:solidFill>
              <a:srgbClr val="000099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086607" y="4001007"/>
            <a:ext cx="1727200" cy="3387"/>
          </a:xfrm>
          <a:custGeom>
            <a:avLst/>
            <a:gdLst/>
            <a:ahLst/>
            <a:cxnLst/>
            <a:rect l="l" t="t" r="r" b="b"/>
            <a:pathLst>
              <a:path w="1295400" h="2539">
                <a:moveTo>
                  <a:pt x="0" y="0"/>
                </a:moveTo>
                <a:lnTo>
                  <a:pt x="1295145" y="2031"/>
                </a:lnTo>
              </a:path>
            </a:pathLst>
          </a:custGeom>
          <a:ln w="76199">
            <a:solidFill>
              <a:srgbClr val="000099"/>
            </a:solidFill>
            <a:prstDash val="lgDash"/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449688" y="1983996"/>
            <a:ext cx="1863880" cy="112820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 dirty="0">
              <a:solidFill>
                <a:srgbClr val="FFC000"/>
              </a:solidFill>
              <a:latin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258729" y="5559552"/>
            <a:ext cx="1738207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2400" b="1" spc="-7" dirty="0">
                <a:solidFill>
                  <a:srgbClr val="00375C"/>
                </a:solidFill>
                <a:latin typeface="Calibri"/>
                <a:cs typeface="Calibri"/>
              </a:rPr>
              <a:t>Amplification</a:t>
            </a:r>
            <a:endParaRPr sz="24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356095" y="2499361"/>
            <a:ext cx="1486407" cy="303682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058152" y="3827273"/>
            <a:ext cx="160867" cy="388620"/>
          </a:xfrm>
          <a:custGeom>
            <a:avLst/>
            <a:gdLst/>
            <a:ahLst/>
            <a:cxnLst/>
            <a:rect l="l" t="t" r="r" b="b"/>
            <a:pathLst>
              <a:path w="120650" h="291464">
                <a:moveTo>
                  <a:pt x="60198" y="0"/>
                </a:moveTo>
                <a:lnTo>
                  <a:pt x="36754" y="11435"/>
                </a:lnTo>
                <a:lnTo>
                  <a:pt x="17621" y="42624"/>
                </a:lnTo>
                <a:lnTo>
                  <a:pt x="4726" y="88886"/>
                </a:lnTo>
                <a:lnTo>
                  <a:pt x="0" y="145541"/>
                </a:lnTo>
                <a:lnTo>
                  <a:pt x="4726" y="202197"/>
                </a:lnTo>
                <a:lnTo>
                  <a:pt x="17621" y="248459"/>
                </a:lnTo>
                <a:lnTo>
                  <a:pt x="36754" y="279648"/>
                </a:lnTo>
                <a:lnTo>
                  <a:pt x="60198" y="291083"/>
                </a:lnTo>
                <a:lnTo>
                  <a:pt x="83641" y="279648"/>
                </a:lnTo>
                <a:lnTo>
                  <a:pt x="102774" y="248459"/>
                </a:lnTo>
                <a:lnTo>
                  <a:pt x="115669" y="202197"/>
                </a:lnTo>
                <a:lnTo>
                  <a:pt x="120396" y="145541"/>
                </a:lnTo>
                <a:lnTo>
                  <a:pt x="115669" y="88886"/>
                </a:lnTo>
                <a:lnTo>
                  <a:pt x="102774" y="42624"/>
                </a:lnTo>
                <a:lnTo>
                  <a:pt x="83641" y="11435"/>
                </a:lnTo>
                <a:lnTo>
                  <a:pt x="6019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058152" y="3827273"/>
            <a:ext cx="160867" cy="388620"/>
          </a:xfrm>
          <a:custGeom>
            <a:avLst/>
            <a:gdLst/>
            <a:ahLst/>
            <a:cxnLst/>
            <a:rect l="l" t="t" r="r" b="b"/>
            <a:pathLst>
              <a:path w="120650" h="291464">
                <a:moveTo>
                  <a:pt x="0" y="145541"/>
                </a:moveTo>
                <a:lnTo>
                  <a:pt x="4726" y="88886"/>
                </a:lnTo>
                <a:lnTo>
                  <a:pt x="17621" y="42624"/>
                </a:lnTo>
                <a:lnTo>
                  <a:pt x="36754" y="11435"/>
                </a:lnTo>
                <a:lnTo>
                  <a:pt x="60198" y="0"/>
                </a:lnTo>
                <a:lnTo>
                  <a:pt x="83641" y="11435"/>
                </a:lnTo>
                <a:lnTo>
                  <a:pt x="102774" y="42624"/>
                </a:lnTo>
                <a:lnTo>
                  <a:pt x="115669" y="88886"/>
                </a:lnTo>
                <a:lnTo>
                  <a:pt x="120396" y="145541"/>
                </a:lnTo>
                <a:lnTo>
                  <a:pt x="115669" y="202197"/>
                </a:lnTo>
                <a:lnTo>
                  <a:pt x="102774" y="248459"/>
                </a:lnTo>
                <a:lnTo>
                  <a:pt x="83641" y="279648"/>
                </a:lnTo>
                <a:lnTo>
                  <a:pt x="60198" y="291083"/>
                </a:lnTo>
                <a:lnTo>
                  <a:pt x="36754" y="279648"/>
                </a:lnTo>
                <a:lnTo>
                  <a:pt x="17621" y="248459"/>
                </a:lnTo>
                <a:lnTo>
                  <a:pt x="4726" y="202197"/>
                </a:lnTo>
                <a:lnTo>
                  <a:pt x="0" y="145541"/>
                </a:lnTo>
                <a:close/>
              </a:path>
            </a:pathLst>
          </a:custGeom>
          <a:ln w="25908">
            <a:solidFill>
              <a:srgbClr val="000099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421377" y="4017264"/>
            <a:ext cx="1797473" cy="1693"/>
          </a:xfrm>
          <a:custGeom>
            <a:avLst/>
            <a:gdLst/>
            <a:ahLst/>
            <a:cxnLst/>
            <a:rect l="l" t="t" r="r" b="b"/>
            <a:pathLst>
              <a:path w="1348104" h="1269">
                <a:moveTo>
                  <a:pt x="0" y="0"/>
                </a:moveTo>
                <a:lnTo>
                  <a:pt x="1347851" y="1269"/>
                </a:lnTo>
              </a:path>
            </a:pathLst>
          </a:custGeom>
          <a:ln w="76199">
            <a:solidFill>
              <a:srgbClr val="000099"/>
            </a:solidFill>
            <a:prstDash val="lgDash"/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1601215" y="1142298"/>
            <a:ext cx="7132491" cy="7478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/>
            <a:r>
              <a:rPr spc="-7" dirty="0">
                <a:solidFill>
                  <a:srgbClr val="FF9900"/>
                </a:solidFill>
              </a:rPr>
              <a:t>Phục vụ tiếp cận </a:t>
            </a:r>
            <a:r>
              <a:rPr spc="-13" dirty="0">
                <a:solidFill>
                  <a:srgbClr val="FF9900"/>
                </a:solidFill>
              </a:rPr>
              <a:t>tàu </a:t>
            </a:r>
            <a:r>
              <a:rPr spc="-27" dirty="0">
                <a:solidFill>
                  <a:srgbClr val="FF9900"/>
                </a:solidFill>
              </a:rPr>
              <a:t>bay</a:t>
            </a:r>
          </a:p>
        </p:txBody>
      </p:sp>
      <p:sp>
        <p:nvSpPr>
          <p:cNvPr id="30" name="object 30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pc="-13" dirty="0">
                <a:solidFill>
                  <a:prstClr val="white"/>
                </a:solidFill>
              </a:rPr>
              <a:t>PPT</a:t>
            </a:r>
            <a:r>
              <a:rPr spc="-113" dirty="0">
                <a:solidFill>
                  <a:prstClr val="white"/>
                </a:solidFill>
              </a:rPr>
              <a:t> </a:t>
            </a:r>
            <a:r>
              <a:rPr spc="-7" dirty="0">
                <a:solidFill>
                  <a:prstClr val="white"/>
                </a:solidFill>
              </a:rPr>
              <a:t>1.</a:t>
            </a:r>
            <a:fld id="{81D60167-4931-47E6-BA6A-407CBD079E47}" type="slidenum">
              <a:rPr spc="-7" dirty="0">
                <a:solidFill>
                  <a:prstClr val="white"/>
                </a:solidFill>
              </a:rPr>
              <a:pPr marL="16933" defTabSz="1219170"/>
              <a:t>33</a:t>
            </a:fld>
            <a:endParaRPr spc="-7" dirty="0">
              <a:solidFill>
                <a:prstClr val="white"/>
              </a:solidFill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4312580" y="5305958"/>
            <a:ext cx="839893" cy="915247"/>
          </a:xfrm>
          <a:custGeom>
            <a:avLst/>
            <a:gdLst/>
            <a:ahLst/>
            <a:cxnLst/>
            <a:rect l="l" t="t" r="r" b="b"/>
            <a:pathLst>
              <a:path w="629920" h="686435">
                <a:moveTo>
                  <a:pt x="0" y="0"/>
                </a:moveTo>
                <a:lnTo>
                  <a:pt x="629665" y="686409"/>
                </a:lnTo>
              </a:path>
            </a:pathLst>
          </a:custGeom>
          <a:ln w="508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4321047" y="5281354"/>
            <a:ext cx="822960" cy="931333"/>
          </a:xfrm>
          <a:custGeom>
            <a:avLst/>
            <a:gdLst/>
            <a:ahLst/>
            <a:cxnLst/>
            <a:rect l="l" t="t" r="r" b="b"/>
            <a:pathLst>
              <a:path w="617220" h="698500">
                <a:moveTo>
                  <a:pt x="0" y="697915"/>
                </a:moveTo>
                <a:lnTo>
                  <a:pt x="616838" y="0"/>
                </a:lnTo>
              </a:path>
            </a:pathLst>
          </a:custGeom>
          <a:ln w="508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4620768" y="4093465"/>
            <a:ext cx="201507" cy="1524847"/>
          </a:xfrm>
          <a:custGeom>
            <a:avLst/>
            <a:gdLst/>
            <a:ahLst/>
            <a:cxnLst/>
            <a:rect l="l" t="t" r="r" b="b"/>
            <a:pathLst>
              <a:path w="151129" h="1143635">
                <a:moveTo>
                  <a:pt x="100584" y="0"/>
                </a:moveTo>
                <a:lnTo>
                  <a:pt x="50291" y="0"/>
                </a:lnTo>
                <a:lnTo>
                  <a:pt x="50291" y="150875"/>
                </a:lnTo>
                <a:lnTo>
                  <a:pt x="100584" y="150875"/>
                </a:lnTo>
                <a:lnTo>
                  <a:pt x="100584" y="0"/>
                </a:lnTo>
                <a:close/>
              </a:path>
              <a:path w="151129" h="1143635">
                <a:moveTo>
                  <a:pt x="100584" y="201168"/>
                </a:moveTo>
                <a:lnTo>
                  <a:pt x="50291" y="201168"/>
                </a:lnTo>
                <a:lnTo>
                  <a:pt x="50291" y="352044"/>
                </a:lnTo>
                <a:lnTo>
                  <a:pt x="100584" y="352044"/>
                </a:lnTo>
                <a:lnTo>
                  <a:pt x="100584" y="201168"/>
                </a:lnTo>
                <a:close/>
              </a:path>
              <a:path w="151129" h="1143635">
                <a:moveTo>
                  <a:pt x="100584" y="402335"/>
                </a:moveTo>
                <a:lnTo>
                  <a:pt x="50291" y="402335"/>
                </a:lnTo>
                <a:lnTo>
                  <a:pt x="50291" y="553211"/>
                </a:lnTo>
                <a:lnTo>
                  <a:pt x="100584" y="553211"/>
                </a:lnTo>
                <a:lnTo>
                  <a:pt x="100584" y="402335"/>
                </a:lnTo>
                <a:close/>
              </a:path>
              <a:path w="151129" h="1143635">
                <a:moveTo>
                  <a:pt x="100584" y="603504"/>
                </a:moveTo>
                <a:lnTo>
                  <a:pt x="50291" y="603504"/>
                </a:lnTo>
                <a:lnTo>
                  <a:pt x="50291" y="754379"/>
                </a:lnTo>
                <a:lnTo>
                  <a:pt x="100584" y="754379"/>
                </a:lnTo>
                <a:lnTo>
                  <a:pt x="100584" y="603504"/>
                </a:lnTo>
                <a:close/>
              </a:path>
              <a:path w="151129" h="1143635">
                <a:moveTo>
                  <a:pt x="100584" y="804671"/>
                </a:moveTo>
                <a:lnTo>
                  <a:pt x="50291" y="804671"/>
                </a:lnTo>
                <a:lnTo>
                  <a:pt x="50291" y="955547"/>
                </a:lnTo>
                <a:lnTo>
                  <a:pt x="100584" y="955547"/>
                </a:lnTo>
                <a:lnTo>
                  <a:pt x="100584" y="804671"/>
                </a:lnTo>
                <a:close/>
              </a:path>
              <a:path w="151129" h="1143635">
                <a:moveTo>
                  <a:pt x="150875" y="992200"/>
                </a:moveTo>
                <a:lnTo>
                  <a:pt x="0" y="992200"/>
                </a:lnTo>
                <a:lnTo>
                  <a:pt x="75437" y="1143076"/>
                </a:lnTo>
                <a:lnTo>
                  <a:pt x="138302" y="1017346"/>
                </a:lnTo>
                <a:lnTo>
                  <a:pt x="50291" y="1017346"/>
                </a:lnTo>
                <a:lnTo>
                  <a:pt x="50291" y="1005839"/>
                </a:lnTo>
                <a:lnTo>
                  <a:pt x="144056" y="1005839"/>
                </a:lnTo>
                <a:lnTo>
                  <a:pt x="150875" y="992200"/>
                </a:lnTo>
                <a:close/>
              </a:path>
              <a:path w="151129" h="1143635">
                <a:moveTo>
                  <a:pt x="100584" y="1005839"/>
                </a:moveTo>
                <a:lnTo>
                  <a:pt x="50291" y="1005839"/>
                </a:lnTo>
                <a:lnTo>
                  <a:pt x="50291" y="1017346"/>
                </a:lnTo>
                <a:lnTo>
                  <a:pt x="100584" y="1017346"/>
                </a:lnTo>
                <a:lnTo>
                  <a:pt x="100584" y="1005839"/>
                </a:lnTo>
                <a:close/>
              </a:path>
              <a:path w="151129" h="1143635">
                <a:moveTo>
                  <a:pt x="144056" y="1005839"/>
                </a:moveTo>
                <a:lnTo>
                  <a:pt x="100584" y="1005839"/>
                </a:lnTo>
                <a:lnTo>
                  <a:pt x="100584" y="1017346"/>
                </a:lnTo>
                <a:lnTo>
                  <a:pt x="138302" y="1017346"/>
                </a:lnTo>
                <a:lnTo>
                  <a:pt x="144056" y="1005839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6717962" y="5340435"/>
            <a:ext cx="839893" cy="915247"/>
          </a:xfrm>
          <a:custGeom>
            <a:avLst/>
            <a:gdLst/>
            <a:ahLst/>
            <a:cxnLst/>
            <a:rect l="l" t="t" r="r" b="b"/>
            <a:pathLst>
              <a:path w="629920" h="686435">
                <a:moveTo>
                  <a:pt x="0" y="0"/>
                </a:moveTo>
                <a:lnTo>
                  <a:pt x="629538" y="686409"/>
                </a:lnTo>
              </a:path>
            </a:pathLst>
          </a:custGeom>
          <a:ln w="508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6726428" y="5315830"/>
            <a:ext cx="822960" cy="931333"/>
          </a:xfrm>
          <a:custGeom>
            <a:avLst/>
            <a:gdLst/>
            <a:ahLst/>
            <a:cxnLst/>
            <a:rect l="l" t="t" r="r" b="b"/>
            <a:pathLst>
              <a:path w="617220" h="698500">
                <a:moveTo>
                  <a:pt x="0" y="697915"/>
                </a:moveTo>
                <a:lnTo>
                  <a:pt x="616838" y="0"/>
                </a:lnTo>
              </a:path>
            </a:pathLst>
          </a:custGeom>
          <a:ln w="508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7024623" y="4012185"/>
            <a:ext cx="201507" cy="1524847"/>
          </a:xfrm>
          <a:custGeom>
            <a:avLst/>
            <a:gdLst/>
            <a:ahLst/>
            <a:cxnLst/>
            <a:rect l="l" t="t" r="r" b="b"/>
            <a:pathLst>
              <a:path w="151129" h="1143635">
                <a:moveTo>
                  <a:pt x="100584" y="0"/>
                </a:moveTo>
                <a:lnTo>
                  <a:pt x="50292" y="0"/>
                </a:lnTo>
                <a:lnTo>
                  <a:pt x="50292" y="150875"/>
                </a:lnTo>
                <a:lnTo>
                  <a:pt x="100584" y="150875"/>
                </a:lnTo>
                <a:lnTo>
                  <a:pt x="100584" y="0"/>
                </a:lnTo>
                <a:close/>
              </a:path>
              <a:path w="151129" h="1143635">
                <a:moveTo>
                  <a:pt x="100584" y="201168"/>
                </a:moveTo>
                <a:lnTo>
                  <a:pt x="50292" y="201168"/>
                </a:lnTo>
                <a:lnTo>
                  <a:pt x="50292" y="352044"/>
                </a:lnTo>
                <a:lnTo>
                  <a:pt x="100584" y="352044"/>
                </a:lnTo>
                <a:lnTo>
                  <a:pt x="100584" y="201168"/>
                </a:lnTo>
                <a:close/>
              </a:path>
              <a:path w="151129" h="1143635">
                <a:moveTo>
                  <a:pt x="100584" y="402336"/>
                </a:moveTo>
                <a:lnTo>
                  <a:pt x="50292" y="402336"/>
                </a:lnTo>
                <a:lnTo>
                  <a:pt x="50292" y="553212"/>
                </a:lnTo>
                <a:lnTo>
                  <a:pt x="100584" y="553212"/>
                </a:lnTo>
                <a:lnTo>
                  <a:pt x="100584" y="402336"/>
                </a:lnTo>
                <a:close/>
              </a:path>
              <a:path w="151129" h="1143635">
                <a:moveTo>
                  <a:pt x="100584" y="603504"/>
                </a:moveTo>
                <a:lnTo>
                  <a:pt x="50292" y="603504"/>
                </a:lnTo>
                <a:lnTo>
                  <a:pt x="50292" y="754380"/>
                </a:lnTo>
                <a:lnTo>
                  <a:pt x="100584" y="754380"/>
                </a:lnTo>
                <a:lnTo>
                  <a:pt x="100584" y="603504"/>
                </a:lnTo>
                <a:close/>
              </a:path>
              <a:path w="151129" h="1143635">
                <a:moveTo>
                  <a:pt x="100584" y="804672"/>
                </a:moveTo>
                <a:lnTo>
                  <a:pt x="50292" y="804672"/>
                </a:lnTo>
                <a:lnTo>
                  <a:pt x="50292" y="955548"/>
                </a:lnTo>
                <a:lnTo>
                  <a:pt x="100584" y="955548"/>
                </a:lnTo>
                <a:lnTo>
                  <a:pt x="100584" y="804672"/>
                </a:lnTo>
                <a:close/>
              </a:path>
              <a:path w="151129" h="1143635">
                <a:moveTo>
                  <a:pt x="150876" y="992200"/>
                </a:moveTo>
                <a:lnTo>
                  <a:pt x="0" y="992200"/>
                </a:lnTo>
                <a:lnTo>
                  <a:pt x="75437" y="1143076"/>
                </a:lnTo>
                <a:lnTo>
                  <a:pt x="138303" y="1017346"/>
                </a:lnTo>
                <a:lnTo>
                  <a:pt x="50292" y="1017346"/>
                </a:lnTo>
                <a:lnTo>
                  <a:pt x="50292" y="1005840"/>
                </a:lnTo>
                <a:lnTo>
                  <a:pt x="144056" y="1005840"/>
                </a:lnTo>
                <a:lnTo>
                  <a:pt x="150876" y="992200"/>
                </a:lnTo>
                <a:close/>
              </a:path>
              <a:path w="151129" h="1143635">
                <a:moveTo>
                  <a:pt x="100584" y="1005840"/>
                </a:moveTo>
                <a:lnTo>
                  <a:pt x="50292" y="1005840"/>
                </a:lnTo>
                <a:lnTo>
                  <a:pt x="50292" y="1017346"/>
                </a:lnTo>
                <a:lnTo>
                  <a:pt x="100584" y="1017346"/>
                </a:lnTo>
                <a:lnTo>
                  <a:pt x="100584" y="1005840"/>
                </a:lnTo>
                <a:close/>
              </a:path>
              <a:path w="151129" h="1143635">
                <a:moveTo>
                  <a:pt x="144056" y="1005840"/>
                </a:moveTo>
                <a:lnTo>
                  <a:pt x="100584" y="1005840"/>
                </a:lnTo>
                <a:lnTo>
                  <a:pt x="100584" y="1017346"/>
                </a:lnTo>
                <a:lnTo>
                  <a:pt x="138303" y="1017346"/>
                </a:lnTo>
                <a:lnTo>
                  <a:pt x="144056" y="100584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8751126" y="3098969"/>
            <a:ext cx="2047769" cy="151163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14587" y="6586787"/>
            <a:ext cx="1275925" cy="2051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1333" spc="-7" dirty="0">
                <a:solidFill>
                  <a:srgbClr val="FFFFFF"/>
                </a:solidFill>
                <a:latin typeface="Arial"/>
                <a:cs typeface="Arial"/>
              </a:rPr>
              <a:t>V2, August</a:t>
            </a:r>
            <a:r>
              <a:rPr sz="1333" spc="-13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33" spc="-7" dirty="0">
                <a:solidFill>
                  <a:srgbClr val="FFFFFF"/>
                </a:solidFill>
                <a:latin typeface="Arial"/>
                <a:cs typeface="Arial"/>
              </a:rPr>
              <a:t>2021</a:t>
            </a:r>
            <a:endParaRPr sz="1333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237479" y="6586787"/>
            <a:ext cx="1723813" cy="2051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1333" spc="-7" dirty="0">
                <a:solidFill>
                  <a:srgbClr val="FFFFFF"/>
                </a:solidFill>
                <a:latin typeface="Arial"/>
                <a:cs typeface="Arial"/>
              </a:rPr>
              <a:t>ITP/R/AGA/SMS/004E</a:t>
            </a:r>
            <a:endParaRPr sz="1333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392501" y="1779778"/>
            <a:ext cx="1939682" cy="84294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 dirty="0">
              <a:solidFill>
                <a:srgbClr val="C00000"/>
              </a:solidFill>
              <a:highlight>
                <a:srgbClr val="FF9900"/>
              </a:highligh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338514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11376" y="2615184"/>
            <a:ext cx="1488440" cy="30388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305303" y="3953257"/>
            <a:ext cx="160867" cy="388620"/>
          </a:xfrm>
          <a:custGeom>
            <a:avLst/>
            <a:gdLst/>
            <a:ahLst/>
            <a:cxnLst/>
            <a:rect l="l" t="t" r="r" b="b"/>
            <a:pathLst>
              <a:path w="120650" h="291464">
                <a:moveTo>
                  <a:pt x="60198" y="0"/>
                </a:moveTo>
                <a:lnTo>
                  <a:pt x="36754" y="11435"/>
                </a:lnTo>
                <a:lnTo>
                  <a:pt x="17621" y="42624"/>
                </a:lnTo>
                <a:lnTo>
                  <a:pt x="4726" y="88886"/>
                </a:lnTo>
                <a:lnTo>
                  <a:pt x="0" y="145541"/>
                </a:lnTo>
                <a:lnTo>
                  <a:pt x="4726" y="202197"/>
                </a:lnTo>
                <a:lnTo>
                  <a:pt x="17621" y="248459"/>
                </a:lnTo>
                <a:lnTo>
                  <a:pt x="36754" y="279648"/>
                </a:lnTo>
                <a:lnTo>
                  <a:pt x="60198" y="291083"/>
                </a:lnTo>
                <a:lnTo>
                  <a:pt x="83641" y="279648"/>
                </a:lnTo>
                <a:lnTo>
                  <a:pt x="102774" y="248459"/>
                </a:lnTo>
                <a:lnTo>
                  <a:pt x="115669" y="202197"/>
                </a:lnTo>
                <a:lnTo>
                  <a:pt x="120396" y="145541"/>
                </a:lnTo>
                <a:lnTo>
                  <a:pt x="115669" y="88886"/>
                </a:lnTo>
                <a:lnTo>
                  <a:pt x="102774" y="42624"/>
                </a:lnTo>
                <a:lnTo>
                  <a:pt x="83641" y="11435"/>
                </a:lnTo>
                <a:lnTo>
                  <a:pt x="6019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305303" y="3953257"/>
            <a:ext cx="160867" cy="388620"/>
          </a:xfrm>
          <a:custGeom>
            <a:avLst/>
            <a:gdLst/>
            <a:ahLst/>
            <a:cxnLst/>
            <a:rect l="l" t="t" r="r" b="b"/>
            <a:pathLst>
              <a:path w="120650" h="291464">
                <a:moveTo>
                  <a:pt x="0" y="145541"/>
                </a:moveTo>
                <a:lnTo>
                  <a:pt x="4726" y="88886"/>
                </a:lnTo>
                <a:lnTo>
                  <a:pt x="17621" y="42624"/>
                </a:lnTo>
                <a:lnTo>
                  <a:pt x="36754" y="11435"/>
                </a:lnTo>
                <a:lnTo>
                  <a:pt x="60198" y="0"/>
                </a:lnTo>
                <a:lnTo>
                  <a:pt x="83641" y="11435"/>
                </a:lnTo>
                <a:lnTo>
                  <a:pt x="102774" y="42624"/>
                </a:lnTo>
                <a:lnTo>
                  <a:pt x="115669" y="88886"/>
                </a:lnTo>
                <a:lnTo>
                  <a:pt x="120396" y="145541"/>
                </a:lnTo>
                <a:lnTo>
                  <a:pt x="115669" y="202197"/>
                </a:lnTo>
                <a:lnTo>
                  <a:pt x="102774" y="248459"/>
                </a:lnTo>
                <a:lnTo>
                  <a:pt x="83641" y="279648"/>
                </a:lnTo>
                <a:lnTo>
                  <a:pt x="60198" y="291083"/>
                </a:lnTo>
                <a:lnTo>
                  <a:pt x="36754" y="279648"/>
                </a:lnTo>
                <a:lnTo>
                  <a:pt x="17621" y="248459"/>
                </a:lnTo>
                <a:lnTo>
                  <a:pt x="4726" y="202197"/>
                </a:lnTo>
                <a:lnTo>
                  <a:pt x="0" y="145541"/>
                </a:lnTo>
                <a:close/>
              </a:path>
            </a:pathLst>
          </a:custGeom>
          <a:ln w="25908">
            <a:solidFill>
              <a:srgbClr val="000099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551296" y="2186939"/>
            <a:ext cx="1324829" cy="8431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50456" y="5686755"/>
            <a:ext cx="667173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2400" b="1" dirty="0">
                <a:solidFill>
                  <a:srgbClr val="00375C"/>
                </a:solidFill>
                <a:latin typeface="Calibri"/>
                <a:cs typeface="Calibri"/>
              </a:rPr>
              <a:t>E</a:t>
            </a:r>
            <a:r>
              <a:rPr sz="2400" b="1" spc="-13" dirty="0">
                <a:solidFill>
                  <a:srgbClr val="00375C"/>
                </a:solidFill>
                <a:latin typeface="Calibri"/>
                <a:cs typeface="Calibri"/>
              </a:rPr>
              <a:t>r</a:t>
            </a:r>
            <a:r>
              <a:rPr sz="2400" b="1" spc="-40" dirty="0">
                <a:solidFill>
                  <a:srgbClr val="00375C"/>
                </a:solidFill>
                <a:latin typeface="Calibri"/>
                <a:cs typeface="Calibri"/>
              </a:rPr>
              <a:t>r</a:t>
            </a:r>
            <a:r>
              <a:rPr sz="2400" b="1" dirty="0">
                <a:solidFill>
                  <a:srgbClr val="00375C"/>
                </a:solidFill>
                <a:latin typeface="Calibri"/>
                <a:cs typeface="Calibri"/>
              </a:rPr>
              <a:t>or</a:t>
            </a:r>
            <a:endParaRPr sz="24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912369" y="4143247"/>
            <a:ext cx="1521460" cy="1693"/>
          </a:xfrm>
          <a:custGeom>
            <a:avLst/>
            <a:gdLst/>
            <a:ahLst/>
            <a:cxnLst/>
            <a:rect l="l" t="t" r="r" b="b"/>
            <a:pathLst>
              <a:path w="1141095" h="1269">
                <a:moveTo>
                  <a:pt x="0" y="0"/>
                </a:moveTo>
                <a:lnTo>
                  <a:pt x="1140587" y="1269"/>
                </a:lnTo>
              </a:path>
            </a:pathLst>
          </a:custGeom>
          <a:ln w="76199">
            <a:solidFill>
              <a:srgbClr val="000099"/>
            </a:solidFill>
            <a:prstDash val="lgDash"/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818459" y="3998805"/>
            <a:ext cx="1254759" cy="304800"/>
          </a:xfrm>
          <a:custGeom>
            <a:avLst/>
            <a:gdLst/>
            <a:ahLst/>
            <a:cxnLst/>
            <a:rect l="l" t="t" r="r" b="b"/>
            <a:pathLst>
              <a:path w="941070" h="228600">
                <a:moveTo>
                  <a:pt x="228600" y="82295"/>
                </a:moveTo>
                <a:lnTo>
                  <a:pt x="0" y="85089"/>
                </a:lnTo>
                <a:lnTo>
                  <a:pt x="1015" y="161289"/>
                </a:lnTo>
                <a:lnTo>
                  <a:pt x="229615" y="158495"/>
                </a:lnTo>
                <a:lnTo>
                  <a:pt x="228600" y="82295"/>
                </a:lnTo>
                <a:close/>
              </a:path>
              <a:path w="941070" h="228600">
                <a:moveTo>
                  <a:pt x="533400" y="78358"/>
                </a:moveTo>
                <a:lnTo>
                  <a:pt x="304800" y="81280"/>
                </a:lnTo>
                <a:lnTo>
                  <a:pt x="305815" y="157480"/>
                </a:lnTo>
                <a:lnTo>
                  <a:pt x="534288" y="154558"/>
                </a:lnTo>
                <a:lnTo>
                  <a:pt x="533400" y="78358"/>
                </a:lnTo>
                <a:close/>
              </a:path>
              <a:path w="941070" h="228600">
                <a:moveTo>
                  <a:pt x="867122" y="75692"/>
                </a:moveTo>
                <a:lnTo>
                  <a:pt x="749807" y="75692"/>
                </a:lnTo>
                <a:lnTo>
                  <a:pt x="750824" y="151892"/>
                </a:lnTo>
                <a:lnTo>
                  <a:pt x="712681" y="152375"/>
                </a:lnTo>
                <a:lnTo>
                  <a:pt x="713612" y="228600"/>
                </a:lnTo>
                <a:lnTo>
                  <a:pt x="940815" y="111378"/>
                </a:lnTo>
                <a:lnTo>
                  <a:pt x="867122" y="75692"/>
                </a:lnTo>
                <a:close/>
              </a:path>
              <a:path w="941070" h="228600">
                <a:moveTo>
                  <a:pt x="711750" y="76174"/>
                </a:moveTo>
                <a:lnTo>
                  <a:pt x="609600" y="77469"/>
                </a:lnTo>
                <a:lnTo>
                  <a:pt x="610488" y="153669"/>
                </a:lnTo>
                <a:lnTo>
                  <a:pt x="712681" y="152375"/>
                </a:lnTo>
                <a:lnTo>
                  <a:pt x="711750" y="76174"/>
                </a:lnTo>
                <a:close/>
              </a:path>
              <a:path w="941070" h="228600">
                <a:moveTo>
                  <a:pt x="749807" y="75692"/>
                </a:moveTo>
                <a:lnTo>
                  <a:pt x="711750" y="76174"/>
                </a:lnTo>
                <a:lnTo>
                  <a:pt x="712681" y="152375"/>
                </a:lnTo>
                <a:lnTo>
                  <a:pt x="750824" y="151892"/>
                </a:lnTo>
                <a:lnTo>
                  <a:pt x="749807" y="75692"/>
                </a:lnTo>
                <a:close/>
              </a:path>
              <a:path w="941070" h="228600">
                <a:moveTo>
                  <a:pt x="710819" y="0"/>
                </a:moveTo>
                <a:lnTo>
                  <a:pt x="711750" y="76174"/>
                </a:lnTo>
                <a:lnTo>
                  <a:pt x="749807" y="75692"/>
                </a:lnTo>
                <a:lnTo>
                  <a:pt x="867122" y="75692"/>
                </a:lnTo>
                <a:lnTo>
                  <a:pt x="710819" y="0"/>
                </a:lnTo>
                <a:close/>
              </a:path>
            </a:pathLst>
          </a:custGeom>
          <a:solidFill>
            <a:srgbClr val="000099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027837" y="2825328"/>
            <a:ext cx="1628987" cy="2650913"/>
          </a:xfrm>
          <a:custGeom>
            <a:avLst/>
            <a:gdLst/>
            <a:ahLst/>
            <a:cxnLst/>
            <a:rect l="l" t="t" r="r" b="b"/>
            <a:pathLst>
              <a:path w="1221740" h="1988185">
                <a:moveTo>
                  <a:pt x="563055" y="1425702"/>
                </a:moveTo>
                <a:lnTo>
                  <a:pt x="414274" y="1425702"/>
                </a:lnTo>
                <a:lnTo>
                  <a:pt x="408686" y="1987753"/>
                </a:lnTo>
                <a:lnTo>
                  <a:pt x="563055" y="1425702"/>
                </a:lnTo>
                <a:close/>
              </a:path>
              <a:path w="1221740" h="1988185">
                <a:moveTo>
                  <a:pt x="770534" y="1375537"/>
                </a:moveTo>
                <a:lnTo>
                  <a:pt x="576833" y="1375537"/>
                </a:lnTo>
                <a:lnTo>
                  <a:pt x="689355" y="1837309"/>
                </a:lnTo>
                <a:lnTo>
                  <a:pt x="770534" y="1375537"/>
                </a:lnTo>
                <a:close/>
              </a:path>
              <a:path w="1221740" h="1988185">
                <a:moveTo>
                  <a:pt x="953261" y="1348232"/>
                </a:moveTo>
                <a:lnTo>
                  <a:pt x="775335" y="1348232"/>
                </a:lnTo>
                <a:lnTo>
                  <a:pt x="976629" y="1707261"/>
                </a:lnTo>
                <a:lnTo>
                  <a:pt x="953261" y="1348232"/>
                </a:lnTo>
                <a:close/>
              </a:path>
              <a:path w="1221740" h="1988185">
                <a:moveTo>
                  <a:pt x="947425" y="1258570"/>
                </a:moveTo>
                <a:lnTo>
                  <a:pt x="313944" y="1258570"/>
                </a:lnTo>
                <a:lnTo>
                  <a:pt x="233933" y="1598041"/>
                </a:lnTo>
                <a:lnTo>
                  <a:pt x="414274" y="1425702"/>
                </a:lnTo>
                <a:lnTo>
                  <a:pt x="563055" y="1425702"/>
                </a:lnTo>
                <a:lnTo>
                  <a:pt x="576833" y="1375537"/>
                </a:lnTo>
                <a:lnTo>
                  <a:pt x="770534" y="1375537"/>
                </a:lnTo>
                <a:lnTo>
                  <a:pt x="775335" y="1348232"/>
                </a:lnTo>
                <a:lnTo>
                  <a:pt x="953261" y="1348232"/>
                </a:lnTo>
                <a:lnTo>
                  <a:pt x="947425" y="1258570"/>
                </a:lnTo>
                <a:close/>
              </a:path>
              <a:path w="1221740" h="1988185">
                <a:moveTo>
                  <a:pt x="112395" y="145669"/>
                </a:moveTo>
                <a:lnTo>
                  <a:pt x="306958" y="662432"/>
                </a:lnTo>
                <a:lnTo>
                  <a:pt x="41021" y="733298"/>
                </a:lnTo>
                <a:lnTo>
                  <a:pt x="223012" y="1047750"/>
                </a:lnTo>
                <a:lnTo>
                  <a:pt x="0" y="1292352"/>
                </a:lnTo>
                <a:lnTo>
                  <a:pt x="313944" y="1258570"/>
                </a:lnTo>
                <a:lnTo>
                  <a:pt x="947425" y="1258570"/>
                </a:lnTo>
                <a:lnTo>
                  <a:pt x="944879" y="1219454"/>
                </a:lnTo>
                <a:lnTo>
                  <a:pt x="1168551" y="1219454"/>
                </a:lnTo>
                <a:lnTo>
                  <a:pt x="1007999" y="992378"/>
                </a:lnTo>
                <a:lnTo>
                  <a:pt x="1221613" y="791591"/>
                </a:lnTo>
                <a:lnTo>
                  <a:pt x="983615" y="693293"/>
                </a:lnTo>
                <a:lnTo>
                  <a:pt x="1046092" y="554355"/>
                </a:lnTo>
                <a:lnTo>
                  <a:pt x="467614" y="554355"/>
                </a:lnTo>
                <a:lnTo>
                  <a:pt x="112395" y="145669"/>
                </a:lnTo>
                <a:close/>
              </a:path>
              <a:path w="1221740" h="1988185">
                <a:moveTo>
                  <a:pt x="1168551" y="1219454"/>
                </a:moveTo>
                <a:lnTo>
                  <a:pt x="944879" y="1219454"/>
                </a:lnTo>
                <a:lnTo>
                  <a:pt x="1208151" y="1275461"/>
                </a:lnTo>
                <a:lnTo>
                  <a:pt x="1168551" y="1219454"/>
                </a:lnTo>
                <a:close/>
              </a:path>
              <a:path w="1221740" h="1988185">
                <a:moveTo>
                  <a:pt x="558673" y="184531"/>
                </a:moveTo>
                <a:lnTo>
                  <a:pt x="467614" y="554355"/>
                </a:lnTo>
                <a:lnTo>
                  <a:pt x="1046092" y="554355"/>
                </a:lnTo>
                <a:lnTo>
                  <a:pt x="1059856" y="523748"/>
                </a:lnTo>
                <a:lnTo>
                  <a:pt x="665733" y="523748"/>
                </a:lnTo>
                <a:lnTo>
                  <a:pt x="558673" y="184531"/>
                </a:lnTo>
                <a:close/>
              </a:path>
              <a:path w="1221740" h="1988185">
                <a:moveTo>
                  <a:pt x="921385" y="0"/>
                </a:moveTo>
                <a:lnTo>
                  <a:pt x="665733" y="523748"/>
                </a:lnTo>
                <a:lnTo>
                  <a:pt x="1059856" y="523748"/>
                </a:lnTo>
                <a:lnTo>
                  <a:pt x="1072363" y="495935"/>
                </a:lnTo>
                <a:lnTo>
                  <a:pt x="857250" y="495935"/>
                </a:lnTo>
                <a:lnTo>
                  <a:pt x="921385" y="0"/>
                </a:lnTo>
                <a:close/>
              </a:path>
              <a:path w="1221740" h="1988185">
                <a:moveTo>
                  <a:pt x="1099947" y="434594"/>
                </a:moveTo>
                <a:lnTo>
                  <a:pt x="857250" y="495935"/>
                </a:lnTo>
                <a:lnTo>
                  <a:pt x="1072363" y="495935"/>
                </a:lnTo>
                <a:lnTo>
                  <a:pt x="1099947" y="434594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315535" y="2998555"/>
            <a:ext cx="1067645" cy="20479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179559" y="5548579"/>
            <a:ext cx="1796627" cy="6668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>
              <a:lnSpc>
                <a:spcPts val="2640"/>
              </a:lnSpc>
            </a:pPr>
            <a:r>
              <a:rPr sz="2400" b="1" spc="-13" dirty="0">
                <a:solidFill>
                  <a:srgbClr val="00375C"/>
                </a:solidFill>
                <a:latin typeface="Calibri"/>
                <a:cs typeface="Calibri"/>
              </a:rPr>
              <a:t>Degradation</a:t>
            </a:r>
            <a:r>
              <a:rPr sz="2400" b="1" spc="-93" dirty="0">
                <a:solidFill>
                  <a:srgbClr val="00375C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00375C"/>
                </a:solidFill>
                <a:latin typeface="Calibri"/>
                <a:cs typeface="Calibri"/>
              </a:rPr>
              <a:t>/</a:t>
            </a:r>
            <a:endParaRPr sz="2400">
              <a:solidFill>
                <a:prstClr val="black"/>
              </a:solidFill>
              <a:latin typeface="Calibri"/>
              <a:cs typeface="Calibri"/>
            </a:endParaRPr>
          </a:p>
          <a:p>
            <a:pPr marL="16933" defTabSz="1219170">
              <a:lnSpc>
                <a:spcPts val="2640"/>
              </a:lnSpc>
            </a:pPr>
            <a:r>
              <a:rPr sz="2400" b="1" spc="-13" dirty="0">
                <a:solidFill>
                  <a:srgbClr val="00375C"/>
                </a:solidFill>
                <a:latin typeface="Calibri"/>
                <a:cs typeface="Calibri"/>
              </a:rPr>
              <a:t>breakdown</a:t>
            </a:r>
            <a:endParaRPr sz="24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394952" y="2236385"/>
            <a:ext cx="1131147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0958" marR="6773" indent="-44872" defTabSz="1219170">
              <a:lnSpc>
                <a:spcPts val="2400"/>
              </a:lnSpc>
            </a:pPr>
            <a:r>
              <a:rPr sz="2400" b="1" spc="-7" dirty="0">
                <a:solidFill>
                  <a:srgbClr val="00375C"/>
                </a:solidFill>
                <a:latin typeface="Arial Narrow"/>
                <a:cs typeface="Arial Narrow"/>
              </a:rPr>
              <a:t>Incident</a:t>
            </a:r>
            <a:r>
              <a:rPr sz="2400" b="1" spc="-87" dirty="0">
                <a:solidFill>
                  <a:srgbClr val="00375C"/>
                </a:solidFill>
                <a:latin typeface="Arial Narrow"/>
                <a:cs typeface="Arial Narrow"/>
              </a:rPr>
              <a:t> </a:t>
            </a:r>
            <a:r>
              <a:rPr sz="2400" b="1" dirty="0">
                <a:solidFill>
                  <a:srgbClr val="00375C"/>
                </a:solidFill>
                <a:latin typeface="Arial Narrow"/>
                <a:cs typeface="Arial Narrow"/>
              </a:rPr>
              <a:t>/  </a:t>
            </a:r>
            <a:r>
              <a:rPr sz="2400" b="1" spc="-7" dirty="0">
                <a:solidFill>
                  <a:srgbClr val="00375C"/>
                </a:solidFill>
                <a:latin typeface="Arial Narrow"/>
                <a:cs typeface="Arial Narrow"/>
              </a:rPr>
              <a:t>accident</a:t>
            </a:r>
            <a:endParaRPr sz="2400">
              <a:solidFill>
                <a:prstClr val="black"/>
              </a:solidFill>
              <a:latin typeface="Arial Narrow"/>
              <a:cs typeface="Arial Narrow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315039" y="1921425"/>
            <a:ext cx="3012779" cy="168977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105656" y="5686755"/>
            <a:ext cx="1256453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2400" b="1" spc="-7" dirty="0">
                <a:solidFill>
                  <a:srgbClr val="00375C"/>
                </a:solidFill>
                <a:latin typeface="Calibri"/>
                <a:cs typeface="Calibri"/>
              </a:rPr>
              <a:t>Deviation</a:t>
            </a:r>
            <a:endParaRPr sz="24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950207" y="2627376"/>
            <a:ext cx="1486408" cy="303682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4652263" y="3953257"/>
            <a:ext cx="160867" cy="388620"/>
          </a:xfrm>
          <a:custGeom>
            <a:avLst/>
            <a:gdLst/>
            <a:ahLst/>
            <a:cxnLst/>
            <a:rect l="l" t="t" r="r" b="b"/>
            <a:pathLst>
              <a:path w="120650" h="291464">
                <a:moveTo>
                  <a:pt x="60198" y="0"/>
                </a:moveTo>
                <a:lnTo>
                  <a:pt x="36754" y="11435"/>
                </a:lnTo>
                <a:lnTo>
                  <a:pt x="17621" y="42624"/>
                </a:lnTo>
                <a:lnTo>
                  <a:pt x="4726" y="88886"/>
                </a:lnTo>
                <a:lnTo>
                  <a:pt x="0" y="145541"/>
                </a:lnTo>
                <a:lnTo>
                  <a:pt x="4726" y="202197"/>
                </a:lnTo>
                <a:lnTo>
                  <a:pt x="17621" y="248459"/>
                </a:lnTo>
                <a:lnTo>
                  <a:pt x="36754" y="279648"/>
                </a:lnTo>
                <a:lnTo>
                  <a:pt x="60198" y="291083"/>
                </a:lnTo>
                <a:lnTo>
                  <a:pt x="83641" y="279648"/>
                </a:lnTo>
                <a:lnTo>
                  <a:pt x="102774" y="248459"/>
                </a:lnTo>
                <a:lnTo>
                  <a:pt x="115669" y="202197"/>
                </a:lnTo>
                <a:lnTo>
                  <a:pt x="120396" y="145541"/>
                </a:lnTo>
                <a:lnTo>
                  <a:pt x="115669" y="88886"/>
                </a:lnTo>
                <a:lnTo>
                  <a:pt x="102774" y="42624"/>
                </a:lnTo>
                <a:lnTo>
                  <a:pt x="83641" y="11435"/>
                </a:lnTo>
                <a:lnTo>
                  <a:pt x="6019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652263" y="3953257"/>
            <a:ext cx="160867" cy="388620"/>
          </a:xfrm>
          <a:custGeom>
            <a:avLst/>
            <a:gdLst/>
            <a:ahLst/>
            <a:cxnLst/>
            <a:rect l="l" t="t" r="r" b="b"/>
            <a:pathLst>
              <a:path w="120650" h="291464">
                <a:moveTo>
                  <a:pt x="0" y="145541"/>
                </a:moveTo>
                <a:lnTo>
                  <a:pt x="4726" y="88886"/>
                </a:lnTo>
                <a:lnTo>
                  <a:pt x="17621" y="42624"/>
                </a:lnTo>
                <a:lnTo>
                  <a:pt x="36754" y="11435"/>
                </a:lnTo>
                <a:lnTo>
                  <a:pt x="60198" y="0"/>
                </a:lnTo>
                <a:lnTo>
                  <a:pt x="83641" y="11435"/>
                </a:lnTo>
                <a:lnTo>
                  <a:pt x="102774" y="42624"/>
                </a:lnTo>
                <a:lnTo>
                  <a:pt x="115669" y="88886"/>
                </a:lnTo>
                <a:lnTo>
                  <a:pt x="120396" y="145541"/>
                </a:lnTo>
                <a:lnTo>
                  <a:pt x="115669" y="202197"/>
                </a:lnTo>
                <a:lnTo>
                  <a:pt x="102774" y="248459"/>
                </a:lnTo>
                <a:lnTo>
                  <a:pt x="83641" y="279648"/>
                </a:lnTo>
                <a:lnTo>
                  <a:pt x="60198" y="291083"/>
                </a:lnTo>
                <a:lnTo>
                  <a:pt x="36754" y="279648"/>
                </a:lnTo>
                <a:lnTo>
                  <a:pt x="17621" y="248459"/>
                </a:lnTo>
                <a:lnTo>
                  <a:pt x="4726" y="202197"/>
                </a:lnTo>
                <a:lnTo>
                  <a:pt x="0" y="145541"/>
                </a:lnTo>
                <a:close/>
              </a:path>
            </a:pathLst>
          </a:custGeom>
          <a:ln w="25908">
            <a:solidFill>
              <a:srgbClr val="000099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086607" y="4145280"/>
            <a:ext cx="1727200" cy="3387"/>
          </a:xfrm>
          <a:custGeom>
            <a:avLst/>
            <a:gdLst/>
            <a:ahLst/>
            <a:cxnLst/>
            <a:rect l="l" t="t" r="r" b="b"/>
            <a:pathLst>
              <a:path w="1295400" h="2539">
                <a:moveTo>
                  <a:pt x="0" y="0"/>
                </a:moveTo>
                <a:lnTo>
                  <a:pt x="1295145" y="2031"/>
                </a:lnTo>
              </a:path>
            </a:pathLst>
          </a:custGeom>
          <a:ln w="76199">
            <a:solidFill>
              <a:srgbClr val="000099"/>
            </a:solidFill>
            <a:prstDash val="lgDash"/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5919385" y="2023363"/>
            <a:ext cx="2583339" cy="146545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271768" y="5686755"/>
            <a:ext cx="1733973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2400" b="1" spc="-7" dirty="0">
                <a:solidFill>
                  <a:srgbClr val="00375C"/>
                </a:solidFill>
                <a:latin typeface="Calibri"/>
                <a:cs typeface="Calibri"/>
              </a:rPr>
              <a:t>Amplification</a:t>
            </a:r>
            <a:endParaRPr sz="24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356095" y="2643631"/>
            <a:ext cx="1486407" cy="303682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7058152" y="3971543"/>
            <a:ext cx="160867" cy="388620"/>
          </a:xfrm>
          <a:custGeom>
            <a:avLst/>
            <a:gdLst/>
            <a:ahLst/>
            <a:cxnLst/>
            <a:rect l="l" t="t" r="r" b="b"/>
            <a:pathLst>
              <a:path w="120650" h="291464">
                <a:moveTo>
                  <a:pt x="60198" y="0"/>
                </a:moveTo>
                <a:lnTo>
                  <a:pt x="36754" y="11435"/>
                </a:lnTo>
                <a:lnTo>
                  <a:pt x="17621" y="42624"/>
                </a:lnTo>
                <a:lnTo>
                  <a:pt x="4726" y="88886"/>
                </a:lnTo>
                <a:lnTo>
                  <a:pt x="0" y="145542"/>
                </a:lnTo>
                <a:lnTo>
                  <a:pt x="4726" y="202197"/>
                </a:lnTo>
                <a:lnTo>
                  <a:pt x="17621" y="248459"/>
                </a:lnTo>
                <a:lnTo>
                  <a:pt x="36754" y="279648"/>
                </a:lnTo>
                <a:lnTo>
                  <a:pt x="60198" y="291084"/>
                </a:lnTo>
                <a:lnTo>
                  <a:pt x="83641" y="279648"/>
                </a:lnTo>
                <a:lnTo>
                  <a:pt x="102774" y="248459"/>
                </a:lnTo>
                <a:lnTo>
                  <a:pt x="115669" y="202197"/>
                </a:lnTo>
                <a:lnTo>
                  <a:pt x="120396" y="145542"/>
                </a:lnTo>
                <a:lnTo>
                  <a:pt x="115669" y="88886"/>
                </a:lnTo>
                <a:lnTo>
                  <a:pt x="102774" y="42624"/>
                </a:lnTo>
                <a:lnTo>
                  <a:pt x="83641" y="11435"/>
                </a:lnTo>
                <a:lnTo>
                  <a:pt x="60198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7058152" y="3971543"/>
            <a:ext cx="160867" cy="388620"/>
          </a:xfrm>
          <a:custGeom>
            <a:avLst/>
            <a:gdLst/>
            <a:ahLst/>
            <a:cxnLst/>
            <a:rect l="l" t="t" r="r" b="b"/>
            <a:pathLst>
              <a:path w="120650" h="291464">
                <a:moveTo>
                  <a:pt x="0" y="145542"/>
                </a:moveTo>
                <a:lnTo>
                  <a:pt x="4726" y="88886"/>
                </a:lnTo>
                <a:lnTo>
                  <a:pt x="17621" y="42624"/>
                </a:lnTo>
                <a:lnTo>
                  <a:pt x="36754" y="11435"/>
                </a:lnTo>
                <a:lnTo>
                  <a:pt x="60198" y="0"/>
                </a:lnTo>
                <a:lnTo>
                  <a:pt x="83641" y="11435"/>
                </a:lnTo>
                <a:lnTo>
                  <a:pt x="102774" y="42624"/>
                </a:lnTo>
                <a:lnTo>
                  <a:pt x="115669" y="88886"/>
                </a:lnTo>
                <a:lnTo>
                  <a:pt x="120396" y="145542"/>
                </a:lnTo>
                <a:lnTo>
                  <a:pt x="115669" y="202197"/>
                </a:lnTo>
                <a:lnTo>
                  <a:pt x="102774" y="248459"/>
                </a:lnTo>
                <a:lnTo>
                  <a:pt x="83641" y="279648"/>
                </a:lnTo>
                <a:lnTo>
                  <a:pt x="60198" y="291084"/>
                </a:lnTo>
                <a:lnTo>
                  <a:pt x="36754" y="279648"/>
                </a:lnTo>
                <a:lnTo>
                  <a:pt x="17621" y="248459"/>
                </a:lnTo>
                <a:lnTo>
                  <a:pt x="4726" y="202197"/>
                </a:lnTo>
                <a:lnTo>
                  <a:pt x="0" y="145542"/>
                </a:lnTo>
                <a:close/>
              </a:path>
            </a:pathLst>
          </a:custGeom>
          <a:ln w="25908">
            <a:solidFill>
              <a:srgbClr val="000099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421377" y="4161535"/>
            <a:ext cx="1797473" cy="1693"/>
          </a:xfrm>
          <a:custGeom>
            <a:avLst/>
            <a:gdLst/>
            <a:ahLst/>
            <a:cxnLst/>
            <a:rect l="l" t="t" r="r" b="b"/>
            <a:pathLst>
              <a:path w="1348104" h="1269">
                <a:moveTo>
                  <a:pt x="0" y="0"/>
                </a:moveTo>
                <a:lnTo>
                  <a:pt x="1347851" y="1270"/>
                </a:lnTo>
              </a:path>
            </a:pathLst>
          </a:custGeom>
          <a:ln w="76199">
            <a:solidFill>
              <a:srgbClr val="000099"/>
            </a:solidFill>
            <a:prstDash val="lgDash"/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2837180" y="1345353"/>
            <a:ext cx="6966373" cy="5744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/>
            <a:r>
              <a:rPr spc="-7" dirty="0">
                <a:solidFill>
                  <a:srgbClr val="FF9900"/>
                </a:solidFill>
              </a:rPr>
              <a:t>Phục vụ tiếp cận </a:t>
            </a:r>
            <a:r>
              <a:rPr spc="-13" dirty="0">
                <a:solidFill>
                  <a:srgbClr val="FF9900"/>
                </a:solidFill>
              </a:rPr>
              <a:t>tàu </a:t>
            </a:r>
            <a:r>
              <a:rPr spc="-27" dirty="0">
                <a:solidFill>
                  <a:srgbClr val="FF9900"/>
                </a:solidFill>
              </a:rPr>
              <a:t>bay </a:t>
            </a:r>
            <a:r>
              <a:rPr spc="-7" dirty="0">
                <a:solidFill>
                  <a:srgbClr val="FF9900"/>
                </a:solidFill>
              </a:rPr>
              <a:t>thứ</a:t>
            </a:r>
            <a:r>
              <a:rPr spc="87" dirty="0">
                <a:solidFill>
                  <a:srgbClr val="FF9900"/>
                </a:solidFill>
              </a:rPr>
              <a:t> </a:t>
            </a:r>
            <a:r>
              <a:rPr spc="-13" dirty="0">
                <a:solidFill>
                  <a:srgbClr val="FF9900"/>
                </a:solidFill>
              </a:rPr>
              <a:t>10000</a:t>
            </a:r>
          </a:p>
        </p:txBody>
      </p:sp>
      <p:sp>
        <p:nvSpPr>
          <p:cNvPr id="28" name="object 28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pc="-13" dirty="0">
                <a:solidFill>
                  <a:prstClr val="white"/>
                </a:solidFill>
              </a:rPr>
              <a:t>PPT</a:t>
            </a:r>
            <a:r>
              <a:rPr spc="-113" dirty="0">
                <a:solidFill>
                  <a:prstClr val="white"/>
                </a:solidFill>
              </a:rPr>
              <a:t> </a:t>
            </a:r>
            <a:r>
              <a:rPr spc="-7" dirty="0">
                <a:solidFill>
                  <a:prstClr val="white"/>
                </a:solidFill>
              </a:rPr>
              <a:t>1.</a:t>
            </a:r>
            <a:fld id="{81D60167-4931-47E6-BA6A-407CBD079E47}" type="slidenum">
              <a:rPr spc="-7" dirty="0">
                <a:solidFill>
                  <a:prstClr val="white"/>
                </a:solidFill>
              </a:rPr>
              <a:pPr marL="16933" defTabSz="1219170"/>
              <a:t>34</a:t>
            </a:fld>
            <a:endParaRPr spc="-7" dirty="0">
              <a:solidFill>
                <a:prstClr val="white"/>
              </a:solidFill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714587" y="6586787"/>
            <a:ext cx="1275925" cy="2051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1333" spc="-7" dirty="0">
                <a:solidFill>
                  <a:srgbClr val="FFFFFF"/>
                </a:solidFill>
                <a:latin typeface="Arial"/>
                <a:cs typeface="Arial"/>
              </a:rPr>
              <a:t>V2, August</a:t>
            </a:r>
            <a:r>
              <a:rPr sz="1333" spc="-13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33" spc="-7" dirty="0">
                <a:solidFill>
                  <a:srgbClr val="FFFFFF"/>
                </a:solidFill>
                <a:latin typeface="Arial"/>
                <a:cs typeface="Arial"/>
              </a:rPr>
              <a:t>2021</a:t>
            </a:r>
            <a:endParaRPr sz="1333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237479" y="6586787"/>
            <a:ext cx="1723813" cy="2051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1333" spc="-7" dirty="0">
                <a:solidFill>
                  <a:srgbClr val="FFFFFF"/>
                </a:solidFill>
                <a:latin typeface="Arial"/>
                <a:cs typeface="Arial"/>
              </a:rPr>
              <a:t>ITP/R/AGA/SMS/004E</a:t>
            </a:r>
            <a:endParaRPr sz="1333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7352329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6803" y="3357034"/>
            <a:ext cx="9469967" cy="2506980"/>
          </a:xfrm>
          <a:custGeom>
            <a:avLst/>
            <a:gdLst/>
            <a:ahLst/>
            <a:cxnLst/>
            <a:rect l="l" t="t" r="r" b="b"/>
            <a:pathLst>
              <a:path w="7102475" h="1880235">
                <a:moveTo>
                  <a:pt x="719950" y="0"/>
                </a:moveTo>
                <a:lnTo>
                  <a:pt x="0" y="439419"/>
                </a:lnTo>
                <a:lnTo>
                  <a:pt x="6482257" y="1879777"/>
                </a:lnTo>
                <a:lnTo>
                  <a:pt x="7102271" y="1339088"/>
                </a:lnTo>
                <a:lnTo>
                  <a:pt x="719950" y="0"/>
                </a:lnTo>
                <a:close/>
              </a:path>
            </a:pathLst>
          </a:custGeom>
          <a:solidFill>
            <a:srgbClr val="D9D9D9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207" y="3828288"/>
            <a:ext cx="8555567" cy="1896533"/>
          </a:xfrm>
          <a:custGeom>
            <a:avLst/>
            <a:gdLst/>
            <a:ahLst/>
            <a:cxnLst/>
            <a:rect l="l" t="t" r="r" b="b"/>
            <a:pathLst>
              <a:path w="6416675" h="1422400">
                <a:moveTo>
                  <a:pt x="0" y="0"/>
                </a:moveTo>
                <a:lnTo>
                  <a:pt x="6416675" y="1422399"/>
                </a:lnTo>
              </a:path>
            </a:pathLst>
          </a:custGeom>
          <a:ln w="9144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54607" y="3574289"/>
            <a:ext cx="8458200" cy="1899073"/>
          </a:xfrm>
          <a:custGeom>
            <a:avLst/>
            <a:gdLst/>
            <a:ahLst/>
            <a:cxnLst/>
            <a:rect l="l" t="t" r="r" b="b"/>
            <a:pathLst>
              <a:path w="6343650" h="1424304">
                <a:moveTo>
                  <a:pt x="0" y="0"/>
                </a:moveTo>
                <a:lnTo>
                  <a:pt x="6343650" y="1423987"/>
                </a:lnTo>
              </a:path>
            </a:pathLst>
          </a:custGeom>
          <a:ln w="9144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47039" y="3942081"/>
            <a:ext cx="8643620" cy="1921087"/>
          </a:xfrm>
          <a:custGeom>
            <a:avLst/>
            <a:gdLst/>
            <a:ahLst/>
            <a:cxnLst/>
            <a:rect l="l" t="t" r="r" b="b"/>
            <a:pathLst>
              <a:path w="6482715" h="1440814">
                <a:moveTo>
                  <a:pt x="0" y="0"/>
                </a:moveTo>
                <a:lnTo>
                  <a:pt x="6482207" y="1440319"/>
                </a:lnTo>
              </a:path>
            </a:pathLst>
          </a:custGeom>
          <a:ln w="9144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235455" y="3466593"/>
            <a:ext cx="8455660" cy="1848273"/>
          </a:xfrm>
          <a:custGeom>
            <a:avLst/>
            <a:gdLst/>
            <a:ahLst/>
            <a:cxnLst/>
            <a:rect l="l" t="t" r="r" b="b"/>
            <a:pathLst>
              <a:path w="6341745" h="1386204">
                <a:moveTo>
                  <a:pt x="0" y="0"/>
                </a:moveTo>
                <a:lnTo>
                  <a:pt x="6341237" y="1385887"/>
                </a:lnTo>
              </a:path>
            </a:pathLst>
          </a:custGeom>
          <a:ln w="9144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402080" y="3332481"/>
            <a:ext cx="8514080" cy="1811020"/>
          </a:xfrm>
          <a:custGeom>
            <a:avLst/>
            <a:gdLst/>
            <a:ahLst/>
            <a:cxnLst/>
            <a:rect l="l" t="t" r="r" b="b"/>
            <a:pathLst>
              <a:path w="6385559" h="1358264">
                <a:moveTo>
                  <a:pt x="0" y="0"/>
                </a:moveTo>
                <a:lnTo>
                  <a:pt x="6385560" y="1357756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75793" y="3677919"/>
            <a:ext cx="8496300" cy="1927860"/>
          </a:xfrm>
          <a:custGeom>
            <a:avLst/>
            <a:gdLst/>
            <a:ahLst/>
            <a:cxnLst/>
            <a:rect l="l" t="t" r="r" b="b"/>
            <a:pathLst>
              <a:path w="6372225" h="1445895">
                <a:moveTo>
                  <a:pt x="0" y="0"/>
                </a:moveTo>
                <a:lnTo>
                  <a:pt x="6372225" y="1445412"/>
                </a:lnTo>
              </a:path>
            </a:pathLst>
          </a:custGeom>
          <a:ln w="9143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685276" y="5996431"/>
            <a:ext cx="2280073" cy="2462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1600" dirty="0">
                <a:solidFill>
                  <a:srgbClr val="001F5F"/>
                </a:solidFill>
                <a:latin typeface="Arial"/>
                <a:cs typeface="Arial"/>
              </a:rPr>
              <a:t>(Source: James</a:t>
            </a:r>
            <a:r>
              <a:rPr sz="1600" spc="-187" dirty="0">
                <a:solidFill>
                  <a:srgbClr val="001F5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001F5F"/>
                </a:solidFill>
                <a:latin typeface="Arial"/>
                <a:cs typeface="Arial"/>
              </a:rPr>
              <a:t>Reason)</a:t>
            </a:r>
            <a:endParaRPr sz="16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409193" y="3794760"/>
            <a:ext cx="547793" cy="414867"/>
          </a:xfrm>
          <a:custGeom>
            <a:avLst/>
            <a:gdLst/>
            <a:ahLst/>
            <a:cxnLst/>
            <a:rect l="l" t="t" r="r" b="b"/>
            <a:pathLst>
              <a:path w="410844" h="311150">
                <a:moveTo>
                  <a:pt x="410591" y="0"/>
                </a:moveTo>
                <a:lnTo>
                  <a:pt x="0" y="311023"/>
                </a:lnTo>
              </a:path>
            </a:pathLst>
          </a:custGeom>
          <a:ln w="35052">
            <a:solidFill>
              <a:srgbClr val="0052A3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392937" y="4205223"/>
            <a:ext cx="5089313" cy="1145540"/>
          </a:xfrm>
          <a:custGeom>
            <a:avLst/>
            <a:gdLst/>
            <a:ahLst/>
            <a:cxnLst/>
            <a:rect l="l" t="t" r="r" b="b"/>
            <a:pathLst>
              <a:path w="3816985" h="859154">
                <a:moveTo>
                  <a:pt x="0" y="0"/>
                </a:moveTo>
                <a:lnTo>
                  <a:pt x="3816477" y="859154"/>
                </a:lnTo>
              </a:path>
            </a:pathLst>
          </a:custGeom>
          <a:ln w="35052">
            <a:solidFill>
              <a:srgbClr val="0052A3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446688" y="4993639"/>
            <a:ext cx="306493" cy="372533"/>
          </a:xfrm>
          <a:custGeom>
            <a:avLst/>
            <a:gdLst/>
            <a:ahLst/>
            <a:cxnLst/>
            <a:rect l="l" t="t" r="r" b="b"/>
            <a:pathLst>
              <a:path w="229870" h="279400">
                <a:moveTo>
                  <a:pt x="149954" y="70874"/>
                </a:moveTo>
                <a:lnTo>
                  <a:pt x="0" y="257009"/>
                </a:lnTo>
                <a:lnTo>
                  <a:pt x="27178" y="279006"/>
                </a:lnTo>
                <a:lnTo>
                  <a:pt x="177238" y="92862"/>
                </a:lnTo>
                <a:lnTo>
                  <a:pt x="149954" y="70874"/>
                </a:lnTo>
                <a:close/>
              </a:path>
              <a:path w="229870" h="279400">
                <a:moveTo>
                  <a:pt x="217070" y="57277"/>
                </a:moveTo>
                <a:lnTo>
                  <a:pt x="160909" y="57277"/>
                </a:lnTo>
                <a:lnTo>
                  <a:pt x="188213" y="79248"/>
                </a:lnTo>
                <a:lnTo>
                  <a:pt x="177238" y="92862"/>
                </a:lnTo>
                <a:lnTo>
                  <a:pt x="204470" y="114808"/>
                </a:lnTo>
                <a:lnTo>
                  <a:pt x="217070" y="57277"/>
                </a:lnTo>
                <a:close/>
              </a:path>
              <a:path w="229870" h="279400">
                <a:moveTo>
                  <a:pt x="160909" y="57277"/>
                </a:moveTo>
                <a:lnTo>
                  <a:pt x="149954" y="70874"/>
                </a:lnTo>
                <a:lnTo>
                  <a:pt x="177238" y="92862"/>
                </a:lnTo>
                <a:lnTo>
                  <a:pt x="188213" y="79248"/>
                </a:lnTo>
                <a:lnTo>
                  <a:pt x="160909" y="57277"/>
                </a:lnTo>
                <a:close/>
              </a:path>
              <a:path w="229870" h="279400">
                <a:moveTo>
                  <a:pt x="229616" y="0"/>
                </a:moveTo>
                <a:lnTo>
                  <a:pt x="122682" y="48895"/>
                </a:lnTo>
                <a:lnTo>
                  <a:pt x="149954" y="70874"/>
                </a:lnTo>
                <a:lnTo>
                  <a:pt x="160909" y="57277"/>
                </a:lnTo>
                <a:lnTo>
                  <a:pt x="217070" y="57277"/>
                </a:lnTo>
                <a:lnTo>
                  <a:pt x="229616" y="0"/>
                </a:lnTo>
                <a:close/>
              </a:path>
            </a:pathLst>
          </a:custGeom>
          <a:solidFill>
            <a:srgbClr val="0052A3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832607" y="2501392"/>
            <a:ext cx="1238520" cy="16713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576576" y="1950719"/>
            <a:ext cx="1533160" cy="10332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813047" y="3152647"/>
            <a:ext cx="172719" cy="632460"/>
          </a:xfrm>
          <a:custGeom>
            <a:avLst/>
            <a:gdLst/>
            <a:ahLst/>
            <a:cxnLst/>
            <a:rect l="l" t="t" r="r" b="b"/>
            <a:pathLst>
              <a:path w="129539" h="474344">
                <a:moveTo>
                  <a:pt x="64769" y="0"/>
                </a:moveTo>
                <a:lnTo>
                  <a:pt x="26499" y="45707"/>
                </a:lnTo>
                <a:lnTo>
                  <a:pt x="12484" y="96999"/>
                </a:lnTo>
                <a:lnTo>
                  <a:pt x="3297" y="162056"/>
                </a:lnTo>
                <a:lnTo>
                  <a:pt x="0" y="236981"/>
                </a:lnTo>
                <a:lnTo>
                  <a:pt x="3297" y="311907"/>
                </a:lnTo>
                <a:lnTo>
                  <a:pt x="12484" y="376964"/>
                </a:lnTo>
                <a:lnTo>
                  <a:pt x="26499" y="428256"/>
                </a:lnTo>
                <a:lnTo>
                  <a:pt x="44281" y="461887"/>
                </a:lnTo>
                <a:lnTo>
                  <a:pt x="64769" y="473963"/>
                </a:lnTo>
                <a:lnTo>
                  <a:pt x="85258" y="461887"/>
                </a:lnTo>
                <a:lnTo>
                  <a:pt x="103040" y="428256"/>
                </a:lnTo>
                <a:lnTo>
                  <a:pt x="117055" y="376964"/>
                </a:lnTo>
                <a:lnTo>
                  <a:pt x="126242" y="311907"/>
                </a:lnTo>
                <a:lnTo>
                  <a:pt x="129539" y="236981"/>
                </a:lnTo>
                <a:lnTo>
                  <a:pt x="126242" y="162056"/>
                </a:lnTo>
                <a:lnTo>
                  <a:pt x="117055" y="96999"/>
                </a:lnTo>
                <a:lnTo>
                  <a:pt x="103040" y="45707"/>
                </a:lnTo>
                <a:lnTo>
                  <a:pt x="85258" y="12076"/>
                </a:lnTo>
                <a:lnTo>
                  <a:pt x="6476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3813047" y="3152647"/>
            <a:ext cx="172719" cy="632460"/>
          </a:xfrm>
          <a:custGeom>
            <a:avLst/>
            <a:gdLst/>
            <a:ahLst/>
            <a:cxnLst/>
            <a:rect l="l" t="t" r="r" b="b"/>
            <a:pathLst>
              <a:path w="129539" h="474344">
                <a:moveTo>
                  <a:pt x="0" y="236981"/>
                </a:moveTo>
                <a:lnTo>
                  <a:pt x="3297" y="162056"/>
                </a:lnTo>
                <a:lnTo>
                  <a:pt x="12484" y="96999"/>
                </a:lnTo>
                <a:lnTo>
                  <a:pt x="26499" y="45707"/>
                </a:lnTo>
                <a:lnTo>
                  <a:pt x="64769" y="0"/>
                </a:lnTo>
                <a:lnTo>
                  <a:pt x="85258" y="12076"/>
                </a:lnTo>
                <a:lnTo>
                  <a:pt x="103040" y="45707"/>
                </a:lnTo>
                <a:lnTo>
                  <a:pt x="117055" y="96999"/>
                </a:lnTo>
                <a:lnTo>
                  <a:pt x="126242" y="162056"/>
                </a:lnTo>
                <a:lnTo>
                  <a:pt x="129539" y="236981"/>
                </a:lnTo>
                <a:lnTo>
                  <a:pt x="126242" y="311907"/>
                </a:lnTo>
                <a:lnTo>
                  <a:pt x="117055" y="376964"/>
                </a:lnTo>
                <a:lnTo>
                  <a:pt x="103040" y="428256"/>
                </a:lnTo>
                <a:lnTo>
                  <a:pt x="85258" y="461887"/>
                </a:lnTo>
                <a:lnTo>
                  <a:pt x="64769" y="473963"/>
                </a:lnTo>
                <a:lnTo>
                  <a:pt x="44281" y="461887"/>
                </a:lnTo>
                <a:lnTo>
                  <a:pt x="26499" y="428256"/>
                </a:lnTo>
                <a:lnTo>
                  <a:pt x="12484" y="376964"/>
                </a:lnTo>
                <a:lnTo>
                  <a:pt x="3297" y="311907"/>
                </a:lnTo>
                <a:lnTo>
                  <a:pt x="0" y="236981"/>
                </a:lnTo>
                <a:close/>
              </a:path>
            </a:pathLst>
          </a:custGeom>
          <a:ln w="25908">
            <a:solidFill>
              <a:srgbClr val="3AB0FF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777489" y="3129263"/>
            <a:ext cx="738665" cy="40336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3775456" y="3283678"/>
            <a:ext cx="724424" cy="40135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3793743" y="3425952"/>
            <a:ext cx="722392" cy="3992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3821575" y="3165273"/>
            <a:ext cx="153247" cy="623145"/>
          </a:xfrm>
          <a:custGeom>
            <a:avLst/>
            <a:gdLst/>
            <a:ahLst/>
            <a:cxnLst/>
            <a:rect l="l" t="t" r="r" b="b"/>
            <a:pathLst>
              <a:path w="114935" h="467360">
                <a:moveTo>
                  <a:pt x="114508" y="361752"/>
                </a:moveTo>
                <a:lnTo>
                  <a:pt x="101014" y="417072"/>
                </a:lnTo>
                <a:lnTo>
                  <a:pt x="84193" y="452597"/>
                </a:lnTo>
                <a:lnTo>
                  <a:pt x="65469" y="467219"/>
                </a:lnTo>
                <a:lnTo>
                  <a:pt x="46269" y="459829"/>
                </a:lnTo>
                <a:lnTo>
                  <a:pt x="16911" y="394782"/>
                </a:lnTo>
                <a:lnTo>
                  <a:pt x="8470" y="353105"/>
                </a:lnTo>
                <a:lnTo>
                  <a:pt x="2798" y="306226"/>
                </a:lnTo>
                <a:lnTo>
                  <a:pt x="0" y="256082"/>
                </a:lnTo>
                <a:lnTo>
                  <a:pt x="175" y="204615"/>
                </a:lnTo>
                <a:lnTo>
                  <a:pt x="3428" y="153763"/>
                </a:lnTo>
                <a:lnTo>
                  <a:pt x="9860" y="105466"/>
                </a:lnTo>
                <a:lnTo>
                  <a:pt x="23353" y="50147"/>
                </a:lnTo>
                <a:lnTo>
                  <a:pt x="40175" y="14622"/>
                </a:lnTo>
                <a:lnTo>
                  <a:pt x="58899" y="0"/>
                </a:lnTo>
                <a:lnTo>
                  <a:pt x="78099" y="7390"/>
                </a:lnTo>
                <a:lnTo>
                  <a:pt x="99230" y="45350"/>
                </a:lnTo>
                <a:lnTo>
                  <a:pt x="107142" y="71049"/>
                </a:lnTo>
              </a:path>
            </a:pathLst>
          </a:custGeom>
          <a:ln w="28956">
            <a:solidFill>
              <a:srgbClr val="3AB0FF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296415" y="2269743"/>
            <a:ext cx="1238520" cy="167131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950975" y="1924287"/>
            <a:ext cx="1640840" cy="77928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315465" y="2888489"/>
            <a:ext cx="138852" cy="146473"/>
          </a:xfrm>
          <a:custGeom>
            <a:avLst/>
            <a:gdLst/>
            <a:ahLst/>
            <a:cxnLst/>
            <a:rect l="l" t="t" r="r" b="b"/>
            <a:pathLst>
              <a:path w="104139" h="109855">
                <a:moveTo>
                  <a:pt x="51815" y="0"/>
                </a:moveTo>
                <a:lnTo>
                  <a:pt x="31664" y="4304"/>
                </a:lnTo>
                <a:lnTo>
                  <a:pt x="15192" y="16049"/>
                </a:lnTo>
                <a:lnTo>
                  <a:pt x="4077" y="33486"/>
                </a:lnTo>
                <a:lnTo>
                  <a:pt x="0" y="54863"/>
                </a:lnTo>
                <a:lnTo>
                  <a:pt x="4077" y="76241"/>
                </a:lnTo>
                <a:lnTo>
                  <a:pt x="15192" y="93678"/>
                </a:lnTo>
                <a:lnTo>
                  <a:pt x="31664" y="105423"/>
                </a:lnTo>
                <a:lnTo>
                  <a:pt x="51815" y="109727"/>
                </a:lnTo>
                <a:lnTo>
                  <a:pt x="71967" y="105423"/>
                </a:lnTo>
                <a:lnTo>
                  <a:pt x="88439" y="93678"/>
                </a:lnTo>
                <a:lnTo>
                  <a:pt x="99554" y="76241"/>
                </a:lnTo>
                <a:lnTo>
                  <a:pt x="103631" y="54863"/>
                </a:lnTo>
                <a:lnTo>
                  <a:pt x="99554" y="33486"/>
                </a:lnTo>
                <a:lnTo>
                  <a:pt x="88439" y="16049"/>
                </a:lnTo>
                <a:lnTo>
                  <a:pt x="71967" y="4304"/>
                </a:lnTo>
                <a:lnTo>
                  <a:pt x="5181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2315465" y="2888489"/>
            <a:ext cx="138852" cy="146473"/>
          </a:xfrm>
          <a:custGeom>
            <a:avLst/>
            <a:gdLst/>
            <a:ahLst/>
            <a:cxnLst/>
            <a:rect l="l" t="t" r="r" b="b"/>
            <a:pathLst>
              <a:path w="104139" h="109855">
                <a:moveTo>
                  <a:pt x="0" y="54863"/>
                </a:moveTo>
                <a:lnTo>
                  <a:pt x="4077" y="33486"/>
                </a:lnTo>
                <a:lnTo>
                  <a:pt x="15192" y="16049"/>
                </a:lnTo>
                <a:lnTo>
                  <a:pt x="31664" y="4304"/>
                </a:lnTo>
                <a:lnTo>
                  <a:pt x="51815" y="0"/>
                </a:lnTo>
                <a:lnTo>
                  <a:pt x="71967" y="4304"/>
                </a:lnTo>
                <a:lnTo>
                  <a:pt x="88439" y="16049"/>
                </a:lnTo>
                <a:lnTo>
                  <a:pt x="99554" y="33486"/>
                </a:lnTo>
                <a:lnTo>
                  <a:pt x="103631" y="54863"/>
                </a:lnTo>
                <a:lnTo>
                  <a:pt x="99554" y="76241"/>
                </a:lnTo>
                <a:lnTo>
                  <a:pt x="88439" y="93678"/>
                </a:lnTo>
                <a:lnTo>
                  <a:pt x="71967" y="105423"/>
                </a:lnTo>
                <a:lnTo>
                  <a:pt x="51815" y="109727"/>
                </a:lnTo>
                <a:lnTo>
                  <a:pt x="31664" y="105423"/>
                </a:lnTo>
                <a:lnTo>
                  <a:pt x="15192" y="93678"/>
                </a:lnTo>
                <a:lnTo>
                  <a:pt x="4077" y="76241"/>
                </a:lnTo>
                <a:lnTo>
                  <a:pt x="0" y="54863"/>
                </a:lnTo>
                <a:close/>
              </a:path>
            </a:pathLst>
          </a:custGeom>
          <a:ln w="25908">
            <a:solidFill>
              <a:srgbClr val="3AB0FF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2284984" y="3107943"/>
            <a:ext cx="162560" cy="419100"/>
          </a:xfrm>
          <a:custGeom>
            <a:avLst/>
            <a:gdLst/>
            <a:ahLst/>
            <a:cxnLst/>
            <a:rect l="l" t="t" r="r" b="b"/>
            <a:pathLst>
              <a:path w="121919" h="314325">
                <a:moveTo>
                  <a:pt x="60960" y="0"/>
                </a:moveTo>
                <a:lnTo>
                  <a:pt x="37236" y="12328"/>
                </a:lnTo>
                <a:lnTo>
                  <a:pt x="17859" y="45958"/>
                </a:lnTo>
                <a:lnTo>
                  <a:pt x="4792" y="95851"/>
                </a:lnTo>
                <a:lnTo>
                  <a:pt x="0" y="156972"/>
                </a:lnTo>
                <a:lnTo>
                  <a:pt x="4792" y="218092"/>
                </a:lnTo>
                <a:lnTo>
                  <a:pt x="17859" y="267985"/>
                </a:lnTo>
                <a:lnTo>
                  <a:pt x="37236" y="301615"/>
                </a:lnTo>
                <a:lnTo>
                  <a:pt x="60960" y="313944"/>
                </a:lnTo>
                <a:lnTo>
                  <a:pt x="84683" y="301615"/>
                </a:lnTo>
                <a:lnTo>
                  <a:pt x="104060" y="267985"/>
                </a:lnTo>
                <a:lnTo>
                  <a:pt x="117127" y="218092"/>
                </a:lnTo>
                <a:lnTo>
                  <a:pt x="121919" y="156972"/>
                </a:lnTo>
                <a:lnTo>
                  <a:pt x="117127" y="95851"/>
                </a:lnTo>
                <a:lnTo>
                  <a:pt x="104060" y="45958"/>
                </a:lnTo>
                <a:lnTo>
                  <a:pt x="84683" y="12328"/>
                </a:lnTo>
                <a:lnTo>
                  <a:pt x="609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2284984" y="3107943"/>
            <a:ext cx="162560" cy="419100"/>
          </a:xfrm>
          <a:custGeom>
            <a:avLst/>
            <a:gdLst/>
            <a:ahLst/>
            <a:cxnLst/>
            <a:rect l="l" t="t" r="r" b="b"/>
            <a:pathLst>
              <a:path w="121919" h="314325">
                <a:moveTo>
                  <a:pt x="0" y="156972"/>
                </a:moveTo>
                <a:lnTo>
                  <a:pt x="4792" y="95851"/>
                </a:lnTo>
                <a:lnTo>
                  <a:pt x="17859" y="45958"/>
                </a:lnTo>
                <a:lnTo>
                  <a:pt x="37236" y="12328"/>
                </a:lnTo>
                <a:lnTo>
                  <a:pt x="60960" y="0"/>
                </a:lnTo>
                <a:lnTo>
                  <a:pt x="84683" y="12328"/>
                </a:lnTo>
                <a:lnTo>
                  <a:pt x="104060" y="45958"/>
                </a:lnTo>
                <a:lnTo>
                  <a:pt x="117127" y="95851"/>
                </a:lnTo>
                <a:lnTo>
                  <a:pt x="121919" y="156972"/>
                </a:lnTo>
                <a:lnTo>
                  <a:pt x="117127" y="218092"/>
                </a:lnTo>
                <a:lnTo>
                  <a:pt x="104060" y="267985"/>
                </a:lnTo>
                <a:lnTo>
                  <a:pt x="84683" y="301615"/>
                </a:lnTo>
                <a:lnTo>
                  <a:pt x="60960" y="313944"/>
                </a:lnTo>
                <a:lnTo>
                  <a:pt x="37236" y="301615"/>
                </a:lnTo>
                <a:lnTo>
                  <a:pt x="17859" y="267985"/>
                </a:lnTo>
                <a:lnTo>
                  <a:pt x="4792" y="218092"/>
                </a:lnTo>
                <a:lnTo>
                  <a:pt x="0" y="156972"/>
                </a:lnTo>
                <a:close/>
              </a:path>
            </a:pathLst>
          </a:custGeom>
          <a:ln w="25908">
            <a:solidFill>
              <a:srgbClr val="3AB0FF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2302256" y="2826460"/>
            <a:ext cx="722392" cy="399339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265680" y="3009358"/>
            <a:ext cx="734584" cy="40135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2265680" y="3157711"/>
            <a:ext cx="761000" cy="40946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284984" y="3114950"/>
            <a:ext cx="143085" cy="412327"/>
          </a:xfrm>
          <a:custGeom>
            <a:avLst/>
            <a:gdLst/>
            <a:ahLst/>
            <a:cxnLst/>
            <a:rect l="l" t="t" r="r" b="b"/>
            <a:pathLst>
              <a:path w="107314" h="309244">
                <a:moveTo>
                  <a:pt x="106934" y="262842"/>
                </a:moveTo>
                <a:lnTo>
                  <a:pt x="86336" y="297078"/>
                </a:lnTo>
                <a:lnTo>
                  <a:pt x="62833" y="308705"/>
                </a:lnTo>
                <a:lnTo>
                  <a:pt x="39282" y="297686"/>
                </a:lnTo>
                <a:lnTo>
                  <a:pt x="18542" y="263985"/>
                </a:lnTo>
                <a:lnTo>
                  <a:pt x="4710" y="212988"/>
                </a:lnTo>
                <a:lnTo>
                  <a:pt x="0" y="154812"/>
                </a:lnTo>
                <a:lnTo>
                  <a:pt x="4433" y="96518"/>
                </a:lnTo>
                <a:lnTo>
                  <a:pt x="18034" y="45164"/>
                </a:lnTo>
                <a:lnTo>
                  <a:pt x="35996" y="13884"/>
                </a:lnTo>
                <a:lnTo>
                  <a:pt x="56578" y="0"/>
                </a:lnTo>
                <a:lnTo>
                  <a:pt x="77827" y="3998"/>
                </a:lnTo>
                <a:lnTo>
                  <a:pt x="97789" y="26368"/>
                </a:lnTo>
              </a:path>
            </a:pathLst>
          </a:custGeom>
          <a:ln w="28955">
            <a:solidFill>
              <a:srgbClr val="3AB0FF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315482" y="2888508"/>
            <a:ext cx="100753" cy="149013"/>
          </a:xfrm>
          <a:custGeom>
            <a:avLst/>
            <a:gdLst/>
            <a:ahLst/>
            <a:cxnLst/>
            <a:rect l="l" t="t" r="r" b="b"/>
            <a:pathLst>
              <a:path w="75564" h="111760">
                <a:moveTo>
                  <a:pt x="71868" y="106918"/>
                </a:moveTo>
                <a:lnTo>
                  <a:pt x="51734" y="111293"/>
                </a:lnTo>
                <a:lnTo>
                  <a:pt x="32244" y="107156"/>
                </a:lnTo>
                <a:lnTo>
                  <a:pt x="15611" y="95470"/>
                </a:lnTo>
                <a:lnTo>
                  <a:pt x="4050" y="77200"/>
                </a:lnTo>
                <a:lnTo>
                  <a:pt x="0" y="55540"/>
                </a:lnTo>
                <a:lnTo>
                  <a:pt x="3843" y="34607"/>
                </a:lnTo>
                <a:lnTo>
                  <a:pt x="14712" y="16746"/>
                </a:lnTo>
                <a:lnTo>
                  <a:pt x="31736" y="4302"/>
                </a:lnTo>
                <a:lnTo>
                  <a:pt x="42525" y="847"/>
                </a:lnTo>
                <a:lnTo>
                  <a:pt x="53659" y="0"/>
                </a:lnTo>
                <a:lnTo>
                  <a:pt x="64722" y="1748"/>
                </a:lnTo>
                <a:lnTo>
                  <a:pt x="75297" y="6080"/>
                </a:lnTo>
              </a:path>
            </a:pathLst>
          </a:custGeom>
          <a:ln w="28956">
            <a:solidFill>
              <a:srgbClr val="3AB0FF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9536176" y="3789681"/>
            <a:ext cx="1588177" cy="168925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9241537" y="3356847"/>
            <a:ext cx="2244343" cy="85853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368800" y="2789935"/>
            <a:ext cx="1238520" cy="1669288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4287519" y="2373359"/>
            <a:ext cx="1208023" cy="96623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5107431" y="3223768"/>
            <a:ext cx="323427" cy="487680"/>
          </a:xfrm>
          <a:custGeom>
            <a:avLst/>
            <a:gdLst/>
            <a:ahLst/>
            <a:cxnLst/>
            <a:rect l="l" t="t" r="r" b="b"/>
            <a:pathLst>
              <a:path w="242570" h="365760">
                <a:moveTo>
                  <a:pt x="121158" y="0"/>
                </a:moveTo>
                <a:lnTo>
                  <a:pt x="82856" y="9326"/>
                </a:lnTo>
                <a:lnTo>
                  <a:pt x="49597" y="35295"/>
                </a:lnTo>
                <a:lnTo>
                  <a:pt x="23372" y="74889"/>
                </a:lnTo>
                <a:lnTo>
                  <a:pt x="6175" y="125089"/>
                </a:lnTo>
                <a:lnTo>
                  <a:pt x="0" y="182880"/>
                </a:lnTo>
                <a:lnTo>
                  <a:pt x="6175" y="240670"/>
                </a:lnTo>
                <a:lnTo>
                  <a:pt x="23372" y="290870"/>
                </a:lnTo>
                <a:lnTo>
                  <a:pt x="49597" y="330464"/>
                </a:lnTo>
                <a:lnTo>
                  <a:pt x="82856" y="356433"/>
                </a:lnTo>
                <a:lnTo>
                  <a:pt x="121158" y="365760"/>
                </a:lnTo>
                <a:lnTo>
                  <a:pt x="159459" y="356433"/>
                </a:lnTo>
                <a:lnTo>
                  <a:pt x="192718" y="330464"/>
                </a:lnTo>
                <a:lnTo>
                  <a:pt x="218943" y="290870"/>
                </a:lnTo>
                <a:lnTo>
                  <a:pt x="236140" y="240670"/>
                </a:lnTo>
                <a:lnTo>
                  <a:pt x="242315" y="182880"/>
                </a:lnTo>
                <a:lnTo>
                  <a:pt x="236140" y="125089"/>
                </a:lnTo>
                <a:lnTo>
                  <a:pt x="218943" y="74889"/>
                </a:lnTo>
                <a:lnTo>
                  <a:pt x="192718" y="35295"/>
                </a:lnTo>
                <a:lnTo>
                  <a:pt x="159459" y="9326"/>
                </a:lnTo>
                <a:lnTo>
                  <a:pt x="12115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5082031" y="3206496"/>
            <a:ext cx="1179592" cy="610616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5286247" y="3741927"/>
            <a:ext cx="140547" cy="130387"/>
          </a:xfrm>
          <a:custGeom>
            <a:avLst/>
            <a:gdLst/>
            <a:ahLst/>
            <a:cxnLst/>
            <a:rect l="l" t="t" r="r" b="b"/>
            <a:pathLst>
              <a:path w="105410" h="97789">
                <a:moveTo>
                  <a:pt x="52577" y="0"/>
                </a:moveTo>
                <a:lnTo>
                  <a:pt x="32093" y="3833"/>
                </a:lnTo>
                <a:lnTo>
                  <a:pt x="15382" y="14287"/>
                </a:lnTo>
                <a:lnTo>
                  <a:pt x="4125" y="29789"/>
                </a:lnTo>
                <a:lnTo>
                  <a:pt x="0" y="48768"/>
                </a:lnTo>
                <a:lnTo>
                  <a:pt x="4125" y="67746"/>
                </a:lnTo>
                <a:lnTo>
                  <a:pt x="15382" y="83248"/>
                </a:lnTo>
                <a:lnTo>
                  <a:pt x="32093" y="93702"/>
                </a:lnTo>
                <a:lnTo>
                  <a:pt x="52577" y="97536"/>
                </a:lnTo>
                <a:lnTo>
                  <a:pt x="73062" y="93702"/>
                </a:lnTo>
                <a:lnTo>
                  <a:pt x="89773" y="83248"/>
                </a:lnTo>
                <a:lnTo>
                  <a:pt x="101030" y="67746"/>
                </a:lnTo>
                <a:lnTo>
                  <a:pt x="105155" y="48768"/>
                </a:lnTo>
                <a:lnTo>
                  <a:pt x="101030" y="29789"/>
                </a:lnTo>
                <a:lnTo>
                  <a:pt x="89773" y="14287"/>
                </a:lnTo>
                <a:lnTo>
                  <a:pt x="73062" y="3833"/>
                </a:lnTo>
                <a:lnTo>
                  <a:pt x="525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5286247" y="3741927"/>
            <a:ext cx="140547" cy="130387"/>
          </a:xfrm>
          <a:custGeom>
            <a:avLst/>
            <a:gdLst/>
            <a:ahLst/>
            <a:cxnLst/>
            <a:rect l="l" t="t" r="r" b="b"/>
            <a:pathLst>
              <a:path w="105410" h="97789">
                <a:moveTo>
                  <a:pt x="0" y="48768"/>
                </a:moveTo>
                <a:lnTo>
                  <a:pt x="4125" y="29789"/>
                </a:lnTo>
                <a:lnTo>
                  <a:pt x="15382" y="14287"/>
                </a:lnTo>
                <a:lnTo>
                  <a:pt x="32093" y="3833"/>
                </a:lnTo>
                <a:lnTo>
                  <a:pt x="52577" y="0"/>
                </a:lnTo>
                <a:lnTo>
                  <a:pt x="73062" y="3833"/>
                </a:lnTo>
                <a:lnTo>
                  <a:pt x="89773" y="14287"/>
                </a:lnTo>
                <a:lnTo>
                  <a:pt x="101030" y="29789"/>
                </a:lnTo>
                <a:lnTo>
                  <a:pt x="105155" y="48768"/>
                </a:lnTo>
                <a:lnTo>
                  <a:pt x="101030" y="67746"/>
                </a:lnTo>
                <a:lnTo>
                  <a:pt x="89773" y="83248"/>
                </a:lnTo>
                <a:lnTo>
                  <a:pt x="73062" y="93702"/>
                </a:lnTo>
                <a:lnTo>
                  <a:pt x="52577" y="97536"/>
                </a:lnTo>
                <a:lnTo>
                  <a:pt x="32093" y="93702"/>
                </a:lnTo>
                <a:lnTo>
                  <a:pt x="15382" y="83248"/>
                </a:lnTo>
                <a:lnTo>
                  <a:pt x="4125" y="67746"/>
                </a:lnTo>
                <a:lnTo>
                  <a:pt x="0" y="48768"/>
                </a:lnTo>
                <a:close/>
              </a:path>
            </a:pathLst>
          </a:custGeom>
          <a:ln w="25908">
            <a:solidFill>
              <a:srgbClr val="3AB0FF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5277105" y="3629118"/>
            <a:ext cx="952025" cy="462313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6746239" y="2546079"/>
            <a:ext cx="2244343" cy="1122696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7126223" y="2735055"/>
            <a:ext cx="1350264" cy="730520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6096001" y="3135376"/>
            <a:ext cx="1238503" cy="1669288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6575552" y="3326367"/>
            <a:ext cx="1240552" cy="167133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7248145" y="3519423"/>
            <a:ext cx="1238503" cy="1669288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7687056" y="3872975"/>
            <a:ext cx="462313" cy="791480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6831585" y="3749023"/>
            <a:ext cx="299804" cy="51309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6890512" y="4001007"/>
            <a:ext cx="386080" cy="83820"/>
          </a:xfrm>
          <a:custGeom>
            <a:avLst/>
            <a:gdLst/>
            <a:ahLst/>
            <a:cxnLst/>
            <a:rect l="l" t="t" r="r" b="b"/>
            <a:pathLst>
              <a:path w="289560" h="62864">
                <a:moveTo>
                  <a:pt x="0" y="0"/>
                </a:moveTo>
                <a:lnTo>
                  <a:pt x="289560" y="62483"/>
                </a:lnTo>
              </a:path>
            </a:pathLst>
          </a:custGeom>
          <a:ln w="57912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6242305" y="3635231"/>
            <a:ext cx="297721" cy="513096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6311392" y="3860800"/>
            <a:ext cx="304800" cy="71120"/>
          </a:xfrm>
          <a:custGeom>
            <a:avLst/>
            <a:gdLst/>
            <a:ahLst/>
            <a:cxnLst/>
            <a:rect l="l" t="t" r="r" b="b"/>
            <a:pathLst>
              <a:path w="228600" h="53339">
                <a:moveTo>
                  <a:pt x="0" y="0"/>
                </a:moveTo>
                <a:lnTo>
                  <a:pt x="228600" y="53339"/>
                </a:lnTo>
              </a:path>
            </a:pathLst>
          </a:custGeom>
          <a:ln w="57911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5124705" y="3572257"/>
            <a:ext cx="998220" cy="266700"/>
          </a:xfrm>
          <a:custGeom>
            <a:avLst/>
            <a:gdLst/>
            <a:ahLst/>
            <a:cxnLst/>
            <a:rect l="l" t="t" r="r" b="b"/>
            <a:pathLst>
              <a:path w="748664" h="200025">
                <a:moveTo>
                  <a:pt x="0" y="0"/>
                </a:moveTo>
                <a:lnTo>
                  <a:pt x="748284" y="199644"/>
                </a:lnTo>
              </a:path>
            </a:pathLst>
          </a:custGeom>
          <a:ln w="57912">
            <a:solidFill>
              <a:srgbClr val="C00000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5122202" y="3227926"/>
            <a:ext cx="281093" cy="484293"/>
          </a:xfrm>
          <a:custGeom>
            <a:avLst/>
            <a:gdLst/>
            <a:ahLst/>
            <a:cxnLst/>
            <a:rect l="l" t="t" r="r" b="b"/>
            <a:pathLst>
              <a:path w="210820" h="363219">
                <a:moveTo>
                  <a:pt x="152371" y="326573"/>
                </a:moveTo>
                <a:lnTo>
                  <a:pt x="120162" y="353770"/>
                </a:lnTo>
                <a:lnTo>
                  <a:pt x="87575" y="363214"/>
                </a:lnTo>
                <a:lnTo>
                  <a:pt x="56944" y="355505"/>
                </a:lnTo>
                <a:lnTo>
                  <a:pt x="30606" y="331239"/>
                </a:lnTo>
                <a:lnTo>
                  <a:pt x="10893" y="291013"/>
                </a:lnTo>
                <a:lnTo>
                  <a:pt x="1737" y="248534"/>
                </a:lnTo>
                <a:lnTo>
                  <a:pt x="0" y="202852"/>
                </a:lnTo>
                <a:lnTo>
                  <a:pt x="5226" y="156393"/>
                </a:lnTo>
                <a:lnTo>
                  <a:pt x="16961" y="111586"/>
                </a:lnTo>
                <a:lnTo>
                  <a:pt x="34750" y="70857"/>
                </a:lnTo>
                <a:lnTo>
                  <a:pt x="58137" y="36632"/>
                </a:lnTo>
                <a:lnTo>
                  <a:pt x="90395" y="9437"/>
                </a:lnTo>
                <a:lnTo>
                  <a:pt x="122989" y="0"/>
                </a:lnTo>
                <a:lnTo>
                  <a:pt x="153601" y="7728"/>
                </a:lnTo>
                <a:lnTo>
                  <a:pt x="199615" y="72319"/>
                </a:lnTo>
                <a:lnTo>
                  <a:pt x="209759" y="124897"/>
                </a:lnTo>
                <a:lnTo>
                  <a:pt x="210670" y="153758"/>
                </a:lnTo>
                <a:lnTo>
                  <a:pt x="208759" y="183571"/>
                </a:lnTo>
              </a:path>
            </a:pathLst>
          </a:custGeom>
          <a:ln w="28575">
            <a:solidFill>
              <a:srgbClr val="3AB0FF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7770706" y="4142063"/>
            <a:ext cx="1722967" cy="458047"/>
          </a:xfrm>
          <a:custGeom>
            <a:avLst/>
            <a:gdLst/>
            <a:ahLst/>
            <a:cxnLst/>
            <a:rect l="l" t="t" r="r" b="b"/>
            <a:pathLst>
              <a:path w="1292225" h="343535">
                <a:moveTo>
                  <a:pt x="1116083" y="286770"/>
                </a:moveTo>
                <a:lnTo>
                  <a:pt x="1104392" y="343534"/>
                </a:lnTo>
                <a:lnTo>
                  <a:pt x="1292098" y="293496"/>
                </a:lnTo>
                <a:lnTo>
                  <a:pt x="1290968" y="292607"/>
                </a:lnTo>
                <a:lnTo>
                  <a:pt x="1144397" y="292607"/>
                </a:lnTo>
                <a:lnTo>
                  <a:pt x="1116083" y="286770"/>
                </a:lnTo>
                <a:close/>
              </a:path>
              <a:path w="1292225" h="343535">
                <a:moveTo>
                  <a:pt x="1127756" y="230100"/>
                </a:moveTo>
                <a:lnTo>
                  <a:pt x="1116083" y="286770"/>
                </a:lnTo>
                <a:lnTo>
                  <a:pt x="1144397" y="292607"/>
                </a:lnTo>
                <a:lnTo>
                  <a:pt x="1156208" y="235965"/>
                </a:lnTo>
                <a:lnTo>
                  <a:pt x="1127756" y="230100"/>
                </a:lnTo>
                <a:close/>
              </a:path>
              <a:path w="1292225" h="343535">
                <a:moveTo>
                  <a:pt x="1139444" y="173354"/>
                </a:moveTo>
                <a:lnTo>
                  <a:pt x="1127756" y="230100"/>
                </a:lnTo>
                <a:lnTo>
                  <a:pt x="1156208" y="235965"/>
                </a:lnTo>
                <a:lnTo>
                  <a:pt x="1144397" y="292607"/>
                </a:lnTo>
                <a:lnTo>
                  <a:pt x="1290968" y="292607"/>
                </a:lnTo>
                <a:lnTo>
                  <a:pt x="1139444" y="173354"/>
                </a:lnTo>
                <a:close/>
              </a:path>
              <a:path w="1292225" h="343535">
                <a:moveTo>
                  <a:pt x="11684" y="0"/>
                </a:moveTo>
                <a:lnTo>
                  <a:pt x="0" y="56641"/>
                </a:lnTo>
                <a:lnTo>
                  <a:pt x="1116083" y="286770"/>
                </a:lnTo>
                <a:lnTo>
                  <a:pt x="1127756" y="230100"/>
                </a:lnTo>
                <a:lnTo>
                  <a:pt x="11684" y="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4" name="object 5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4872"/>
            <a:r>
              <a:rPr spc="-7" dirty="0"/>
              <a:t>Mô hình </a:t>
            </a:r>
            <a:r>
              <a:rPr spc="-13" dirty="0"/>
              <a:t>nguyên nhân tai</a:t>
            </a:r>
            <a:r>
              <a:rPr spc="20" dirty="0"/>
              <a:t> </a:t>
            </a:r>
            <a:r>
              <a:rPr spc="-13" dirty="0"/>
              <a:t>nạn</a:t>
            </a:r>
          </a:p>
        </p:txBody>
      </p:sp>
      <p:sp>
        <p:nvSpPr>
          <p:cNvPr id="74" name="object 7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pc="-13" dirty="0">
                <a:solidFill>
                  <a:prstClr val="white"/>
                </a:solidFill>
              </a:rPr>
              <a:t>PPT</a:t>
            </a:r>
            <a:r>
              <a:rPr spc="-113" dirty="0">
                <a:solidFill>
                  <a:prstClr val="white"/>
                </a:solidFill>
              </a:rPr>
              <a:t> </a:t>
            </a:r>
            <a:r>
              <a:rPr spc="-7" dirty="0">
                <a:solidFill>
                  <a:prstClr val="white"/>
                </a:solidFill>
              </a:rPr>
              <a:t>1.</a:t>
            </a:r>
            <a:fld id="{81D60167-4931-47E6-BA6A-407CBD079E47}" type="slidenum">
              <a:rPr spc="-7" dirty="0">
                <a:solidFill>
                  <a:prstClr val="white"/>
                </a:solidFill>
              </a:rPr>
              <a:pPr marL="16933" defTabSz="1219170"/>
              <a:t>35</a:t>
            </a:fld>
            <a:endParaRPr spc="-7" dirty="0">
              <a:solidFill>
                <a:prstClr val="white"/>
              </a:solidFill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3216657" y="4677663"/>
            <a:ext cx="55033" cy="575733"/>
          </a:xfrm>
          <a:custGeom>
            <a:avLst/>
            <a:gdLst/>
            <a:ahLst/>
            <a:cxnLst/>
            <a:rect l="l" t="t" r="r" b="b"/>
            <a:pathLst>
              <a:path w="41275" h="431800">
                <a:moveTo>
                  <a:pt x="0" y="431291"/>
                </a:moveTo>
                <a:lnTo>
                  <a:pt x="41148" y="431291"/>
                </a:lnTo>
                <a:lnTo>
                  <a:pt x="41148" y="0"/>
                </a:lnTo>
                <a:lnTo>
                  <a:pt x="0" y="0"/>
                </a:lnTo>
                <a:lnTo>
                  <a:pt x="0" y="43129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239775" y="5252720"/>
            <a:ext cx="3263900" cy="223520"/>
          </a:xfrm>
          <a:custGeom>
            <a:avLst/>
            <a:gdLst/>
            <a:ahLst/>
            <a:cxnLst/>
            <a:rect l="l" t="t" r="r" b="b"/>
            <a:pathLst>
              <a:path w="2447925" h="167639">
                <a:moveTo>
                  <a:pt x="0" y="167640"/>
                </a:moveTo>
                <a:lnTo>
                  <a:pt x="2447544" y="167640"/>
                </a:lnTo>
                <a:lnTo>
                  <a:pt x="2447544" y="0"/>
                </a:lnTo>
                <a:lnTo>
                  <a:pt x="0" y="0"/>
                </a:lnTo>
                <a:lnTo>
                  <a:pt x="0" y="16764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256032" y="4624099"/>
            <a:ext cx="2960793" cy="88235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1917" defTabSz="1219170">
              <a:lnSpc>
                <a:spcPts val="1767"/>
              </a:lnSpc>
            </a:pPr>
            <a:r>
              <a:rPr sz="1600" i="1" dirty="0">
                <a:solidFill>
                  <a:srgbClr val="00375C"/>
                </a:solidFill>
                <a:latin typeface="Arial"/>
                <a:cs typeface="Arial"/>
              </a:rPr>
              <a:t>Activities over which</a:t>
            </a:r>
            <a:r>
              <a:rPr sz="1600" i="1" spc="-193" dirty="0">
                <a:solidFill>
                  <a:srgbClr val="00375C"/>
                </a:solidFill>
                <a:latin typeface="Arial"/>
                <a:cs typeface="Arial"/>
              </a:rPr>
              <a:t> </a:t>
            </a:r>
            <a:r>
              <a:rPr sz="1600" i="1" spc="-7" dirty="0">
                <a:solidFill>
                  <a:srgbClr val="00375C"/>
                </a:solidFill>
                <a:latin typeface="Arial"/>
                <a:cs typeface="Arial"/>
              </a:rPr>
              <a:t>any</a:t>
            </a:r>
            <a:endParaRPr sz="1600">
              <a:solidFill>
                <a:prstClr val="black"/>
              </a:solidFill>
              <a:latin typeface="Arial"/>
              <a:cs typeface="Arial"/>
            </a:endParaRPr>
          </a:p>
          <a:p>
            <a:pPr marL="121917" defTabSz="1219170"/>
            <a:r>
              <a:rPr sz="1600" i="1" spc="-7" dirty="0">
                <a:solidFill>
                  <a:srgbClr val="00375C"/>
                </a:solidFill>
                <a:latin typeface="Arial"/>
                <a:cs typeface="Arial"/>
              </a:rPr>
              <a:t>organization has </a:t>
            </a:r>
            <a:r>
              <a:rPr sz="1600" b="1" i="1" dirty="0">
                <a:solidFill>
                  <a:srgbClr val="0000FF"/>
                </a:solidFill>
                <a:latin typeface="Arial"/>
                <a:cs typeface="Arial"/>
              </a:rPr>
              <a:t>direct</a:t>
            </a:r>
            <a:r>
              <a:rPr sz="1600" b="1" i="1" spc="-127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1600" i="1" dirty="0">
                <a:solidFill>
                  <a:srgbClr val="00375C"/>
                </a:solidFill>
                <a:latin typeface="Arial"/>
                <a:cs typeface="Arial"/>
              </a:rPr>
              <a:t>control</a:t>
            </a:r>
            <a:endParaRPr sz="1600">
              <a:solidFill>
                <a:prstClr val="black"/>
              </a:solidFill>
              <a:latin typeface="Arial"/>
              <a:cs typeface="Arial"/>
            </a:endParaRPr>
          </a:p>
          <a:p>
            <a:pPr marL="104984" defTabSz="1219170">
              <a:spcBef>
                <a:spcPts val="1427"/>
              </a:spcBef>
              <a:tabLst>
                <a:tab pos="342891" algn="l"/>
              </a:tabLst>
            </a:pPr>
            <a:r>
              <a:rPr sz="1467" dirty="0">
                <a:solidFill>
                  <a:srgbClr val="0000FF"/>
                </a:solidFill>
                <a:latin typeface="Arial"/>
                <a:cs typeface="Arial"/>
              </a:rPr>
              <a:t>•	</a:t>
            </a:r>
            <a:r>
              <a:rPr sz="1467" spc="-7" dirty="0">
                <a:solidFill>
                  <a:srgbClr val="0000FF"/>
                </a:solidFill>
                <a:latin typeface="Arial"/>
                <a:cs typeface="Arial"/>
              </a:rPr>
              <a:t>Policy-making</a:t>
            </a:r>
            <a:endParaRPr sz="1467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239775" y="5475660"/>
            <a:ext cx="3322320" cy="97462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1070" defTabSz="1219170">
              <a:lnSpc>
                <a:spcPts val="1480"/>
              </a:lnSpc>
              <a:tabLst>
                <a:tab pos="358978" algn="l"/>
              </a:tabLst>
            </a:pPr>
            <a:r>
              <a:rPr sz="1467" dirty="0">
                <a:solidFill>
                  <a:srgbClr val="0000FF"/>
                </a:solidFill>
                <a:latin typeface="Arial"/>
                <a:cs typeface="Arial"/>
              </a:rPr>
              <a:t>•	</a:t>
            </a:r>
            <a:r>
              <a:rPr sz="1467" spc="-7" dirty="0">
                <a:solidFill>
                  <a:srgbClr val="0000FF"/>
                </a:solidFill>
                <a:latin typeface="Arial"/>
                <a:cs typeface="Arial"/>
              </a:rPr>
              <a:t>Planning</a:t>
            </a:r>
            <a:endParaRPr sz="1467">
              <a:solidFill>
                <a:prstClr val="black"/>
              </a:solidFill>
              <a:latin typeface="Arial"/>
              <a:cs typeface="Arial"/>
            </a:endParaRPr>
          </a:p>
          <a:p>
            <a:pPr marL="121070" defTabSz="1219170">
              <a:lnSpc>
                <a:spcPts val="1473"/>
              </a:lnSpc>
              <a:tabLst>
                <a:tab pos="358978" algn="l"/>
              </a:tabLst>
            </a:pPr>
            <a:r>
              <a:rPr sz="1467" dirty="0">
                <a:solidFill>
                  <a:srgbClr val="0000FF"/>
                </a:solidFill>
                <a:latin typeface="Arial"/>
                <a:cs typeface="Arial"/>
              </a:rPr>
              <a:t>•	Communication</a:t>
            </a:r>
            <a:endParaRPr sz="1467">
              <a:solidFill>
                <a:prstClr val="black"/>
              </a:solidFill>
              <a:latin typeface="Arial"/>
              <a:cs typeface="Arial"/>
            </a:endParaRPr>
          </a:p>
          <a:p>
            <a:pPr marL="121070" defTabSz="1219170">
              <a:lnSpc>
                <a:spcPts val="1467"/>
              </a:lnSpc>
              <a:tabLst>
                <a:tab pos="358978" algn="l"/>
              </a:tabLst>
            </a:pPr>
            <a:r>
              <a:rPr sz="1467" dirty="0">
                <a:solidFill>
                  <a:srgbClr val="0000FF"/>
                </a:solidFill>
                <a:latin typeface="Arial"/>
                <a:cs typeface="Arial"/>
              </a:rPr>
              <a:t>•	Documentation</a:t>
            </a:r>
            <a:endParaRPr sz="1467">
              <a:solidFill>
                <a:prstClr val="black"/>
              </a:solidFill>
              <a:latin typeface="Arial"/>
              <a:cs typeface="Arial"/>
            </a:endParaRPr>
          </a:p>
          <a:p>
            <a:pPr marL="121070" defTabSz="1219170">
              <a:lnSpc>
                <a:spcPts val="1467"/>
              </a:lnSpc>
              <a:tabLst>
                <a:tab pos="358978" algn="l"/>
              </a:tabLst>
            </a:pPr>
            <a:r>
              <a:rPr sz="1467" dirty="0">
                <a:solidFill>
                  <a:srgbClr val="0000FF"/>
                </a:solidFill>
                <a:latin typeface="Arial"/>
                <a:cs typeface="Arial"/>
              </a:rPr>
              <a:t>•	</a:t>
            </a:r>
            <a:r>
              <a:rPr sz="1467" spc="-7" dirty="0">
                <a:solidFill>
                  <a:srgbClr val="0000FF"/>
                </a:solidFill>
                <a:latin typeface="Arial"/>
                <a:cs typeface="Arial"/>
              </a:rPr>
              <a:t>Allocation </a:t>
            </a:r>
            <a:r>
              <a:rPr sz="1467" dirty="0">
                <a:solidFill>
                  <a:srgbClr val="0000FF"/>
                </a:solidFill>
                <a:latin typeface="Arial"/>
                <a:cs typeface="Arial"/>
              </a:rPr>
              <a:t>of</a:t>
            </a:r>
            <a:r>
              <a:rPr sz="1467" spc="-8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1467" dirty="0">
                <a:solidFill>
                  <a:srgbClr val="0000FF"/>
                </a:solidFill>
                <a:latin typeface="Arial"/>
                <a:cs typeface="Arial"/>
              </a:rPr>
              <a:t>resources</a:t>
            </a:r>
            <a:endParaRPr sz="1467">
              <a:solidFill>
                <a:prstClr val="black"/>
              </a:solidFill>
              <a:latin typeface="Arial"/>
              <a:cs typeface="Arial"/>
            </a:endParaRPr>
          </a:p>
          <a:p>
            <a:pPr marL="121070" defTabSz="1219170">
              <a:lnSpc>
                <a:spcPts val="1620"/>
              </a:lnSpc>
              <a:tabLst>
                <a:tab pos="358978" algn="l"/>
              </a:tabLst>
            </a:pPr>
            <a:r>
              <a:rPr sz="1467" dirty="0">
                <a:solidFill>
                  <a:srgbClr val="0000FF"/>
                </a:solidFill>
                <a:latin typeface="Arial"/>
                <a:cs typeface="Arial"/>
              </a:rPr>
              <a:t>•	</a:t>
            </a:r>
            <a:r>
              <a:rPr sz="1467" spc="-7" dirty="0">
                <a:solidFill>
                  <a:srgbClr val="0000FF"/>
                </a:solidFill>
                <a:latin typeface="Arial"/>
                <a:cs typeface="Arial"/>
              </a:rPr>
              <a:t>Supervision</a:t>
            </a:r>
            <a:endParaRPr sz="1467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239775" y="6500369"/>
            <a:ext cx="3263900" cy="4233"/>
          </a:xfrm>
          <a:custGeom>
            <a:avLst/>
            <a:gdLst/>
            <a:ahLst/>
            <a:cxnLst/>
            <a:rect l="l" t="t" r="r" b="b"/>
            <a:pathLst>
              <a:path w="2447925" h="3175">
                <a:moveTo>
                  <a:pt x="0" y="3048"/>
                </a:moveTo>
                <a:lnTo>
                  <a:pt x="2447544" y="3048"/>
                </a:lnTo>
                <a:lnTo>
                  <a:pt x="2447544" y="0"/>
                </a:lnTo>
                <a:lnTo>
                  <a:pt x="0" y="0"/>
                </a:lnTo>
                <a:lnTo>
                  <a:pt x="0" y="30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256032" y="4661407"/>
            <a:ext cx="2960793" cy="815340"/>
          </a:xfrm>
          <a:custGeom>
            <a:avLst/>
            <a:gdLst/>
            <a:ahLst/>
            <a:cxnLst/>
            <a:rect l="l" t="t" r="r" b="b"/>
            <a:pathLst>
              <a:path w="2220595" h="611504">
                <a:moveTo>
                  <a:pt x="0" y="611124"/>
                </a:moveTo>
                <a:lnTo>
                  <a:pt x="2220468" y="611124"/>
                </a:lnTo>
                <a:lnTo>
                  <a:pt x="2220468" y="0"/>
                </a:lnTo>
                <a:lnTo>
                  <a:pt x="0" y="0"/>
                </a:lnTo>
                <a:lnTo>
                  <a:pt x="0" y="6111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239775" y="5476239"/>
            <a:ext cx="3322320" cy="1024467"/>
          </a:xfrm>
          <a:custGeom>
            <a:avLst/>
            <a:gdLst/>
            <a:ahLst/>
            <a:cxnLst/>
            <a:rect l="l" t="t" r="r" b="b"/>
            <a:pathLst>
              <a:path w="2491740" h="768350">
                <a:moveTo>
                  <a:pt x="0" y="768096"/>
                </a:moveTo>
                <a:lnTo>
                  <a:pt x="2491740" y="768096"/>
                </a:lnTo>
                <a:lnTo>
                  <a:pt x="2491740" y="0"/>
                </a:lnTo>
                <a:lnTo>
                  <a:pt x="0" y="0"/>
                </a:lnTo>
                <a:lnTo>
                  <a:pt x="0" y="76809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103632" y="4580129"/>
            <a:ext cx="5145193" cy="1922780"/>
          </a:xfrm>
          <a:custGeom>
            <a:avLst/>
            <a:gdLst/>
            <a:ahLst/>
            <a:cxnLst/>
            <a:rect l="l" t="t" r="r" b="b"/>
            <a:pathLst>
              <a:path w="3858895" h="1442085">
                <a:moveTo>
                  <a:pt x="0" y="0"/>
                </a:moveTo>
                <a:lnTo>
                  <a:pt x="0" y="1431696"/>
                </a:lnTo>
                <a:lnTo>
                  <a:pt x="2307844" y="1441703"/>
                </a:lnTo>
                <a:lnTo>
                  <a:pt x="2298700" y="750887"/>
                </a:lnTo>
                <a:lnTo>
                  <a:pt x="3858767" y="710844"/>
                </a:lnTo>
                <a:lnTo>
                  <a:pt x="3831081" y="460540"/>
                </a:lnTo>
                <a:lnTo>
                  <a:pt x="2224786" y="420496"/>
                </a:lnTo>
                <a:lnTo>
                  <a:pt x="2206371" y="6007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355600" y="5549625"/>
            <a:ext cx="7423573" cy="8824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080" defTabSz="1219170">
              <a:lnSpc>
                <a:spcPts val="1627"/>
              </a:lnSpc>
              <a:tabLst>
                <a:tab pos="242987" algn="l"/>
              </a:tabLst>
            </a:pPr>
            <a:r>
              <a:rPr sz="1467" dirty="0">
                <a:solidFill>
                  <a:srgbClr val="0000FF"/>
                </a:solidFill>
                <a:latin typeface="Arial"/>
                <a:cs typeface="Arial"/>
              </a:rPr>
              <a:t>•	Workforce</a:t>
            </a:r>
            <a:r>
              <a:rPr sz="1467" spc="-133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1467" spc="-7" dirty="0">
                <a:solidFill>
                  <a:srgbClr val="0000FF"/>
                </a:solidFill>
                <a:latin typeface="Arial"/>
                <a:cs typeface="Arial"/>
              </a:rPr>
              <a:t>stability</a:t>
            </a:r>
            <a:endParaRPr sz="1467">
              <a:solidFill>
                <a:prstClr val="black"/>
              </a:solidFill>
              <a:latin typeface="Arial"/>
              <a:cs typeface="Arial"/>
            </a:endParaRPr>
          </a:p>
          <a:p>
            <a:pPr marL="5080" defTabSz="1219170"/>
            <a:r>
              <a:rPr sz="1467" dirty="0">
                <a:solidFill>
                  <a:srgbClr val="0000FF"/>
                </a:solidFill>
                <a:latin typeface="Arial"/>
                <a:cs typeface="Arial"/>
              </a:rPr>
              <a:t>•   </a:t>
            </a:r>
            <a:r>
              <a:rPr sz="2200" spc="-220" baseline="-10101" dirty="0">
                <a:solidFill>
                  <a:srgbClr val="0000FF"/>
                </a:solidFill>
                <a:latin typeface="Arial"/>
                <a:cs typeface="Arial"/>
              </a:rPr>
              <a:t>E</a:t>
            </a:r>
            <a:r>
              <a:rPr sz="1467" spc="-147" dirty="0">
                <a:solidFill>
                  <a:srgbClr val="0000FF"/>
                </a:solidFill>
                <a:latin typeface="Arial"/>
                <a:cs typeface="Arial"/>
              </a:rPr>
              <a:t>Q</a:t>
            </a:r>
            <a:r>
              <a:rPr sz="2200" spc="-220" baseline="-10101" dirty="0">
                <a:solidFill>
                  <a:srgbClr val="0000FF"/>
                </a:solidFill>
                <a:latin typeface="Arial"/>
                <a:cs typeface="Arial"/>
              </a:rPr>
              <a:t>r</a:t>
            </a:r>
            <a:r>
              <a:rPr sz="1467" spc="-147" dirty="0">
                <a:solidFill>
                  <a:srgbClr val="0000FF"/>
                </a:solidFill>
                <a:latin typeface="Arial"/>
                <a:cs typeface="Arial"/>
              </a:rPr>
              <a:t>ua</a:t>
            </a:r>
            <a:r>
              <a:rPr sz="2200" spc="-220" baseline="-10101" dirty="0">
                <a:solidFill>
                  <a:srgbClr val="0000FF"/>
                </a:solidFill>
                <a:latin typeface="Arial"/>
                <a:cs typeface="Arial"/>
              </a:rPr>
              <a:t>rors</a:t>
            </a:r>
            <a:r>
              <a:rPr sz="1467" spc="-147" dirty="0">
                <a:solidFill>
                  <a:srgbClr val="0000FF"/>
                </a:solidFill>
                <a:latin typeface="Arial"/>
                <a:cs typeface="Arial"/>
              </a:rPr>
              <a:t>lifications </a:t>
            </a:r>
            <a:r>
              <a:rPr sz="1467" dirty="0">
                <a:solidFill>
                  <a:srgbClr val="0000FF"/>
                </a:solidFill>
                <a:latin typeface="Arial"/>
                <a:cs typeface="Arial"/>
              </a:rPr>
              <a:t>and</a:t>
            </a:r>
            <a:r>
              <a:rPr sz="1467" spc="67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1467" spc="-7" dirty="0">
                <a:solidFill>
                  <a:srgbClr val="0000FF"/>
                </a:solidFill>
                <a:latin typeface="Arial"/>
                <a:cs typeface="Arial"/>
              </a:rPr>
              <a:t>experience</a:t>
            </a:r>
            <a:endParaRPr sz="1467">
              <a:solidFill>
                <a:prstClr val="black"/>
              </a:solidFill>
              <a:latin typeface="Arial"/>
              <a:cs typeface="Arial"/>
            </a:endParaRPr>
          </a:p>
          <a:p>
            <a:pPr marL="5080" defTabSz="1219170"/>
            <a:r>
              <a:rPr sz="1467" dirty="0">
                <a:solidFill>
                  <a:srgbClr val="0000FF"/>
                </a:solidFill>
                <a:latin typeface="Arial"/>
                <a:cs typeface="Arial"/>
              </a:rPr>
              <a:t>•   </a:t>
            </a:r>
            <a:r>
              <a:rPr sz="2200" spc="-289" baseline="-10101" dirty="0">
                <a:solidFill>
                  <a:srgbClr val="0000FF"/>
                </a:solidFill>
                <a:latin typeface="Arial"/>
                <a:cs typeface="Arial"/>
              </a:rPr>
              <a:t>V</a:t>
            </a:r>
            <a:r>
              <a:rPr sz="1467" spc="-193" dirty="0">
                <a:solidFill>
                  <a:srgbClr val="0000FF"/>
                </a:solidFill>
                <a:latin typeface="Arial"/>
                <a:cs typeface="Arial"/>
              </a:rPr>
              <a:t>M</a:t>
            </a:r>
            <a:r>
              <a:rPr sz="2200" spc="-289" baseline="-10101" dirty="0">
                <a:solidFill>
                  <a:srgbClr val="0000FF"/>
                </a:solidFill>
                <a:latin typeface="Arial"/>
                <a:cs typeface="Arial"/>
              </a:rPr>
              <a:t>iol</a:t>
            </a:r>
            <a:r>
              <a:rPr sz="1467" spc="-193" dirty="0">
                <a:solidFill>
                  <a:srgbClr val="0000FF"/>
                </a:solidFill>
                <a:latin typeface="Arial"/>
                <a:cs typeface="Arial"/>
              </a:rPr>
              <a:t>oral</a:t>
            </a:r>
            <a:r>
              <a:rPr sz="2200" spc="-289" baseline="-10101" dirty="0">
                <a:solidFill>
                  <a:srgbClr val="0000FF"/>
                </a:solidFill>
                <a:latin typeface="Arial"/>
                <a:cs typeface="Arial"/>
              </a:rPr>
              <a:t>atio</a:t>
            </a:r>
            <a:r>
              <a:rPr sz="1467" spc="-193" dirty="0">
                <a:solidFill>
                  <a:srgbClr val="0000FF"/>
                </a:solidFill>
                <a:latin typeface="Arial"/>
                <a:cs typeface="Arial"/>
              </a:rPr>
              <a:t>e </a:t>
            </a:r>
            <a:r>
              <a:rPr sz="2200" spc="-369" baseline="-10101" dirty="0">
                <a:solidFill>
                  <a:srgbClr val="0000FF"/>
                </a:solidFill>
                <a:latin typeface="Arial"/>
                <a:cs typeface="Arial"/>
              </a:rPr>
              <a:t>ns</a:t>
            </a:r>
            <a:r>
              <a:rPr sz="1467" spc="-247" dirty="0">
                <a:solidFill>
                  <a:srgbClr val="0000FF"/>
                </a:solidFill>
                <a:latin typeface="Arial"/>
                <a:cs typeface="Arial"/>
              </a:rPr>
              <a:t>&amp;</a:t>
            </a:r>
            <a:r>
              <a:rPr sz="1467" spc="-207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1467" spc="-7" dirty="0">
                <a:solidFill>
                  <a:srgbClr val="0000FF"/>
                </a:solidFill>
                <a:latin typeface="Arial"/>
                <a:cs typeface="Arial"/>
              </a:rPr>
              <a:t>Credibility</a:t>
            </a:r>
            <a:endParaRPr sz="1467">
              <a:solidFill>
                <a:prstClr val="black"/>
              </a:solidFill>
              <a:latin typeface="Arial"/>
              <a:cs typeface="Arial"/>
            </a:endParaRPr>
          </a:p>
          <a:p>
            <a:pPr marL="5080" defTabSz="1219170">
              <a:tabLst>
                <a:tab pos="242987" algn="l"/>
              </a:tabLst>
            </a:pPr>
            <a:r>
              <a:rPr sz="1467" dirty="0">
                <a:solidFill>
                  <a:srgbClr val="0000FF"/>
                </a:solidFill>
                <a:latin typeface="Arial"/>
                <a:cs typeface="Arial"/>
              </a:rPr>
              <a:t>•	Ergonomics</a:t>
            </a:r>
            <a:endParaRPr sz="1467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130047" y="4677664"/>
            <a:ext cx="3391747" cy="1822873"/>
          </a:xfrm>
          <a:custGeom>
            <a:avLst/>
            <a:gdLst/>
            <a:ahLst/>
            <a:cxnLst/>
            <a:rect l="l" t="t" r="r" b="b"/>
            <a:pathLst>
              <a:path w="2543810" h="1367154">
                <a:moveTo>
                  <a:pt x="19052" y="0"/>
                </a:moveTo>
                <a:lnTo>
                  <a:pt x="0" y="1330579"/>
                </a:lnTo>
                <a:lnTo>
                  <a:pt x="2543556" y="1367027"/>
                </a:lnTo>
                <a:lnTo>
                  <a:pt x="2514981" y="72897"/>
                </a:lnTo>
                <a:lnTo>
                  <a:pt x="190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84235" y="4733374"/>
            <a:ext cx="3182620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marR="6773" defTabSz="1219170"/>
            <a:r>
              <a:rPr sz="1600" b="1" i="1" spc="-493" dirty="0">
                <a:solidFill>
                  <a:srgbClr val="0000FF"/>
                </a:solidFill>
                <a:latin typeface="Arial"/>
                <a:cs typeface="Arial"/>
              </a:rPr>
              <a:t>A</a:t>
            </a:r>
            <a:r>
              <a:rPr sz="1600" i="1" spc="-493" dirty="0">
                <a:solidFill>
                  <a:srgbClr val="00375C"/>
                </a:solidFill>
                <a:latin typeface="Arial"/>
                <a:cs typeface="Arial"/>
              </a:rPr>
              <a:t>P</a:t>
            </a:r>
            <a:r>
              <a:rPr sz="1600" b="1" i="1" spc="-493" dirty="0">
                <a:solidFill>
                  <a:srgbClr val="0000FF"/>
                </a:solidFill>
                <a:latin typeface="Arial"/>
                <a:cs typeface="Arial"/>
              </a:rPr>
              <a:t>c</a:t>
            </a:r>
            <a:r>
              <a:rPr sz="2400" i="1" spc="-740" baseline="4629" dirty="0">
                <a:solidFill>
                  <a:srgbClr val="00375C"/>
                </a:solidFill>
                <a:latin typeface="Arial"/>
                <a:cs typeface="Arial"/>
              </a:rPr>
              <a:t>F</a:t>
            </a:r>
            <a:r>
              <a:rPr sz="1600" i="1" spc="-493" dirty="0">
                <a:solidFill>
                  <a:srgbClr val="00375C"/>
                </a:solidFill>
                <a:latin typeface="Arial"/>
                <a:cs typeface="Arial"/>
              </a:rPr>
              <a:t>r</a:t>
            </a:r>
            <a:r>
              <a:rPr sz="1600" b="1" i="1" spc="-493" dirty="0">
                <a:solidFill>
                  <a:srgbClr val="0000FF"/>
                </a:solidFill>
                <a:latin typeface="Arial"/>
                <a:cs typeface="Arial"/>
              </a:rPr>
              <a:t>t</a:t>
            </a:r>
            <a:r>
              <a:rPr sz="1600" i="1" spc="-493" dirty="0">
                <a:solidFill>
                  <a:srgbClr val="00375C"/>
                </a:solidFill>
                <a:latin typeface="Arial"/>
                <a:cs typeface="Arial"/>
              </a:rPr>
              <a:t>o</a:t>
            </a:r>
            <a:r>
              <a:rPr sz="2400" i="1" spc="-740" baseline="4629" dirty="0">
                <a:solidFill>
                  <a:srgbClr val="00375C"/>
                </a:solidFill>
                <a:latin typeface="Arial"/>
                <a:cs typeface="Arial"/>
              </a:rPr>
              <a:t>a</a:t>
            </a:r>
            <a:r>
              <a:rPr sz="1600" b="1" i="1" spc="-493" dirty="0">
                <a:solidFill>
                  <a:srgbClr val="0000FF"/>
                </a:solidFill>
                <a:latin typeface="Arial"/>
                <a:cs typeface="Arial"/>
              </a:rPr>
              <a:t>io</a:t>
            </a:r>
            <a:r>
              <a:rPr sz="1600" i="1" spc="-493" dirty="0">
                <a:solidFill>
                  <a:srgbClr val="00375C"/>
                </a:solidFill>
                <a:latin typeface="Arial"/>
                <a:cs typeface="Arial"/>
              </a:rPr>
              <a:t>c</a:t>
            </a:r>
            <a:r>
              <a:rPr sz="2400" i="1" spc="-740" baseline="4629" dirty="0">
                <a:solidFill>
                  <a:srgbClr val="00375C"/>
                </a:solidFill>
                <a:latin typeface="Arial"/>
                <a:cs typeface="Arial"/>
              </a:rPr>
              <a:t>c</a:t>
            </a:r>
            <a:r>
              <a:rPr sz="1600" i="1" spc="-493" dirty="0">
                <a:solidFill>
                  <a:srgbClr val="00375C"/>
                </a:solidFill>
                <a:latin typeface="Arial"/>
                <a:cs typeface="Arial"/>
              </a:rPr>
              <a:t>e</a:t>
            </a:r>
            <a:r>
              <a:rPr sz="1600" b="1" i="1" spc="-493" dirty="0">
                <a:solidFill>
                  <a:srgbClr val="0000FF"/>
                </a:solidFill>
                <a:latin typeface="Arial"/>
                <a:cs typeface="Arial"/>
              </a:rPr>
              <a:t>n</a:t>
            </a:r>
            <a:r>
              <a:rPr sz="2400" i="1" spc="-740" baseline="4629" dirty="0">
                <a:solidFill>
                  <a:srgbClr val="00375C"/>
                </a:solidFill>
                <a:latin typeface="Arial"/>
                <a:cs typeface="Arial"/>
              </a:rPr>
              <a:t>to</a:t>
            </a:r>
            <a:r>
              <a:rPr sz="1600" i="1" spc="-493" dirty="0">
                <a:solidFill>
                  <a:srgbClr val="00375C"/>
                </a:solidFill>
                <a:latin typeface="Arial"/>
                <a:cs typeface="Arial"/>
              </a:rPr>
              <a:t>s</a:t>
            </a:r>
            <a:r>
              <a:rPr sz="1600" b="1" i="1" spc="-493" dirty="0">
                <a:solidFill>
                  <a:srgbClr val="0000FF"/>
                </a:solidFill>
                <a:latin typeface="Arial"/>
                <a:cs typeface="Arial"/>
              </a:rPr>
              <a:t>s</a:t>
            </a:r>
            <a:r>
              <a:rPr sz="2400" i="1" spc="-740" baseline="4629" dirty="0">
                <a:solidFill>
                  <a:srgbClr val="00375C"/>
                </a:solidFill>
                <a:latin typeface="Arial"/>
                <a:cs typeface="Arial"/>
              </a:rPr>
              <a:t>r</a:t>
            </a:r>
            <a:r>
              <a:rPr sz="1600" i="1" spc="-493" dirty="0">
                <a:solidFill>
                  <a:srgbClr val="00375C"/>
                </a:solidFill>
                <a:latin typeface="Arial"/>
                <a:cs typeface="Arial"/>
              </a:rPr>
              <a:t>s</a:t>
            </a:r>
            <a:r>
              <a:rPr sz="2400" i="1" spc="-740" baseline="4629" dirty="0">
                <a:solidFill>
                  <a:srgbClr val="00375C"/>
                </a:solidFill>
                <a:latin typeface="Arial"/>
                <a:cs typeface="Arial"/>
              </a:rPr>
              <a:t>s</a:t>
            </a:r>
            <a:r>
              <a:rPr sz="1600" b="1" i="1" spc="-493" dirty="0">
                <a:solidFill>
                  <a:srgbClr val="0000FF"/>
                </a:solidFill>
                <a:latin typeface="Arial"/>
                <a:cs typeface="Arial"/>
              </a:rPr>
              <a:t>o</a:t>
            </a:r>
            <a:r>
              <a:rPr sz="1600" i="1" spc="-493" dirty="0">
                <a:solidFill>
                  <a:srgbClr val="00375C"/>
                </a:solidFill>
                <a:latin typeface="Arial"/>
                <a:cs typeface="Arial"/>
              </a:rPr>
              <a:t>e</a:t>
            </a:r>
            <a:r>
              <a:rPr sz="2400" i="1" spc="-740" baseline="4629" dirty="0">
                <a:solidFill>
                  <a:srgbClr val="00375C"/>
                </a:solidFill>
                <a:latin typeface="Arial"/>
                <a:cs typeface="Arial"/>
              </a:rPr>
              <a:t>t</a:t>
            </a:r>
            <a:r>
              <a:rPr sz="1600" b="1" i="1" spc="-493" dirty="0">
                <a:solidFill>
                  <a:srgbClr val="0000FF"/>
                </a:solidFill>
                <a:latin typeface="Arial"/>
                <a:cs typeface="Arial"/>
              </a:rPr>
              <a:t>r</a:t>
            </a:r>
            <a:r>
              <a:rPr sz="1600" i="1" spc="-493" dirty="0">
                <a:solidFill>
                  <a:srgbClr val="00375C"/>
                </a:solidFill>
                <a:latin typeface="Arial"/>
                <a:cs typeface="Arial"/>
              </a:rPr>
              <a:t>s</a:t>
            </a:r>
            <a:r>
              <a:rPr sz="2400" i="1" spc="-740" baseline="4629" dirty="0">
                <a:solidFill>
                  <a:srgbClr val="00375C"/>
                </a:solidFill>
                <a:latin typeface="Arial"/>
                <a:cs typeface="Arial"/>
              </a:rPr>
              <a:t>h</a:t>
            </a:r>
            <a:r>
              <a:rPr sz="1600" b="1" i="1" spc="-493" dirty="0">
                <a:solidFill>
                  <a:srgbClr val="0000FF"/>
                </a:solidFill>
                <a:latin typeface="Arial"/>
                <a:cs typeface="Arial"/>
              </a:rPr>
              <a:t>i</a:t>
            </a:r>
            <a:r>
              <a:rPr sz="2400" i="1" spc="-740" baseline="4629" dirty="0">
                <a:solidFill>
                  <a:srgbClr val="00375C"/>
                </a:solidFill>
                <a:latin typeface="Arial"/>
                <a:cs typeface="Arial"/>
              </a:rPr>
              <a:t>a</a:t>
            </a:r>
            <a:r>
              <a:rPr sz="1600" i="1" spc="-493" dirty="0">
                <a:solidFill>
                  <a:srgbClr val="00375C"/>
                </a:solidFill>
                <a:latin typeface="Arial"/>
                <a:cs typeface="Arial"/>
              </a:rPr>
              <a:t>a</a:t>
            </a:r>
            <a:r>
              <a:rPr sz="1600" b="1" i="1" spc="-493" dirty="0">
                <a:solidFill>
                  <a:srgbClr val="0000FF"/>
                </a:solidFill>
                <a:latin typeface="Arial"/>
                <a:cs typeface="Arial"/>
              </a:rPr>
              <a:t>n</a:t>
            </a:r>
            <a:r>
              <a:rPr sz="2400" i="1" spc="-740" baseline="4629" dirty="0">
                <a:solidFill>
                  <a:srgbClr val="00375C"/>
                </a:solidFill>
                <a:latin typeface="Arial"/>
                <a:cs typeface="Arial"/>
              </a:rPr>
              <a:t>t</a:t>
            </a:r>
            <a:r>
              <a:rPr sz="1600" i="1" spc="-493" dirty="0">
                <a:solidFill>
                  <a:srgbClr val="00375C"/>
                </a:solidFill>
                <a:latin typeface="Arial"/>
                <a:cs typeface="Arial"/>
              </a:rPr>
              <a:t>n</a:t>
            </a:r>
            <a:r>
              <a:rPr sz="1600" b="1" i="1" spc="-493" dirty="0">
                <a:solidFill>
                  <a:srgbClr val="0000FF"/>
                </a:solidFill>
                <a:latin typeface="Arial"/>
                <a:cs typeface="Arial"/>
              </a:rPr>
              <a:t>a</a:t>
            </a:r>
            <a:r>
              <a:rPr sz="2400" b="1" i="1" spc="-740" baseline="4629" dirty="0">
                <a:solidFill>
                  <a:srgbClr val="0000FF"/>
                </a:solidFill>
                <a:latin typeface="Arial"/>
                <a:cs typeface="Arial"/>
              </a:rPr>
              <a:t>d</a:t>
            </a:r>
            <a:r>
              <a:rPr sz="1600" i="1" spc="-493" dirty="0">
                <a:solidFill>
                  <a:srgbClr val="00375C"/>
                </a:solidFill>
                <a:latin typeface="Arial"/>
                <a:cs typeface="Arial"/>
              </a:rPr>
              <a:t>d</a:t>
            </a:r>
            <a:r>
              <a:rPr sz="1600" b="1" i="1" spc="-493" dirty="0">
                <a:solidFill>
                  <a:srgbClr val="0000FF"/>
                </a:solidFill>
                <a:latin typeface="Arial"/>
                <a:cs typeface="Arial"/>
              </a:rPr>
              <a:t>c</a:t>
            </a:r>
            <a:r>
              <a:rPr sz="2400" b="1" i="1" spc="-740" baseline="4629" dirty="0">
                <a:solidFill>
                  <a:srgbClr val="0000FF"/>
                </a:solidFill>
                <a:latin typeface="Arial"/>
                <a:cs typeface="Arial"/>
              </a:rPr>
              <a:t>i</a:t>
            </a:r>
            <a:r>
              <a:rPr sz="1600" b="1" i="1" spc="-493" dirty="0">
                <a:solidFill>
                  <a:srgbClr val="0000FF"/>
                </a:solidFill>
                <a:latin typeface="Arial"/>
                <a:cs typeface="Arial"/>
              </a:rPr>
              <a:t>t</a:t>
            </a:r>
            <a:r>
              <a:rPr sz="1600" i="1" spc="-493" dirty="0">
                <a:solidFill>
                  <a:srgbClr val="00375C"/>
                </a:solidFill>
                <a:latin typeface="Arial"/>
                <a:cs typeface="Arial"/>
              </a:rPr>
              <a:t>s</a:t>
            </a:r>
            <a:r>
              <a:rPr sz="2400" b="1" i="1" spc="-740" baseline="4629" dirty="0">
                <a:solidFill>
                  <a:srgbClr val="0000FF"/>
                </a:solidFill>
                <a:latin typeface="Arial"/>
                <a:cs typeface="Arial"/>
              </a:rPr>
              <a:t>r</a:t>
            </a:r>
            <a:r>
              <a:rPr sz="1600" b="1" i="1" spc="-493" dirty="0">
                <a:solidFill>
                  <a:srgbClr val="0000FF"/>
                </a:solidFill>
                <a:latin typeface="Arial"/>
                <a:cs typeface="Arial"/>
              </a:rPr>
              <a:t>i</a:t>
            </a:r>
            <a:r>
              <a:rPr sz="2400" b="1" i="1" spc="-740" baseline="4629" dirty="0">
                <a:solidFill>
                  <a:srgbClr val="0000FF"/>
                </a:solidFill>
                <a:latin typeface="Arial"/>
                <a:cs typeface="Arial"/>
              </a:rPr>
              <a:t>e</a:t>
            </a:r>
            <a:r>
              <a:rPr sz="1600" i="1" spc="-493" dirty="0">
                <a:solidFill>
                  <a:srgbClr val="00375C"/>
                </a:solidFill>
                <a:latin typeface="Arial"/>
                <a:cs typeface="Arial"/>
              </a:rPr>
              <a:t>y</a:t>
            </a:r>
            <a:r>
              <a:rPr sz="1600" b="1" i="1" spc="-493" dirty="0">
                <a:solidFill>
                  <a:srgbClr val="0000FF"/>
                </a:solidFill>
                <a:latin typeface="Arial"/>
                <a:cs typeface="Arial"/>
              </a:rPr>
              <a:t>o</a:t>
            </a:r>
            <a:r>
              <a:rPr sz="1600" i="1" spc="-493" dirty="0">
                <a:solidFill>
                  <a:srgbClr val="00375C"/>
                </a:solidFill>
                <a:latin typeface="Arial"/>
                <a:cs typeface="Arial"/>
              </a:rPr>
              <a:t>s</a:t>
            </a:r>
            <a:r>
              <a:rPr sz="2400" b="1" i="1" spc="-740" baseline="4629" dirty="0">
                <a:solidFill>
                  <a:srgbClr val="0000FF"/>
                </a:solidFill>
                <a:latin typeface="Arial"/>
                <a:cs typeface="Arial"/>
              </a:rPr>
              <a:t>c</a:t>
            </a:r>
            <a:r>
              <a:rPr sz="1600" b="1" i="1" spc="-493" dirty="0">
                <a:solidFill>
                  <a:srgbClr val="0000FF"/>
                </a:solidFill>
                <a:latin typeface="Arial"/>
                <a:cs typeface="Arial"/>
              </a:rPr>
              <a:t>n</a:t>
            </a:r>
            <a:r>
              <a:rPr sz="1600" i="1" spc="-493" dirty="0">
                <a:solidFill>
                  <a:srgbClr val="00375C"/>
                </a:solidFill>
                <a:latin typeface="Arial"/>
                <a:cs typeface="Arial"/>
              </a:rPr>
              <a:t>t</a:t>
            </a:r>
            <a:r>
              <a:rPr sz="2400" b="1" i="1" spc="-740" baseline="4629" dirty="0">
                <a:solidFill>
                  <a:srgbClr val="0000FF"/>
                </a:solidFill>
                <a:latin typeface="Arial"/>
                <a:cs typeface="Arial"/>
              </a:rPr>
              <a:t>t</a:t>
            </a:r>
            <a:r>
              <a:rPr sz="1600" i="1" spc="-493" dirty="0">
                <a:solidFill>
                  <a:srgbClr val="00375C"/>
                </a:solidFill>
                <a:latin typeface="Arial"/>
                <a:cs typeface="Arial"/>
              </a:rPr>
              <a:t>e</a:t>
            </a:r>
            <a:r>
              <a:rPr sz="1600" b="1" i="1" spc="-493" dirty="0">
                <a:solidFill>
                  <a:srgbClr val="0000FF"/>
                </a:solidFill>
                <a:latin typeface="Arial"/>
                <a:cs typeface="Arial"/>
              </a:rPr>
              <a:t>s</a:t>
            </a:r>
            <a:r>
              <a:rPr sz="2400" b="1" i="1" spc="-740" baseline="4629" dirty="0">
                <a:solidFill>
                  <a:srgbClr val="0000FF"/>
                </a:solidFill>
                <a:latin typeface="Arial"/>
                <a:cs typeface="Arial"/>
              </a:rPr>
              <a:t>ly</a:t>
            </a:r>
            <a:r>
              <a:rPr sz="1600" i="1" spc="-493" dirty="0">
                <a:solidFill>
                  <a:srgbClr val="00375C"/>
                </a:solidFill>
                <a:latin typeface="Arial"/>
                <a:cs typeface="Arial"/>
              </a:rPr>
              <a:t>mbsy</a:t>
            </a:r>
            <a:r>
              <a:rPr sz="1600" i="1" spc="-40" dirty="0">
                <a:solidFill>
                  <a:srgbClr val="00375C"/>
                </a:solidFill>
                <a:latin typeface="Arial"/>
                <a:cs typeface="Arial"/>
              </a:rPr>
              <a:t> </a:t>
            </a:r>
            <a:r>
              <a:rPr sz="1600" i="1" spc="-305" dirty="0">
                <a:solidFill>
                  <a:srgbClr val="00375C"/>
                </a:solidFill>
                <a:latin typeface="Arial"/>
                <a:cs typeface="Arial"/>
              </a:rPr>
              <a:t>(pinecolpuldeing  </a:t>
            </a:r>
            <a:r>
              <a:rPr sz="2400" i="1" spc="-669" baseline="2314" dirty="0">
                <a:solidFill>
                  <a:srgbClr val="00375C"/>
                </a:solidFill>
                <a:latin typeface="Arial"/>
                <a:cs typeface="Arial"/>
              </a:rPr>
              <a:t>(p</a:t>
            </a:r>
            <a:r>
              <a:rPr sz="1600" i="1" spc="-447" dirty="0">
                <a:solidFill>
                  <a:srgbClr val="00375C"/>
                </a:solidFill>
                <a:latin typeface="Arial"/>
                <a:cs typeface="Arial"/>
              </a:rPr>
              <a:t>re</a:t>
            </a:r>
            <a:r>
              <a:rPr sz="2400" b="1" i="1" spc="-669" baseline="4629" dirty="0">
                <a:solidFill>
                  <a:srgbClr val="0000FF"/>
                </a:solidFill>
                <a:latin typeface="Arial"/>
                <a:cs typeface="Arial"/>
              </a:rPr>
              <a:t>i</a:t>
            </a:r>
            <a:r>
              <a:rPr sz="2400" i="1" spc="-669" baseline="2314" dirty="0">
                <a:solidFill>
                  <a:srgbClr val="00375C"/>
                </a:solidFill>
                <a:latin typeface="Arial"/>
                <a:cs typeface="Arial"/>
              </a:rPr>
              <a:t>il</a:t>
            </a:r>
            <a:r>
              <a:rPr sz="2400" b="1" i="1" spc="-669" baseline="4629" dirty="0">
                <a:solidFill>
                  <a:srgbClr val="0000FF"/>
                </a:solidFill>
                <a:latin typeface="Arial"/>
                <a:cs typeface="Arial"/>
              </a:rPr>
              <a:t>n</a:t>
            </a:r>
            <a:r>
              <a:rPr sz="1600" i="1" spc="-447" dirty="0">
                <a:solidFill>
                  <a:srgbClr val="00375C"/>
                </a:solidFill>
                <a:latin typeface="Arial"/>
                <a:cs typeface="Arial"/>
              </a:rPr>
              <a:t>g</a:t>
            </a:r>
            <a:r>
              <a:rPr sz="2400" i="1" spc="-669" baseline="2314" dirty="0">
                <a:solidFill>
                  <a:srgbClr val="00375C"/>
                </a:solidFill>
                <a:latin typeface="Arial"/>
                <a:cs typeface="Arial"/>
              </a:rPr>
              <a:t>o</a:t>
            </a:r>
            <a:r>
              <a:rPr sz="2400" b="1" i="1" spc="-669" baseline="4629" dirty="0">
                <a:solidFill>
                  <a:srgbClr val="0000FF"/>
                </a:solidFill>
                <a:latin typeface="Arial"/>
                <a:cs typeface="Arial"/>
              </a:rPr>
              <a:t>f</a:t>
            </a:r>
            <a:r>
              <a:rPr sz="1600" i="1" spc="-447" dirty="0">
                <a:solidFill>
                  <a:srgbClr val="00375C"/>
                </a:solidFill>
                <a:latin typeface="Arial"/>
                <a:cs typeface="Arial"/>
              </a:rPr>
              <a:t>u</a:t>
            </a:r>
            <a:r>
              <a:rPr sz="2400" i="1" spc="-669" baseline="2314" dirty="0">
                <a:solidFill>
                  <a:srgbClr val="00375C"/>
                </a:solidFill>
                <a:latin typeface="Arial"/>
                <a:cs typeface="Arial"/>
              </a:rPr>
              <a:t>t</a:t>
            </a:r>
            <a:r>
              <a:rPr sz="2400" b="1" i="1" spc="-669" baseline="4629" dirty="0">
                <a:solidFill>
                  <a:srgbClr val="0000FF"/>
                </a:solidFill>
                <a:latin typeface="Arial"/>
                <a:cs typeface="Arial"/>
              </a:rPr>
              <a:t>l</a:t>
            </a:r>
            <a:r>
              <a:rPr sz="2400" i="1" spc="-669" baseline="2314" dirty="0">
                <a:solidFill>
                  <a:srgbClr val="00375C"/>
                </a:solidFill>
                <a:latin typeface="Arial"/>
                <a:cs typeface="Arial"/>
              </a:rPr>
              <a:t>s</a:t>
            </a:r>
            <a:r>
              <a:rPr sz="2400" b="1" i="1" spc="-669" baseline="4629" dirty="0">
                <a:solidFill>
                  <a:srgbClr val="0000FF"/>
                </a:solidFill>
                <a:latin typeface="Arial"/>
                <a:cs typeface="Arial"/>
              </a:rPr>
              <a:t>u</a:t>
            </a:r>
            <a:r>
              <a:rPr sz="1600" i="1" spc="-447" dirty="0">
                <a:solidFill>
                  <a:srgbClr val="00375C"/>
                </a:solidFill>
                <a:latin typeface="Arial"/>
                <a:cs typeface="Arial"/>
              </a:rPr>
              <a:t>la</a:t>
            </a:r>
            <a:r>
              <a:rPr sz="2400" i="1" spc="-669" baseline="2314" dirty="0">
                <a:solidFill>
                  <a:srgbClr val="00375C"/>
                </a:solidFill>
                <a:latin typeface="Arial"/>
                <a:cs typeface="Arial"/>
              </a:rPr>
              <a:t>,</a:t>
            </a:r>
            <a:r>
              <a:rPr sz="2400" b="1" i="1" spc="-669" baseline="4629" dirty="0">
                <a:solidFill>
                  <a:srgbClr val="0000FF"/>
                </a:solidFill>
                <a:latin typeface="Arial"/>
                <a:cs typeface="Arial"/>
              </a:rPr>
              <a:t>e</a:t>
            </a:r>
            <a:r>
              <a:rPr sz="1600" i="1" spc="-447" dirty="0">
                <a:solidFill>
                  <a:srgbClr val="00375C"/>
                </a:solidFill>
                <a:latin typeface="Arial"/>
                <a:cs typeface="Arial"/>
              </a:rPr>
              <a:t>t</a:t>
            </a:r>
            <a:r>
              <a:rPr sz="2400" i="1" spc="-669" baseline="2314" dirty="0">
                <a:solidFill>
                  <a:srgbClr val="00375C"/>
                </a:solidFill>
                <a:latin typeface="Arial"/>
                <a:cs typeface="Arial"/>
              </a:rPr>
              <a:t>c</a:t>
            </a:r>
            <a:r>
              <a:rPr sz="1600" i="1" spc="-447" dirty="0">
                <a:solidFill>
                  <a:srgbClr val="00375C"/>
                </a:solidFill>
                <a:latin typeface="Arial"/>
                <a:cs typeface="Arial"/>
              </a:rPr>
              <a:t>o</a:t>
            </a:r>
            <a:r>
              <a:rPr sz="2400" b="1" i="1" spc="-669" baseline="4629" dirty="0">
                <a:solidFill>
                  <a:srgbClr val="0000FF"/>
                </a:solidFill>
                <a:latin typeface="Arial"/>
                <a:cs typeface="Arial"/>
              </a:rPr>
              <a:t>n</a:t>
            </a:r>
            <a:r>
              <a:rPr sz="2400" i="1" spc="-669" baseline="2314" dirty="0">
                <a:solidFill>
                  <a:srgbClr val="00375C"/>
                </a:solidFill>
                <a:latin typeface="Arial"/>
                <a:cs typeface="Arial"/>
              </a:rPr>
              <a:t>o</a:t>
            </a:r>
            <a:r>
              <a:rPr sz="1600" i="1" spc="-447" dirty="0">
                <a:solidFill>
                  <a:srgbClr val="00375C"/>
                </a:solidFill>
                <a:latin typeface="Arial"/>
                <a:cs typeface="Arial"/>
              </a:rPr>
              <a:t>r</a:t>
            </a:r>
            <a:r>
              <a:rPr sz="2400" b="1" i="1" spc="-669" baseline="4629" dirty="0">
                <a:solidFill>
                  <a:srgbClr val="0000FF"/>
                </a:solidFill>
                <a:latin typeface="Arial"/>
                <a:cs typeface="Arial"/>
              </a:rPr>
              <a:t>c</a:t>
            </a:r>
            <a:r>
              <a:rPr sz="2400" i="1" spc="-669" baseline="2314" dirty="0">
                <a:solidFill>
                  <a:srgbClr val="00375C"/>
                </a:solidFill>
                <a:latin typeface="Arial"/>
                <a:cs typeface="Arial"/>
              </a:rPr>
              <a:t>n</a:t>
            </a:r>
            <a:r>
              <a:rPr sz="1600" i="1" spc="-447" dirty="0">
                <a:solidFill>
                  <a:srgbClr val="00375C"/>
                </a:solidFill>
                <a:latin typeface="Arial"/>
                <a:cs typeface="Arial"/>
              </a:rPr>
              <a:t>y</a:t>
            </a:r>
            <a:r>
              <a:rPr sz="2400" b="1" i="1" spc="-669" baseline="4629" dirty="0">
                <a:solidFill>
                  <a:srgbClr val="0000FF"/>
                </a:solidFill>
                <a:latin typeface="Arial"/>
                <a:cs typeface="Arial"/>
              </a:rPr>
              <a:t>e</a:t>
            </a:r>
            <a:r>
              <a:rPr sz="2400" i="1" spc="-669" baseline="2314" dirty="0">
                <a:solidFill>
                  <a:srgbClr val="00375C"/>
                </a:solidFill>
                <a:latin typeface="Arial"/>
                <a:cs typeface="Arial"/>
              </a:rPr>
              <a:t>t</a:t>
            </a:r>
            <a:r>
              <a:rPr sz="1600" i="1" spc="-447" dirty="0">
                <a:solidFill>
                  <a:srgbClr val="00375C"/>
                </a:solidFill>
                <a:latin typeface="Arial"/>
                <a:cs typeface="Arial"/>
              </a:rPr>
              <a:t>)</a:t>
            </a:r>
            <a:r>
              <a:rPr sz="2400" i="1" spc="-669" baseline="2314" dirty="0">
                <a:solidFill>
                  <a:srgbClr val="00375C"/>
                </a:solidFill>
                <a:latin typeface="Arial"/>
                <a:cs typeface="Arial"/>
              </a:rPr>
              <a:t>r</a:t>
            </a:r>
            <a:r>
              <a:rPr sz="1600" i="1" spc="-447" dirty="0">
                <a:solidFill>
                  <a:srgbClr val="00375C"/>
                </a:solidFill>
                <a:latin typeface="Arial"/>
                <a:cs typeface="Arial"/>
              </a:rPr>
              <a:t>i</a:t>
            </a:r>
            <a:r>
              <a:rPr sz="2400" i="1" spc="-669" baseline="2314" dirty="0">
                <a:solidFill>
                  <a:srgbClr val="00375C"/>
                </a:solidFill>
                <a:latin typeface="Arial"/>
                <a:cs typeface="Arial"/>
              </a:rPr>
              <a:t>o</a:t>
            </a:r>
            <a:r>
              <a:rPr sz="2400" i="1" spc="-669" baseline="4629" dirty="0">
                <a:solidFill>
                  <a:srgbClr val="00375C"/>
                </a:solidFill>
                <a:latin typeface="Arial"/>
                <a:cs typeface="Arial"/>
              </a:rPr>
              <a:t>t</a:t>
            </a:r>
            <a:r>
              <a:rPr sz="1600" i="1" spc="-447" dirty="0">
                <a:solidFill>
                  <a:srgbClr val="00375C"/>
                </a:solidFill>
                <a:latin typeface="Arial"/>
                <a:cs typeface="Arial"/>
              </a:rPr>
              <a:t>n</a:t>
            </a:r>
            <a:r>
              <a:rPr sz="2400" i="1" spc="-669" baseline="4629" dirty="0">
                <a:solidFill>
                  <a:srgbClr val="00375C"/>
                </a:solidFill>
                <a:latin typeface="Arial"/>
                <a:cs typeface="Arial"/>
              </a:rPr>
              <a:t>h</a:t>
            </a:r>
            <a:r>
              <a:rPr sz="2400" i="1" spc="-669" baseline="2314" dirty="0">
                <a:solidFill>
                  <a:srgbClr val="00375C"/>
                </a:solidFill>
                <a:latin typeface="Arial"/>
                <a:cs typeface="Arial"/>
              </a:rPr>
              <a:t>lle</a:t>
            </a:r>
            <a:r>
              <a:rPr sz="1600" i="1" spc="-447" dirty="0">
                <a:solidFill>
                  <a:srgbClr val="00375C"/>
                </a:solidFill>
                <a:latin typeface="Arial"/>
                <a:cs typeface="Arial"/>
              </a:rPr>
              <a:t>p</a:t>
            </a:r>
            <a:r>
              <a:rPr sz="2400" i="1" spc="-669" baseline="2314" dirty="0">
                <a:solidFill>
                  <a:srgbClr val="00375C"/>
                </a:solidFill>
                <a:latin typeface="Arial"/>
                <a:cs typeface="Arial"/>
              </a:rPr>
              <a:t>r</a:t>
            </a:r>
            <a:r>
              <a:rPr sz="1600" i="1" spc="-447" dirty="0">
                <a:solidFill>
                  <a:srgbClr val="00375C"/>
                </a:solidFill>
                <a:latin typeface="Arial"/>
                <a:cs typeface="Arial"/>
              </a:rPr>
              <a:t>l</a:t>
            </a:r>
            <a:r>
              <a:rPr sz="2400" i="1" spc="-669" baseline="4629" dirty="0">
                <a:solidFill>
                  <a:srgbClr val="00375C"/>
                </a:solidFill>
                <a:latin typeface="Arial"/>
                <a:cs typeface="Arial"/>
              </a:rPr>
              <a:t>w</a:t>
            </a:r>
            <a:r>
              <a:rPr sz="1600" i="1" spc="-447" dirty="0">
                <a:solidFill>
                  <a:srgbClr val="00375C"/>
                </a:solidFill>
                <a:latin typeface="Arial"/>
                <a:cs typeface="Arial"/>
              </a:rPr>
              <a:t>a</a:t>
            </a:r>
            <a:r>
              <a:rPr sz="2400" i="1" spc="-669" baseline="2314" dirty="0">
                <a:solidFill>
                  <a:srgbClr val="00375C"/>
                </a:solidFill>
                <a:latin typeface="Arial"/>
                <a:cs typeface="Arial"/>
              </a:rPr>
              <a:t>s</a:t>
            </a:r>
            <a:r>
              <a:rPr sz="1600" i="1" spc="-447" dirty="0">
                <a:solidFill>
                  <a:srgbClr val="00375C"/>
                </a:solidFill>
                <a:latin typeface="Arial"/>
                <a:cs typeface="Arial"/>
              </a:rPr>
              <a:t>c</a:t>
            </a:r>
            <a:r>
              <a:rPr sz="2400" i="1" spc="-669" baseline="2314" dirty="0">
                <a:solidFill>
                  <a:srgbClr val="00375C"/>
                </a:solidFill>
                <a:latin typeface="Arial"/>
                <a:cs typeface="Arial"/>
              </a:rPr>
              <a:t>,</a:t>
            </a:r>
            <a:r>
              <a:rPr sz="2400" i="1" spc="-669" baseline="4629" dirty="0">
                <a:solidFill>
                  <a:srgbClr val="00375C"/>
                </a:solidFill>
                <a:latin typeface="Arial"/>
                <a:cs typeface="Arial"/>
              </a:rPr>
              <a:t>a</a:t>
            </a:r>
            <a:r>
              <a:rPr sz="1600" i="1" spc="-447" dirty="0">
                <a:solidFill>
                  <a:srgbClr val="00375C"/>
                </a:solidFill>
                <a:latin typeface="Arial"/>
                <a:cs typeface="Arial"/>
              </a:rPr>
              <a:t>e</a:t>
            </a:r>
            <a:r>
              <a:rPr sz="2400" i="1" spc="-669" baseline="2314" dirty="0">
                <a:solidFill>
                  <a:srgbClr val="00375C"/>
                </a:solidFill>
                <a:latin typeface="Arial"/>
                <a:cs typeface="Arial"/>
              </a:rPr>
              <a:t>m</a:t>
            </a:r>
            <a:r>
              <a:rPr sz="2400" i="1" spc="-669" baseline="4629" dirty="0">
                <a:solidFill>
                  <a:srgbClr val="00375C"/>
                </a:solidFill>
                <a:latin typeface="Arial"/>
                <a:cs typeface="Arial"/>
              </a:rPr>
              <a:t>y</a:t>
            </a:r>
            <a:r>
              <a:rPr sz="2400" i="1" spc="-249" baseline="4629" dirty="0">
                <a:solidFill>
                  <a:srgbClr val="00375C"/>
                </a:solidFill>
                <a:latin typeface="Arial"/>
                <a:cs typeface="Arial"/>
              </a:rPr>
              <a:t> </a:t>
            </a:r>
            <a:r>
              <a:rPr sz="1600" i="1" spc="-480" dirty="0">
                <a:solidFill>
                  <a:srgbClr val="00375C"/>
                </a:solidFill>
                <a:latin typeface="Arial"/>
                <a:cs typeface="Arial"/>
              </a:rPr>
              <a:t>t</a:t>
            </a:r>
            <a:r>
              <a:rPr sz="2400" i="1" spc="-720" baseline="2314" dirty="0">
                <a:solidFill>
                  <a:srgbClr val="00375C"/>
                </a:solidFill>
                <a:latin typeface="Arial"/>
                <a:cs typeface="Arial"/>
              </a:rPr>
              <a:t>a</a:t>
            </a:r>
            <a:r>
              <a:rPr sz="2400" i="1" spc="-720" baseline="4629" dirty="0">
                <a:solidFill>
                  <a:srgbClr val="00375C"/>
                </a:solidFill>
                <a:latin typeface="Arial"/>
                <a:cs typeface="Arial"/>
              </a:rPr>
              <a:t>i</a:t>
            </a:r>
            <a:r>
              <a:rPr sz="1600" i="1" spc="-480" dirty="0">
                <a:solidFill>
                  <a:srgbClr val="00375C"/>
                </a:solidFill>
                <a:latin typeface="Arial"/>
                <a:cs typeface="Arial"/>
              </a:rPr>
              <a:t>o</a:t>
            </a:r>
            <a:r>
              <a:rPr sz="2400" i="1" spc="-720" baseline="4629" dirty="0">
                <a:solidFill>
                  <a:srgbClr val="00375C"/>
                </a:solidFill>
                <a:latin typeface="Arial"/>
                <a:cs typeface="Arial"/>
              </a:rPr>
              <a:t>n</a:t>
            </a:r>
            <a:r>
              <a:rPr sz="2400" i="1" spc="-720" baseline="2314" dirty="0">
                <a:solidFill>
                  <a:srgbClr val="00375C"/>
                </a:solidFill>
                <a:latin typeface="Arial"/>
                <a:cs typeface="Arial"/>
              </a:rPr>
              <a:t>in</a:t>
            </a:r>
            <a:r>
              <a:rPr sz="1600" i="1" spc="-480" dirty="0">
                <a:solidFill>
                  <a:srgbClr val="00375C"/>
                </a:solidFill>
                <a:latin typeface="Arial"/>
                <a:cs typeface="Arial"/>
              </a:rPr>
              <a:t>p</a:t>
            </a:r>
            <a:r>
              <a:rPr sz="2400" i="1" spc="-720" baseline="4629" dirty="0">
                <a:solidFill>
                  <a:srgbClr val="00375C"/>
                </a:solidFill>
                <a:latin typeface="Arial"/>
                <a:cs typeface="Arial"/>
              </a:rPr>
              <a:t>w</a:t>
            </a:r>
            <a:r>
              <a:rPr sz="2400" i="1" spc="-720" baseline="2314" dirty="0">
                <a:solidFill>
                  <a:srgbClr val="00375C"/>
                </a:solidFill>
                <a:latin typeface="Arial"/>
                <a:cs typeface="Arial"/>
              </a:rPr>
              <a:t>te</a:t>
            </a:r>
            <a:r>
              <a:rPr sz="1600" i="1" spc="-480" dirty="0">
                <a:solidFill>
                  <a:srgbClr val="00375C"/>
                </a:solidFill>
                <a:latin typeface="Arial"/>
                <a:cs typeface="Arial"/>
              </a:rPr>
              <a:t>r</a:t>
            </a:r>
            <a:r>
              <a:rPr sz="2400" i="1" spc="-720" baseline="4629" dirty="0">
                <a:solidFill>
                  <a:srgbClr val="00375C"/>
                </a:solidFill>
                <a:latin typeface="Arial"/>
                <a:cs typeface="Arial"/>
              </a:rPr>
              <a:t>h</a:t>
            </a:r>
            <a:r>
              <a:rPr sz="1600" i="1" spc="-480" dirty="0">
                <a:solidFill>
                  <a:srgbClr val="00375C"/>
                </a:solidFill>
                <a:latin typeface="Arial"/>
                <a:cs typeface="Arial"/>
              </a:rPr>
              <a:t>o</a:t>
            </a:r>
            <a:r>
              <a:rPr sz="2400" i="1" spc="-720" baseline="2314" dirty="0">
                <a:solidFill>
                  <a:srgbClr val="00375C"/>
                </a:solidFill>
                <a:latin typeface="Arial"/>
                <a:cs typeface="Arial"/>
              </a:rPr>
              <a:t>n</a:t>
            </a:r>
            <a:r>
              <a:rPr sz="2400" i="1" spc="-720" baseline="4629" dirty="0">
                <a:solidFill>
                  <a:srgbClr val="00375C"/>
                </a:solidFill>
                <a:latin typeface="Arial"/>
                <a:cs typeface="Arial"/>
              </a:rPr>
              <a:t>i</a:t>
            </a:r>
            <a:r>
              <a:rPr sz="1600" i="1" spc="-480" dirty="0">
                <a:solidFill>
                  <a:srgbClr val="00375C"/>
                </a:solidFill>
                <a:latin typeface="Arial"/>
                <a:cs typeface="Arial"/>
              </a:rPr>
              <a:t>t</a:t>
            </a:r>
            <a:r>
              <a:rPr sz="2400" i="1" spc="-720" baseline="4629" dirty="0">
                <a:solidFill>
                  <a:srgbClr val="00375C"/>
                </a:solidFill>
                <a:latin typeface="Arial"/>
                <a:cs typeface="Arial"/>
              </a:rPr>
              <a:t>c</a:t>
            </a:r>
            <a:r>
              <a:rPr sz="2400" i="1" spc="-720" baseline="2314" dirty="0">
                <a:solidFill>
                  <a:srgbClr val="00375C"/>
                </a:solidFill>
                <a:latin typeface="Arial"/>
                <a:cs typeface="Arial"/>
              </a:rPr>
              <a:t>a</a:t>
            </a:r>
            <a:r>
              <a:rPr sz="1600" i="1" spc="-480" dirty="0">
                <a:solidFill>
                  <a:srgbClr val="00375C"/>
                </a:solidFill>
                <a:latin typeface="Arial"/>
                <a:cs typeface="Arial"/>
              </a:rPr>
              <a:t>e</a:t>
            </a:r>
            <a:r>
              <a:rPr sz="2400" i="1" spc="-720" baseline="4629" dirty="0">
                <a:solidFill>
                  <a:srgbClr val="00375C"/>
                </a:solidFill>
                <a:latin typeface="Arial"/>
                <a:cs typeface="Arial"/>
              </a:rPr>
              <a:t>h</a:t>
            </a:r>
            <a:r>
              <a:rPr sz="2400" i="1" spc="-720" baseline="2314" dirty="0">
                <a:solidFill>
                  <a:srgbClr val="00375C"/>
                </a:solidFill>
                <a:latin typeface="Arial"/>
                <a:cs typeface="Arial"/>
              </a:rPr>
              <a:t>n</a:t>
            </a:r>
            <a:r>
              <a:rPr sz="1600" i="1" spc="-480" dirty="0">
                <a:solidFill>
                  <a:srgbClr val="00375C"/>
                </a:solidFill>
                <a:latin typeface="Arial"/>
                <a:cs typeface="Arial"/>
              </a:rPr>
              <a:t>c</a:t>
            </a:r>
            <a:r>
              <a:rPr sz="2400" i="1" spc="-720" baseline="2314" dirty="0">
                <a:solidFill>
                  <a:srgbClr val="00375C"/>
                </a:solidFill>
                <a:latin typeface="Arial"/>
                <a:cs typeface="Arial"/>
              </a:rPr>
              <a:t>c</a:t>
            </a:r>
            <a:r>
              <a:rPr sz="1600" i="1" spc="-480" dirty="0">
                <a:solidFill>
                  <a:srgbClr val="00375C"/>
                </a:solidFill>
                <a:latin typeface="Arial"/>
                <a:cs typeface="Arial"/>
              </a:rPr>
              <a:t>t</a:t>
            </a:r>
            <a:r>
              <a:rPr sz="1600" i="1" spc="-20" dirty="0">
                <a:solidFill>
                  <a:srgbClr val="00375C"/>
                </a:solidFill>
                <a:latin typeface="Arial"/>
                <a:cs typeface="Arial"/>
              </a:rPr>
              <a:t> </a:t>
            </a:r>
            <a:r>
              <a:rPr sz="2400" i="1" spc="-9" baseline="2314" dirty="0">
                <a:solidFill>
                  <a:srgbClr val="00375C"/>
                </a:solidFill>
                <a:latin typeface="Arial"/>
                <a:cs typeface="Arial"/>
              </a:rPr>
              <a:t>e</a:t>
            </a:r>
            <a:endParaRPr sz="2400" baseline="2314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3423920" y="5157215"/>
            <a:ext cx="2097193" cy="292947"/>
          </a:xfrm>
          <a:custGeom>
            <a:avLst/>
            <a:gdLst/>
            <a:ahLst/>
            <a:cxnLst/>
            <a:rect l="l" t="t" r="r" b="b"/>
            <a:pathLst>
              <a:path w="1572895" h="219710">
                <a:moveTo>
                  <a:pt x="1553718" y="0"/>
                </a:moveTo>
                <a:lnTo>
                  <a:pt x="0" y="9537"/>
                </a:lnTo>
                <a:lnTo>
                  <a:pt x="19050" y="219456"/>
                </a:lnTo>
                <a:lnTo>
                  <a:pt x="1572768" y="209918"/>
                </a:lnTo>
                <a:lnTo>
                  <a:pt x="155371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1487491" y="4266693"/>
            <a:ext cx="3810847" cy="1178559"/>
          </a:xfrm>
          <a:custGeom>
            <a:avLst/>
            <a:gdLst/>
            <a:ahLst/>
            <a:cxnLst/>
            <a:rect l="l" t="t" r="r" b="b"/>
            <a:pathLst>
              <a:path w="2858135" h="883920">
                <a:moveTo>
                  <a:pt x="53352" y="0"/>
                </a:moveTo>
                <a:lnTo>
                  <a:pt x="0" y="228219"/>
                </a:lnTo>
                <a:lnTo>
                  <a:pt x="2804744" y="883894"/>
                </a:lnTo>
                <a:lnTo>
                  <a:pt x="2858084" y="655701"/>
                </a:lnTo>
                <a:lnTo>
                  <a:pt x="533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2441956" y="4557777"/>
            <a:ext cx="1882989" cy="600964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174752" y="4728463"/>
            <a:ext cx="2849033" cy="1292859"/>
          </a:xfrm>
          <a:custGeom>
            <a:avLst/>
            <a:gdLst/>
            <a:ahLst/>
            <a:cxnLst/>
            <a:rect l="l" t="t" r="r" b="b"/>
            <a:pathLst>
              <a:path w="2136775" h="969645">
                <a:moveTo>
                  <a:pt x="1654175" y="0"/>
                </a:moveTo>
                <a:lnTo>
                  <a:pt x="18796" y="5079"/>
                </a:lnTo>
                <a:lnTo>
                  <a:pt x="0" y="969263"/>
                </a:lnTo>
                <a:lnTo>
                  <a:pt x="187972" y="948753"/>
                </a:lnTo>
                <a:lnTo>
                  <a:pt x="263169" y="666686"/>
                </a:lnTo>
                <a:lnTo>
                  <a:pt x="2136648" y="646176"/>
                </a:lnTo>
                <a:lnTo>
                  <a:pt x="2130425" y="92328"/>
                </a:lnTo>
                <a:lnTo>
                  <a:pt x="16541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355600" y="5630671"/>
            <a:ext cx="7423573" cy="699347"/>
          </a:xfrm>
          <a:custGeom>
            <a:avLst/>
            <a:gdLst/>
            <a:ahLst/>
            <a:cxnLst/>
            <a:rect l="l" t="t" r="r" b="b"/>
            <a:pathLst>
              <a:path w="5567680" h="524510">
                <a:moveTo>
                  <a:pt x="0" y="524256"/>
                </a:moveTo>
                <a:lnTo>
                  <a:pt x="5567172" y="524256"/>
                </a:lnTo>
                <a:lnTo>
                  <a:pt x="5567172" y="0"/>
                </a:lnTo>
                <a:lnTo>
                  <a:pt x="0" y="0"/>
                </a:lnTo>
                <a:lnTo>
                  <a:pt x="0" y="5242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236661" y="5221020"/>
            <a:ext cx="7012940" cy="10491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>
              <a:lnSpc>
                <a:spcPts val="1800"/>
              </a:lnSpc>
            </a:pPr>
            <a:r>
              <a:rPr sz="2400" i="1" spc="-780" baseline="9259" dirty="0">
                <a:solidFill>
                  <a:srgbClr val="00375C"/>
                </a:solidFill>
                <a:latin typeface="Arial"/>
                <a:cs typeface="Arial"/>
              </a:rPr>
              <a:t>e</a:t>
            </a:r>
            <a:r>
              <a:rPr sz="1600" i="1" spc="-520" dirty="0">
                <a:solidFill>
                  <a:srgbClr val="00375C"/>
                </a:solidFill>
                <a:latin typeface="Arial"/>
                <a:cs typeface="Arial"/>
              </a:rPr>
              <a:t>a</a:t>
            </a:r>
            <a:r>
              <a:rPr sz="2400" i="1" spc="-780" baseline="9259" dirty="0">
                <a:solidFill>
                  <a:srgbClr val="00375C"/>
                </a:solidFill>
                <a:latin typeface="Arial"/>
                <a:cs typeface="Arial"/>
              </a:rPr>
              <a:t>n</a:t>
            </a:r>
            <a:r>
              <a:rPr sz="2400" i="1" spc="-780" baseline="4629" dirty="0">
                <a:solidFill>
                  <a:srgbClr val="00375C"/>
                </a:solidFill>
                <a:latin typeface="Arial"/>
                <a:cs typeface="Arial"/>
              </a:rPr>
              <a:t>p</a:t>
            </a:r>
            <a:r>
              <a:rPr sz="1600" i="1" spc="-520" dirty="0">
                <a:solidFill>
                  <a:srgbClr val="00375C"/>
                </a:solidFill>
                <a:latin typeface="Arial"/>
                <a:cs typeface="Arial"/>
              </a:rPr>
              <a:t>g</a:t>
            </a:r>
            <a:r>
              <a:rPr sz="2400" i="1" spc="-780" baseline="9259" dirty="0">
                <a:solidFill>
                  <a:srgbClr val="00375C"/>
                </a:solidFill>
                <a:latin typeface="Arial"/>
                <a:cs typeface="Arial"/>
              </a:rPr>
              <a:t>g</a:t>
            </a:r>
            <a:r>
              <a:rPr sz="2400" i="1" spc="-780" baseline="4629" dirty="0">
                <a:solidFill>
                  <a:srgbClr val="00375C"/>
                </a:solidFill>
                <a:latin typeface="Arial"/>
                <a:cs typeface="Arial"/>
              </a:rPr>
              <a:t>e</a:t>
            </a:r>
            <a:r>
              <a:rPr sz="1600" i="1" spc="-520" dirty="0">
                <a:solidFill>
                  <a:srgbClr val="00375C"/>
                </a:solidFill>
                <a:latin typeface="Arial"/>
                <a:cs typeface="Arial"/>
              </a:rPr>
              <a:t>a</a:t>
            </a:r>
            <a:r>
              <a:rPr sz="2400" i="1" spc="-780" baseline="9259" dirty="0">
                <a:solidFill>
                  <a:srgbClr val="00375C"/>
                </a:solidFill>
                <a:latin typeface="Arial"/>
                <a:cs typeface="Arial"/>
              </a:rPr>
              <a:t>i</a:t>
            </a:r>
            <a:r>
              <a:rPr sz="2400" i="1" spc="-780" baseline="4629" dirty="0">
                <a:solidFill>
                  <a:srgbClr val="00375C"/>
                </a:solidFill>
                <a:latin typeface="Arial"/>
                <a:cs typeface="Arial"/>
              </a:rPr>
              <a:t>o</a:t>
            </a:r>
            <a:r>
              <a:rPr sz="1600" i="1" spc="-520" dirty="0">
                <a:solidFill>
                  <a:srgbClr val="00375C"/>
                </a:solidFill>
                <a:latin typeface="Arial"/>
                <a:cs typeface="Arial"/>
              </a:rPr>
              <a:t>i</a:t>
            </a:r>
            <a:r>
              <a:rPr sz="2400" i="1" spc="-780" baseline="9259" dirty="0">
                <a:solidFill>
                  <a:srgbClr val="00375C"/>
                </a:solidFill>
                <a:latin typeface="Arial"/>
                <a:cs typeface="Arial"/>
              </a:rPr>
              <a:t>n</a:t>
            </a:r>
            <a:r>
              <a:rPr sz="1600" i="1" spc="-520" dirty="0">
                <a:solidFill>
                  <a:srgbClr val="00375C"/>
                </a:solidFill>
                <a:latin typeface="Arial"/>
                <a:cs typeface="Arial"/>
              </a:rPr>
              <a:t>n</a:t>
            </a:r>
            <a:r>
              <a:rPr sz="2400" i="1" spc="-780" baseline="4629" dirty="0">
                <a:solidFill>
                  <a:srgbClr val="00375C"/>
                </a:solidFill>
                <a:latin typeface="Arial"/>
                <a:cs typeface="Arial"/>
              </a:rPr>
              <a:t>p</a:t>
            </a:r>
            <a:r>
              <a:rPr sz="2400" i="1" spc="-780" baseline="9259" dirty="0">
                <a:solidFill>
                  <a:srgbClr val="00375C"/>
                </a:solidFill>
                <a:latin typeface="Arial"/>
                <a:cs typeface="Arial"/>
              </a:rPr>
              <a:t>e</a:t>
            </a:r>
            <a:r>
              <a:rPr sz="1600" i="1" spc="-520" dirty="0">
                <a:solidFill>
                  <a:srgbClr val="00375C"/>
                </a:solidFill>
                <a:latin typeface="Arial"/>
                <a:cs typeface="Arial"/>
              </a:rPr>
              <a:t>s</a:t>
            </a:r>
            <a:r>
              <a:rPr sz="2400" i="1" spc="-780" baseline="4629" dirty="0">
                <a:solidFill>
                  <a:srgbClr val="00375C"/>
                </a:solidFill>
                <a:latin typeface="Arial"/>
                <a:cs typeface="Arial"/>
              </a:rPr>
              <a:t>l</a:t>
            </a:r>
            <a:r>
              <a:rPr sz="2400" i="1" spc="-780" baseline="9259" dirty="0">
                <a:solidFill>
                  <a:srgbClr val="00375C"/>
                </a:solidFill>
                <a:latin typeface="Arial"/>
                <a:cs typeface="Arial"/>
              </a:rPr>
              <a:t>e</a:t>
            </a:r>
            <a:r>
              <a:rPr sz="2400" i="1" spc="-780" baseline="4629" dirty="0">
                <a:solidFill>
                  <a:srgbClr val="00375C"/>
                </a:solidFill>
                <a:latin typeface="Arial"/>
                <a:cs typeface="Arial"/>
              </a:rPr>
              <a:t>e</a:t>
            </a:r>
            <a:r>
              <a:rPr sz="1600" i="1" spc="-520" dirty="0">
                <a:solidFill>
                  <a:srgbClr val="00375C"/>
                </a:solidFill>
                <a:latin typeface="Arial"/>
                <a:cs typeface="Arial"/>
              </a:rPr>
              <a:t>t</a:t>
            </a:r>
            <a:r>
              <a:rPr sz="1600" i="1" spc="-120" dirty="0">
                <a:solidFill>
                  <a:srgbClr val="00375C"/>
                </a:solidFill>
                <a:latin typeface="Arial"/>
                <a:cs typeface="Arial"/>
              </a:rPr>
              <a:t> </a:t>
            </a:r>
            <a:r>
              <a:rPr sz="2400" i="1" spc="-669" baseline="9259" dirty="0">
                <a:solidFill>
                  <a:srgbClr val="00375C"/>
                </a:solidFill>
                <a:latin typeface="Arial"/>
                <a:cs typeface="Arial"/>
              </a:rPr>
              <a:t>r</a:t>
            </a:r>
            <a:r>
              <a:rPr sz="1600" i="1" spc="-447" dirty="0">
                <a:solidFill>
                  <a:srgbClr val="00375C"/>
                </a:solidFill>
                <a:latin typeface="Arial"/>
                <a:cs typeface="Arial"/>
              </a:rPr>
              <a:t>k</a:t>
            </a:r>
            <a:r>
              <a:rPr sz="2400" i="1" spc="-669" baseline="4629" dirty="0">
                <a:solidFill>
                  <a:srgbClr val="00375C"/>
                </a:solidFill>
                <a:latin typeface="Arial"/>
                <a:cs typeface="Arial"/>
              </a:rPr>
              <a:t>p</a:t>
            </a:r>
            <a:r>
              <a:rPr sz="2400" i="1" spc="-669" baseline="9259" dirty="0">
                <a:solidFill>
                  <a:srgbClr val="00375C"/>
                </a:solidFill>
                <a:latin typeface="Arial"/>
                <a:cs typeface="Arial"/>
              </a:rPr>
              <a:t>s</a:t>
            </a:r>
            <a:r>
              <a:rPr sz="1600" i="1" spc="-447" dirty="0">
                <a:solidFill>
                  <a:srgbClr val="00375C"/>
                </a:solidFill>
                <a:latin typeface="Arial"/>
                <a:cs typeface="Arial"/>
              </a:rPr>
              <a:t>n</a:t>
            </a:r>
            <a:r>
              <a:rPr sz="2400" i="1" spc="-669" baseline="9259" dirty="0">
                <a:solidFill>
                  <a:srgbClr val="00375C"/>
                </a:solidFill>
                <a:latin typeface="Arial"/>
                <a:cs typeface="Arial"/>
              </a:rPr>
              <a:t>,</a:t>
            </a:r>
            <a:r>
              <a:rPr sz="2400" i="1" spc="-669" baseline="4629" dirty="0">
                <a:solidFill>
                  <a:srgbClr val="00375C"/>
                </a:solidFill>
                <a:latin typeface="Arial"/>
                <a:cs typeface="Arial"/>
              </a:rPr>
              <a:t>e</a:t>
            </a:r>
            <a:r>
              <a:rPr sz="1600" i="1" spc="-447" dirty="0">
                <a:solidFill>
                  <a:srgbClr val="00375C"/>
                </a:solidFill>
                <a:latin typeface="Arial"/>
                <a:cs typeface="Arial"/>
              </a:rPr>
              <a:t>o</a:t>
            </a:r>
            <a:r>
              <a:rPr sz="2400" i="1" spc="-669" baseline="9259" dirty="0">
                <a:solidFill>
                  <a:srgbClr val="00375C"/>
                </a:solidFill>
                <a:latin typeface="Arial"/>
                <a:cs typeface="Arial"/>
              </a:rPr>
              <a:t>a</a:t>
            </a:r>
            <a:r>
              <a:rPr sz="2400" i="1" spc="-669" baseline="4629" dirty="0">
                <a:solidFill>
                  <a:srgbClr val="00375C"/>
                </a:solidFill>
                <a:latin typeface="Arial"/>
                <a:cs typeface="Arial"/>
              </a:rPr>
              <a:t>r</a:t>
            </a:r>
            <a:r>
              <a:rPr sz="1600" i="1" spc="-447" dirty="0">
                <a:solidFill>
                  <a:srgbClr val="00375C"/>
                </a:solidFill>
                <a:latin typeface="Arial"/>
                <a:cs typeface="Arial"/>
              </a:rPr>
              <a:t>w</a:t>
            </a:r>
            <a:r>
              <a:rPr sz="2400" i="1" spc="-669" baseline="4629" dirty="0">
                <a:solidFill>
                  <a:srgbClr val="00375C"/>
                </a:solidFill>
                <a:latin typeface="Arial"/>
                <a:cs typeface="Arial"/>
              </a:rPr>
              <a:t>f</a:t>
            </a:r>
            <a:r>
              <a:rPr sz="2400" i="1" spc="-669" baseline="9259" dirty="0">
                <a:solidFill>
                  <a:srgbClr val="00375C"/>
                </a:solidFill>
                <a:latin typeface="Arial"/>
                <a:cs typeface="Arial"/>
              </a:rPr>
              <a:t>e</a:t>
            </a:r>
            <a:r>
              <a:rPr sz="2400" i="1" spc="-669" baseline="4629" dirty="0">
                <a:solidFill>
                  <a:srgbClr val="00375C"/>
                </a:solidFill>
                <a:latin typeface="Arial"/>
                <a:cs typeface="Arial"/>
              </a:rPr>
              <a:t>o</a:t>
            </a:r>
            <a:r>
              <a:rPr sz="1600" i="1" spc="-447" dirty="0">
                <a:solidFill>
                  <a:srgbClr val="00375C"/>
                </a:solidFill>
                <a:latin typeface="Arial"/>
                <a:cs typeface="Arial"/>
              </a:rPr>
              <a:t>n</a:t>
            </a:r>
            <a:r>
              <a:rPr sz="2400" i="1" spc="-669" baseline="9259" dirty="0">
                <a:solidFill>
                  <a:srgbClr val="00375C"/>
                </a:solidFill>
                <a:latin typeface="Arial"/>
                <a:cs typeface="Arial"/>
              </a:rPr>
              <a:t>r</a:t>
            </a:r>
            <a:r>
              <a:rPr sz="2400" i="1" spc="-669" baseline="4629" dirty="0">
                <a:solidFill>
                  <a:srgbClr val="00375C"/>
                </a:solidFill>
                <a:latin typeface="Arial"/>
                <a:cs typeface="Arial"/>
              </a:rPr>
              <a:t>r</a:t>
            </a:r>
            <a:r>
              <a:rPr sz="2400" i="1" spc="-669" baseline="9259" dirty="0">
                <a:solidFill>
                  <a:srgbClr val="00375C"/>
                </a:solidFill>
                <a:latin typeface="Arial"/>
                <a:cs typeface="Arial"/>
              </a:rPr>
              <a:t>o</a:t>
            </a:r>
            <a:r>
              <a:rPr sz="2400" i="1" spc="-669" baseline="4629" dirty="0">
                <a:solidFill>
                  <a:srgbClr val="00375C"/>
                </a:solidFill>
                <a:latin typeface="Arial"/>
                <a:cs typeface="Arial"/>
              </a:rPr>
              <a:t>m</a:t>
            </a:r>
            <a:r>
              <a:rPr sz="1600" b="1" i="1" spc="-447" dirty="0">
                <a:solidFill>
                  <a:srgbClr val="0000FF"/>
                </a:solidFill>
                <a:latin typeface="Arial"/>
                <a:cs typeface="Arial"/>
              </a:rPr>
              <a:t>s</a:t>
            </a:r>
            <a:r>
              <a:rPr sz="2400" i="1" spc="-669" baseline="9259" dirty="0">
                <a:solidFill>
                  <a:srgbClr val="00375C"/>
                </a:solidFill>
                <a:latin typeface="Arial"/>
                <a:cs typeface="Arial"/>
              </a:rPr>
              <a:t>d</a:t>
            </a:r>
            <a:r>
              <a:rPr sz="1600" b="1" i="1" spc="-447" dirty="0">
                <a:solidFill>
                  <a:srgbClr val="0000FF"/>
                </a:solidFill>
                <a:latin typeface="Arial"/>
                <a:cs typeface="Arial"/>
              </a:rPr>
              <a:t>a</a:t>
            </a:r>
            <a:r>
              <a:rPr sz="2400" i="1" spc="-669" baseline="9259" dirty="0">
                <a:solidFill>
                  <a:srgbClr val="00375C"/>
                </a:solidFill>
                <a:latin typeface="Arial"/>
                <a:cs typeface="Arial"/>
              </a:rPr>
              <a:t>r</a:t>
            </a:r>
            <a:r>
              <a:rPr sz="2400" i="1" spc="-669" baseline="4629" dirty="0">
                <a:solidFill>
                  <a:srgbClr val="00375C"/>
                </a:solidFill>
                <a:latin typeface="Arial"/>
                <a:cs typeface="Arial"/>
              </a:rPr>
              <a:t>d</a:t>
            </a:r>
            <a:r>
              <a:rPr sz="2400" i="1" spc="-669" baseline="9259" dirty="0">
                <a:solidFill>
                  <a:srgbClr val="00375C"/>
                </a:solidFill>
                <a:latin typeface="Arial"/>
                <a:cs typeface="Arial"/>
              </a:rPr>
              <a:t>o</a:t>
            </a:r>
            <a:r>
              <a:rPr sz="1600" b="1" i="1" spc="-447" dirty="0">
                <a:solidFill>
                  <a:srgbClr val="0000FF"/>
                </a:solidFill>
                <a:latin typeface="Arial"/>
                <a:cs typeface="Arial"/>
              </a:rPr>
              <a:t>f</a:t>
            </a:r>
            <a:r>
              <a:rPr sz="2400" i="1" spc="-669" baseline="4629" dirty="0">
                <a:solidFill>
                  <a:srgbClr val="00375C"/>
                </a:solidFill>
                <a:latin typeface="Arial"/>
                <a:cs typeface="Arial"/>
              </a:rPr>
              <a:t>u</a:t>
            </a:r>
            <a:r>
              <a:rPr sz="1600" b="1" i="1" spc="-447" dirty="0">
                <a:solidFill>
                  <a:srgbClr val="0000FF"/>
                </a:solidFill>
                <a:latin typeface="Arial"/>
                <a:cs typeface="Arial"/>
              </a:rPr>
              <a:t>e</a:t>
            </a:r>
            <a:r>
              <a:rPr sz="2400" i="1" spc="-669" baseline="9259" dirty="0">
                <a:solidFill>
                  <a:srgbClr val="00375C"/>
                </a:solidFill>
                <a:latin typeface="Arial"/>
                <a:cs typeface="Arial"/>
              </a:rPr>
              <a:t>m</a:t>
            </a:r>
            <a:r>
              <a:rPr sz="2400" i="1" spc="-669" baseline="4629" dirty="0">
                <a:solidFill>
                  <a:srgbClr val="00375C"/>
                </a:solidFill>
                <a:latin typeface="Arial"/>
                <a:cs typeface="Arial"/>
              </a:rPr>
              <a:t>t</a:t>
            </a:r>
            <a:r>
              <a:rPr sz="1600" b="1" i="1" spc="-447" dirty="0">
                <a:solidFill>
                  <a:srgbClr val="0000FF"/>
                </a:solidFill>
                <a:latin typeface="Arial"/>
                <a:cs typeface="Arial"/>
              </a:rPr>
              <a:t>t</a:t>
            </a:r>
            <a:r>
              <a:rPr sz="2400" i="1" spc="-669" baseline="4629" dirty="0">
                <a:solidFill>
                  <a:srgbClr val="00375C"/>
                </a:solidFill>
                <a:latin typeface="Arial"/>
                <a:cs typeface="Arial"/>
              </a:rPr>
              <a:t>i</a:t>
            </a:r>
            <a:r>
              <a:rPr sz="1600" b="1" i="1" spc="-447" dirty="0">
                <a:solidFill>
                  <a:srgbClr val="0000FF"/>
                </a:solidFill>
                <a:latin typeface="Arial"/>
                <a:cs typeface="Arial"/>
              </a:rPr>
              <a:t>y</a:t>
            </a:r>
            <a:r>
              <a:rPr sz="2400" i="1" spc="-669" baseline="9259" dirty="0">
                <a:solidFill>
                  <a:srgbClr val="00375C"/>
                </a:solidFill>
                <a:latin typeface="Arial"/>
                <a:cs typeface="Arial"/>
              </a:rPr>
              <a:t>e</a:t>
            </a:r>
            <a:r>
              <a:rPr sz="2400" i="1" spc="-669" baseline="4629" dirty="0">
                <a:solidFill>
                  <a:srgbClr val="00375C"/>
                </a:solidFill>
                <a:latin typeface="Arial"/>
                <a:cs typeface="Arial"/>
              </a:rPr>
              <a:t>es</a:t>
            </a:r>
            <a:r>
              <a:rPr sz="1600" b="1" i="1" spc="-447" dirty="0">
                <a:solidFill>
                  <a:srgbClr val="0000FF"/>
                </a:solidFill>
                <a:latin typeface="Arial"/>
                <a:cs typeface="Arial"/>
              </a:rPr>
              <a:t>r</a:t>
            </a:r>
            <a:r>
              <a:rPr sz="2400" i="1" spc="-669" baseline="9259" dirty="0">
                <a:solidFill>
                  <a:srgbClr val="00375C"/>
                </a:solidFill>
                <a:latin typeface="Arial"/>
                <a:cs typeface="Arial"/>
              </a:rPr>
              <a:t>s</a:t>
            </a:r>
            <a:r>
              <a:rPr sz="1600" b="1" i="1" spc="-447" dirty="0">
                <a:solidFill>
                  <a:srgbClr val="0000FF"/>
                </a:solidFill>
                <a:latin typeface="Arial"/>
                <a:cs typeface="Arial"/>
              </a:rPr>
              <a:t>i</a:t>
            </a:r>
            <a:r>
              <a:rPr sz="2400" i="1" spc="-669" baseline="9259" dirty="0">
                <a:solidFill>
                  <a:srgbClr val="00375C"/>
                </a:solidFill>
                <a:latin typeface="Arial"/>
                <a:cs typeface="Arial"/>
              </a:rPr>
              <a:t>t</a:t>
            </a:r>
            <a:r>
              <a:rPr sz="2400" i="1" spc="-669" baseline="4629" dirty="0">
                <a:solidFill>
                  <a:srgbClr val="00375C"/>
                </a:solidFill>
                <a:latin typeface="Arial"/>
                <a:cs typeface="Arial"/>
              </a:rPr>
              <a:t>o</a:t>
            </a:r>
            <a:r>
              <a:rPr sz="1600" b="1" i="1" spc="-447" dirty="0">
                <a:solidFill>
                  <a:srgbClr val="0000FF"/>
                </a:solidFill>
                <a:latin typeface="Arial"/>
                <a:cs typeface="Arial"/>
              </a:rPr>
              <a:t>s</a:t>
            </a:r>
            <a:r>
              <a:rPr sz="2400" i="1" spc="-669" baseline="9259" dirty="0">
                <a:solidFill>
                  <a:srgbClr val="00375C"/>
                </a:solidFill>
                <a:latin typeface="Arial"/>
                <a:cs typeface="Arial"/>
              </a:rPr>
              <a:t>a</a:t>
            </a:r>
            <a:r>
              <a:rPr sz="2400" i="1" spc="-669" baseline="4629" dirty="0">
                <a:solidFill>
                  <a:srgbClr val="00375C"/>
                </a:solidFill>
                <a:latin typeface="Arial"/>
                <a:cs typeface="Arial"/>
              </a:rPr>
              <a:t>r</a:t>
            </a:r>
            <a:r>
              <a:rPr sz="1600" b="1" i="1" spc="-447" dirty="0">
                <a:solidFill>
                  <a:srgbClr val="0000FF"/>
                </a:solidFill>
                <a:latin typeface="Arial"/>
                <a:cs typeface="Arial"/>
              </a:rPr>
              <a:t>k</a:t>
            </a:r>
            <a:r>
              <a:rPr sz="2400" i="1" spc="-669" baseline="9259" dirty="0">
                <a:solidFill>
                  <a:srgbClr val="00375C"/>
                </a:solidFill>
                <a:latin typeface="Arial"/>
                <a:cs typeface="Arial"/>
              </a:rPr>
              <a:t>ff</a:t>
            </a:r>
            <a:r>
              <a:rPr sz="2400" i="1" spc="-669" baseline="4629" dirty="0">
                <a:solidFill>
                  <a:srgbClr val="00375C"/>
                </a:solidFill>
                <a:latin typeface="Arial"/>
                <a:cs typeface="Arial"/>
              </a:rPr>
              <a:t>a</a:t>
            </a:r>
            <a:r>
              <a:rPr sz="1600" b="1" i="1" spc="-447" dirty="0">
                <a:solidFill>
                  <a:srgbClr val="0000FF"/>
                </a:solidFill>
                <a:latin typeface="Arial"/>
                <a:cs typeface="Arial"/>
              </a:rPr>
              <a:t>s</a:t>
            </a:r>
            <a:r>
              <a:rPr sz="2400" i="1" spc="-669" baseline="9259" dirty="0">
                <a:solidFill>
                  <a:srgbClr val="00375C"/>
                </a:solidFill>
                <a:latin typeface="Arial"/>
                <a:cs typeface="Arial"/>
              </a:rPr>
              <a:t>,</a:t>
            </a:r>
            <a:r>
              <a:rPr sz="2400" i="1" spc="-669" baseline="4629" dirty="0">
                <a:solidFill>
                  <a:srgbClr val="00375C"/>
                </a:solidFill>
                <a:latin typeface="Arial"/>
                <a:cs typeface="Arial"/>
              </a:rPr>
              <a:t>c</a:t>
            </a:r>
            <a:r>
              <a:rPr sz="2400" i="1" spc="-669" baseline="9259" dirty="0">
                <a:solidFill>
                  <a:srgbClr val="00375C"/>
                </a:solidFill>
                <a:latin typeface="Arial"/>
                <a:cs typeface="Arial"/>
              </a:rPr>
              <a:t>e</a:t>
            </a:r>
            <a:r>
              <a:rPr sz="2400" i="1" spc="-669" baseline="4629" dirty="0">
                <a:solidFill>
                  <a:srgbClr val="00375C"/>
                </a:solidFill>
                <a:latin typeface="Arial"/>
                <a:cs typeface="Arial"/>
              </a:rPr>
              <a:t>t</a:t>
            </a:r>
            <a:r>
              <a:rPr sz="2400" i="1" spc="-669" baseline="9259" dirty="0">
                <a:solidFill>
                  <a:srgbClr val="00375C"/>
                </a:solidFill>
                <a:latin typeface="Arial"/>
                <a:cs typeface="Arial"/>
              </a:rPr>
              <a:t>tc.)</a:t>
            </a:r>
            <a:r>
              <a:rPr sz="2400" i="1" spc="100" baseline="9259" dirty="0">
                <a:solidFill>
                  <a:srgbClr val="00375C"/>
                </a:solidFill>
                <a:latin typeface="Arial"/>
                <a:cs typeface="Arial"/>
              </a:rPr>
              <a:t> </a:t>
            </a:r>
            <a:r>
              <a:rPr sz="2400" i="1" baseline="9259" dirty="0">
                <a:solidFill>
                  <a:srgbClr val="00375C"/>
                </a:solidFill>
                <a:latin typeface="Arial"/>
                <a:cs typeface="Arial"/>
              </a:rPr>
              <a:t>that </a:t>
            </a:r>
            <a:r>
              <a:rPr sz="2400" i="1" spc="-9" baseline="9259" dirty="0">
                <a:solidFill>
                  <a:srgbClr val="00375C"/>
                </a:solidFill>
                <a:latin typeface="Arial"/>
                <a:cs typeface="Arial"/>
              </a:rPr>
              <a:t>have</a:t>
            </a:r>
            <a:r>
              <a:rPr sz="2400" i="1" spc="109" baseline="9259" dirty="0">
                <a:solidFill>
                  <a:srgbClr val="00375C"/>
                </a:solidFill>
                <a:latin typeface="Arial"/>
                <a:cs typeface="Arial"/>
              </a:rPr>
              <a:t> </a:t>
            </a:r>
            <a:r>
              <a:rPr sz="2400" i="1" spc="-9" baseline="9259" dirty="0">
                <a:solidFill>
                  <a:srgbClr val="00375C"/>
                </a:solidFill>
                <a:latin typeface="Arial"/>
                <a:cs typeface="Arial"/>
              </a:rPr>
              <a:t>an</a:t>
            </a:r>
            <a:endParaRPr sz="2400" baseline="9259">
              <a:solidFill>
                <a:prstClr val="black"/>
              </a:solidFill>
              <a:latin typeface="Arial"/>
              <a:cs typeface="Arial"/>
            </a:endParaRPr>
          </a:p>
          <a:p>
            <a:pPr marL="16933" defTabSz="1219170">
              <a:lnSpc>
                <a:spcPts val="1800"/>
              </a:lnSpc>
            </a:pPr>
            <a:r>
              <a:rPr sz="1600" b="1" i="1" dirty="0">
                <a:solidFill>
                  <a:srgbClr val="0000FF"/>
                </a:solidFill>
                <a:latin typeface="Arial"/>
                <a:cs typeface="Arial"/>
              </a:rPr>
              <a:t>immediate </a:t>
            </a:r>
            <a:r>
              <a:rPr sz="1600" b="1" i="1" spc="-7" dirty="0">
                <a:solidFill>
                  <a:srgbClr val="0000FF"/>
                </a:solidFill>
                <a:latin typeface="Arial"/>
                <a:cs typeface="Arial"/>
              </a:rPr>
              <a:t>adverse</a:t>
            </a:r>
            <a:r>
              <a:rPr sz="1600" b="1" i="1" spc="-133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1600" b="1" i="1" spc="-13" dirty="0">
                <a:solidFill>
                  <a:srgbClr val="00375C"/>
                </a:solidFill>
                <a:latin typeface="Arial"/>
                <a:cs typeface="Arial"/>
              </a:rPr>
              <a:t>effect</a:t>
            </a:r>
            <a:endParaRPr sz="1600">
              <a:solidFill>
                <a:prstClr val="black"/>
              </a:solidFill>
              <a:latin typeface="Arial"/>
              <a:cs typeface="Arial"/>
            </a:endParaRPr>
          </a:p>
          <a:p>
            <a:pPr marL="240447" indent="-139697" defTabSz="1219170">
              <a:spcBef>
                <a:spcPts val="60"/>
              </a:spcBef>
              <a:buClr>
                <a:srgbClr val="0000FF"/>
              </a:buClr>
              <a:buSzPct val="78571"/>
              <a:buFont typeface="Arial"/>
              <a:buChar char="•"/>
              <a:tabLst>
                <a:tab pos="241294" algn="l"/>
              </a:tabLst>
            </a:pPr>
            <a:r>
              <a:rPr sz="1867" i="1" spc="-7" dirty="0">
                <a:solidFill>
                  <a:srgbClr val="000099"/>
                </a:solidFill>
                <a:latin typeface="Arial"/>
                <a:cs typeface="Arial"/>
              </a:rPr>
              <a:t>Các</a:t>
            </a:r>
            <a:r>
              <a:rPr sz="1867" i="1" dirty="0">
                <a:solidFill>
                  <a:srgbClr val="000099"/>
                </a:solidFill>
                <a:latin typeface="Arial"/>
                <a:cs typeface="Arial"/>
              </a:rPr>
              <a:t> điều</a:t>
            </a:r>
            <a:r>
              <a:rPr sz="1867" i="1" spc="-27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867" i="1" dirty="0">
                <a:solidFill>
                  <a:srgbClr val="000099"/>
                </a:solidFill>
                <a:latin typeface="Arial"/>
                <a:cs typeface="Arial"/>
              </a:rPr>
              <a:t>kiện</a:t>
            </a:r>
            <a:r>
              <a:rPr sz="1867" i="1" spc="-4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867" i="1" dirty="0">
                <a:solidFill>
                  <a:srgbClr val="000099"/>
                </a:solidFill>
                <a:latin typeface="Arial"/>
                <a:cs typeface="Arial"/>
              </a:rPr>
              <a:t>tồn</a:t>
            </a:r>
            <a:r>
              <a:rPr sz="1867" i="1" spc="-27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867" i="1" dirty="0">
                <a:solidFill>
                  <a:srgbClr val="000099"/>
                </a:solidFill>
                <a:latin typeface="Arial"/>
                <a:cs typeface="Arial"/>
              </a:rPr>
              <a:t>tại</a:t>
            </a:r>
            <a:r>
              <a:rPr sz="1867" i="1" spc="-27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867" i="1" dirty="0">
                <a:solidFill>
                  <a:srgbClr val="000099"/>
                </a:solidFill>
                <a:latin typeface="Arial"/>
                <a:cs typeface="Arial"/>
              </a:rPr>
              <a:t>trong</a:t>
            </a:r>
            <a:r>
              <a:rPr sz="1867" i="1" spc="-47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867" i="1" dirty="0">
                <a:solidFill>
                  <a:srgbClr val="000099"/>
                </a:solidFill>
                <a:latin typeface="Arial"/>
                <a:cs typeface="Arial"/>
              </a:rPr>
              <a:t>hệ</a:t>
            </a:r>
            <a:r>
              <a:rPr sz="1867" i="1" spc="-13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867" i="1" dirty="0">
                <a:solidFill>
                  <a:srgbClr val="000099"/>
                </a:solidFill>
                <a:latin typeface="Arial"/>
                <a:cs typeface="Arial"/>
              </a:rPr>
              <a:t>thống,</a:t>
            </a:r>
            <a:r>
              <a:rPr sz="1867" i="1" spc="-53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867" i="1" dirty="0">
                <a:solidFill>
                  <a:srgbClr val="000099"/>
                </a:solidFill>
                <a:latin typeface="Arial"/>
                <a:cs typeface="Arial"/>
              </a:rPr>
              <a:t>do</a:t>
            </a:r>
            <a:r>
              <a:rPr sz="1867" i="1" spc="-27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867" i="1" dirty="0">
                <a:solidFill>
                  <a:srgbClr val="000099"/>
                </a:solidFill>
                <a:latin typeface="Arial"/>
                <a:cs typeface="Arial"/>
              </a:rPr>
              <a:t>yếu</a:t>
            </a:r>
            <a:r>
              <a:rPr sz="1867" i="1" spc="-27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867" i="1" dirty="0">
                <a:solidFill>
                  <a:srgbClr val="000099"/>
                </a:solidFill>
                <a:latin typeface="Arial"/>
                <a:cs typeface="Arial"/>
              </a:rPr>
              <a:t>tố</a:t>
            </a:r>
            <a:r>
              <a:rPr sz="1867" i="1" spc="-27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867" i="1" dirty="0">
                <a:solidFill>
                  <a:srgbClr val="000099"/>
                </a:solidFill>
                <a:latin typeface="Arial"/>
                <a:cs typeface="Arial"/>
              </a:rPr>
              <a:t>kích</a:t>
            </a:r>
            <a:r>
              <a:rPr sz="1867" i="1" spc="-4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867" i="1" dirty="0">
                <a:solidFill>
                  <a:srgbClr val="000099"/>
                </a:solidFill>
                <a:latin typeface="Arial"/>
                <a:cs typeface="Arial"/>
              </a:rPr>
              <a:t>hoạt</a:t>
            </a:r>
            <a:r>
              <a:rPr sz="1867" i="1" spc="-2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867" i="1" dirty="0">
                <a:solidFill>
                  <a:srgbClr val="000099"/>
                </a:solidFill>
                <a:latin typeface="Arial"/>
                <a:cs typeface="Arial"/>
              </a:rPr>
              <a:t>và/hoặc</a:t>
            </a:r>
            <a:endParaRPr sz="1867">
              <a:solidFill>
                <a:prstClr val="black"/>
              </a:solidFill>
              <a:latin typeface="Arial"/>
              <a:cs typeface="Arial"/>
            </a:endParaRPr>
          </a:p>
          <a:p>
            <a:pPr marL="240447" indent="-139697" defTabSz="1219170">
              <a:buClr>
                <a:srgbClr val="0000FF"/>
              </a:buClr>
              <a:buSzPct val="78571"/>
              <a:buFont typeface="Arial"/>
              <a:buChar char="•"/>
              <a:tabLst>
                <a:tab pos="241294" algn="l"/>
              </a:tabLst>
            </a:pPr>
            <a:r>
              <a:rPr sz="1867" i="1" dirty="0">
                <a:solidFill>
                  <a:srgbClr val="000099"/>
                </a:solidFill>
                <a:latin typeface="Arial"/>
                <a:cs typeface="Arial"/>
              </a:rPr>
              <a:t>chuỗi sự kiện, dẫn đến tai</a:t>
            </a:r>
            <a:r>
              <a:rPr sz="1867" i="1" spc="-26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1867" i="1" dirty="0">
                <a:solidFill>
                  <a:srgbClr val="000099"/>
                </a:solidFill>
                <a:latin typeface="Arial"/>
                <a:cs typeface="Arial"/>
              </a:rPr>
              <a:t>nạn</a:t>
            </a:r>
            <a:endParaRPr sz="1867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714587" y="6586787"/>
            <a:ext cx="1275925" cy="2051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1333" spc="-7" dirty="0">
                <a:solidFill>
                  <a:srgbClr val="FFFFFF"/>
                </a:solidFill>
                <a:latin typeface="Arial"/>
                <a:cs typeface="Arial"/>
              </a:rPr>
              <a:t>V2, August</a:t>
            </a:r>
            <a:r>
              <a:rPr sz="1333" spc="-13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33" spc="-7" dirty="0">
                <a:solidFill>
                  <a:srgbClr val="FFFFFF"/>
                </a:solidFill>
                <a:latin typeface="Arial"/>
                <a:cs typeface="Arial"/>
              </a:rPr>
              <a:t>2021</a:t>
            </a:r>
            <a:endParaRPr sz="1333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5237479" y="6586787"/>
            <a:ext cx="1723813" cy="2051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1333" spc="-7" dirty="0">
                <a:solidFill>
                  <a:srgbClr val="FFFFFF"/>
                </a:solidFill>
                <a:latin typeface="Arial"/>
                <a:cs typeface="Arial"/>
              </a:rPr>
              <a:t>ITP/R/AGA/SMS/004E</a:t>
            </a:r>
            <a:endParaRPr sz="1333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23120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4272" y="369333"/>
            <a:ext cx="5533136" cy="489964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767840" y="2048255"/>
            <a:ext cx="4163907" cy="965200"/>
          </a:xfrm>
          <a:custGeom>
            <a:avLst/>
            <a:gdLst/>
            <a:ahLst/>
            <a:cxnLst/>
            <a:rect l="l" t="t" r="r" b="b"/>
            <a:pathLst>
              <a:path w="3122929" h="723900">
                <a:moveTo>
                  <a:pt x="0" y="723899"/>
                </a:moveTo>
                <a:lnTo>
                  <a:pt x="3122675" y="723899"/>
                </a:lnTo>
                <a:lnTo>
                  <a:pt x="3122675" y="0"/>
                </a:lnTo>
                <a:lnTo>
                  <a:pt x="0" y="0"/>
                </a:lnTo>
                <a:lnTo>
                  <a:pt x="0" y="7238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911856" y="3013456"/>
            <a:ext cx="2688336" cy="33263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-16933" y="0"/>
            <a:ext cx="34290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2400" spc="-7" dirty="0">
                <a:solidFill>
                  <a:srgbClr val="279DD9"/>
                </a:solidFill>
                <a:latin typeface="Calibri"/>
                <a:cs typeface="Calibri"/>
              </a:rPr>
              <a:t>12</a:t>
            </a:r>
            <a:endParaRPr sz="24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677407" y="286223"/>
            <a:ext cx="6305296" cy="60536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873166" y="1900767"/>
            <a:ext cx="9556327" cy="9669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765656" defTabSz="1219170">
              <a:lnSpc>
                <a:spcPts val="2333"/>
              </a:lnSpc>
            </a:pPr>
            <a:r>
              <a:rPr sz="2000" b="1" spc="-7" dirty="0">
                <a:solidFill>
                  <a:srgbClr val="279DD9"/>
                </a:solidFill>
                <a:latin typeface="Times New Roman"/>
                <a:cs typeface="Times New Roman"/>
              </a:rPr>
              <a:t>VJ </a:t>
            </a:r>
            <a:r>
              <a:rPr sz="2000" b="1" dirty="0">
                <a:solidFill>
                  <a:srgbClr val="279DD9"/>
                </a:solidFill>
                <a:latin typeface="Times New Roman"/>
                <a:cs typeface="Times New Roman"/>
              </a:rPr>
              <a:t>322, </a:t>
            </a:r>
            <a:r>
              <a:rPr sz="2000" b="1" spc="-7" dirty="0">
                <a:solidFill>
                  <a:srgbClr val="279DD9"/>
                </a:solidFill>
                <a:latin typeface="Times New Roman"/>
                <a:cs typeface="Times New Roman"/>
              </a:rPr>
              <a:t>SGN-PQC  </a:t>
            </a:r>
            <a:r>
              <a:rPr sz="2000" b="1" dirty="0">
                <a:solidFill>
                  <a:srgbClr val="279DD9"/>
                </a:solidFill>
                <a:latin typeface="Times New Roman"/>
                <a:cs typeface="Times New Roman"/>
              </a:rPr>
              <a:t>ngày</a:t>
            </a:r>
            <a:r>
              <a:rPr sz="2000" b="1" spc="-93" dirty="0">
                <a:solidFill>
                  <a:srgbClr val="279DD9"/>
                </a:solidFill>
                <a:latin typeface="Times New Roman"/>
                <a:cs typeface="Times New Roman"/>
              </a:rPr>
              <a:t> </a:t>
            </a:r>
            <a:r>
              <a:rPr sz="2000" b="1" dirty="0">
                <a:solidFill>
                  <a:srgbClr val="279DD9"/>
                </a:solidFill>
                <a:latin typeface="Times New Roman"/>
                <a:cs typeface="Times New Roman"/>
              </a:rPr>
              <a:t>14/6/2020</a:t>
            </a:r>
            <a:endParaRPr sz="2000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6933" defTabSz="1219170">
              <a:lnSpc>
                <a:spcPts val="2573"/>
              </a:lnSpc>
            </a:pPr>
            <a:r>
              <a:rPr sz="2200" b="1" spc="-13" dirty="0">
                <a:solidFill>
                  <a:srgbClr val="279DD9"/>
                </a:solidFill>
                <a:latin typeface="Cambria"/>
                <a:cs typeface="Cambria"/>
              </a:rPr>
              <a:t>GIÓ… </a:t>
            </a:r>
            <a:r>
              <a:rPr sz="2200" b="1" spc="-7" dirty="0">
                <a:solidFill>
                  <a:srgbClr val="279DD9"/>
                </a:solidFill>
                <a:latin typeface="Cambria"/>
                <a:cs typeface="Cambria"/>
              </a:rPr>
              <a:t>có </a:t>
            </a:r>
            <a:r>
              <a:rPr sz="2200" b="1" dirty="0">
                <a:solidFill>
                  <a:srgbClr val="279DD9"/>
                </a:solidFill>
                <a:latin typeface="Cambria"/>
                <a:cs typeface="Cambria"/>
              </a:rPr>
              <a:t>phải </a:t>
            </a:r>
            <a:r>
              <a:rPr sz="2200" b="1" spc="7" dirty="0">
                <a:solidFill>
                  <a:srgbClr val="279DD9"/>
                </a:solidFill>
                <a:latin typeface="Cambria"/>
                <a:cs typeface="Cambria"/>
              </a:rPr>
              <a:t>là </a:t>
            </a:r>
            <a:r>
              <a:rPr sz="2200" b="1" dirty="0">
                <a:solidFill>
                  <a:srgbClr val="279DD9"/>
                </a:solidFill>
                <a:latin typeface="Cambria"/>
                <a:cs typeface="Cambria"/>
              </a:rPr>
              <a:t>mối</a:t>
            </a:r>
            <a:r>
              <a:rPr sz="2200" b="1" spc="-120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200" b="1" spc="-20" dirty="0">
                <a:solidFill>
                  <a:srgbClr val="279DD9"/>
                </a:solidFill>
                <a:latin typeface="Cambria"/>
                <a:cs typeface="Cambria"/>
              </a:rPr>
              <a:t>nguy</a:t>
            </a:r>
            <a:endParaRPr sz="2200" dirty="0">
              <a:solidFill>
                <a:prstClr val="black"/>
              </a:solidFill>
              <a:latin typeface="Cambria"/>
              <a:cs typeface="Cambria"/>
            </a:endParaRPr>
          </a:p>
          <a:p>
            <a:pPr marL="16933" defTabSz="1219170"/>
            <a:r>
              <a:rPr sz="2200" b="1" dirty="0">
                <a:solidFill>
                  <a:srgbClr val="279DD9"/>
                </a:solidFill>
                <a:latin typeface="Cambria"/>
                <a:cs typeface="Cambria"/>
              </a:rPr>
              <a:t>không?</a:t>
            </a:r>
            <a:endParaRPr sz="2200" dirty="0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21573" y="5352085"/>
            <a:ext cx="1963420" cy="11079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marR="6773" defTabSz="1219170"/>
            <a:r>
              <a:rPr i="1" spc="7" dirty="0">
                <a:solidFill>
                  <a:srgbClr val="279DD9"/>
                </a:solidFill>
                <a:latin typeface="Times New Roman"/>
                <a:cs typeface="Times New Roman"/>
              </a:rPr>
              <a:t>Quy </a:t>
            </a:r>
            <a:r>
              <a:rPr i="1" dirty="0">
                <a:solidFill>
                  <a:srgbClr val="279DD9"/>
                </a:solidFill>
                <a:latin typeface="Times New Roman"/>
                <a:cs typeface="Times New Roman"/>
              </a:rPr>
              <a:t>định về </a:t>
            </a:r>
            <a:r>
              <a:rPr i="1" spc="-7" dirty="0">
                <a:solidFill>
                  <a:srgbClr val="279DD9"/>
                </a:solidFill>
                <a:latin typeface="Times New Roman"/>
                <a:cs typeface="Times New Roman"/>
              </a:rPr>
              <a:t>giới</a:t>
            </a:r>
            <a:r>
              <a:rPr i="1" spc="-147" dirty="0">
                <a:solidFill>
                  <a:srgbClr val="279DD9"/>
                </a:solidFill>
                <a:latin typeface="Times New Roman"/>
                <a:cs typeface="Times New Roman"/>
              </a:rPr>
              <a:t> </a:t>
            </a:r>
            <a:r>
              <a:rPr i="1" dirty="0">
                <a:solidFill>
                  <a:srgbClr val="279DD9"/>
                </a:solidFill>
                <a:latin typeface="Times New Roman"/>
                <a:cs typeface="Times New Roman"/>
              </a:rPr>
              <a:t>hạn  </a:t>
            </a:r>
            <a:r>
              <a:rPr i="1" spc="-7" dirty="0">
                <a:solidFill>
                  <a:srgbClr val="279DD9"/>
                </a:solidFill>
                <a:latin typeface="Times New Roman"/>
                <a:cs typeface="Times New Roman"/>
              </a:rPr>
              <a:t>tốc </a:t>
            </a:r>
            <a:r>
              <a:rPr i="1" dirty="0">
                <a:solidFill>
                  <a:srgbClr val="279DD9"/>
                </a:solidFill>
                <a:latin typeface="Times New Roman"/>
                <a:cs typeface="Times New Roman"/>
              </a:rPr>
              <a:t>độ </a:t>
            </a:r>
            <a:r>
              <a:rPr i="1" spc="-7" dirty="0">
                <a:solidFill>
                  <a:srgbClr val="279DD9"/>
                </a:solidFill>
                <a:latin typeface="Times New Roman"/>
                <a:cs typeface="Times New Roman"/>
              </a:rPr>
              <a:t>tối </a:t>
            </a:r>
            <a:r>
              <a:rPr i="1" dirty="0">
                <a:solidFill>
                  <a:srgbClr val="279DD9"/>
                </a:solidFill>
                <a:latin typeface="Times New Roman"/>
                <a:cs typeface="Times New Roman"/>
              </a:rPr>
              <a:t>đa của </a:t>
            </a:r>
            <a:r>
              <a:rPr i="1" spc="-7" dirty="0">
                <a:solidFill>
                  <a:srgbClr val="279DD9"/>
                </a:solidFill>
                <a:latin typeface="Times New Roman"/>
                <a:cs typeface="Times New Roman"/>
              </a:rPr>
              <a:t>gió  </a:t>
            </a:r>
            <a:r>
              <a:rPr i="1" dirty="0">
                <a:solidFill>
                  <a:srgbClr val="279DD9"/>
                </a:solidFill>
                <a:latin typeface="Times New Roman"/>
                <a:cs typeface="Times New Roman"/>
              </a:rPr>
              <a:t>đối </a:t>
            </a:r>
            <a:r>
              <a:rPr i="1" spc="-7" dirty="0">
                <a:solidFill>
                  <a:srgbClr val="279DD9"/>
                </a:solidFill>
                <a:latin typeface="Times New Roman"/>
                <a:cs typeface="Times New Roman"/>
              </a:rPr>
              <a:t>với </a:t>
            </a:r>
            <a:r>
              <a:rPr i="1" dirty="0">
                <a:solidFill>
                  <a:srgbClr val="279DD9"/>
                </a:solidFill>
                <a:latin typeface="Times New Roman"/>
                <a:cs typeface="Times New Roman"/>
              </a:rPr>
              <a:t>HĐ đường  CHC.</a:t>
            </a:r>
            <a:endParaRPr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06" b="28906"/>
          <a:stretch>
            <a:fillRect/>
          </a:stretch>
        </p:blipFill>
        <p:spPr>
          <a:xfrm>
            <a:off x="365761" y="300446"/>
            <a:ext cx="11456126" cy="6309360"/>
          </a:xfrm>
        </p:spPr>
      </p:pic>
    </p:spTree>
    <p:extLst>
      <p:ext uri="{BB962C8B-B14F-4D97-AF65-F5344CB8AC3E}">
        <p14:creationId xmlns:p14="http://schemas.microsoft.com/office/powerpoint/2010/main" val="439736638"/>
      </p:ext>
    </p:extLst>
  </p:cSld>
  <p:clrMapOvr>
    <a:masterClrMapping/>
  </p:clrMapOvr>
  <p:transition spd="med">
    <p:zoom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Placeholder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190" b="34190"/>
          <a:stretch>
            <a:fillRect/>
          </a:stretch>
        </p:blipFill>
        <p:spPr>
          <a:xfrm>
            <a:off x="-28120" y="347809"/>
            <a:ext cx="11341441" cy="6379561"/>
          </a:xfrm>
        </p:spPr>
      </p:pic>
    </p:spTree>
    <p:extLst>
      <p:ext uri="{BB962C8B-B14F-4D97-AF65-F5344CB8AC3E}">
        <p14:creationId xmlns:p14="http://schemas.microsoft.com/office/powerpoint/2010/main" val="2977612671"/>
      </p:ext>
    </p:extLst>
  </p:cSld>
  <p:clrMapOvr>
    <a:masterClrMapping/>
  </p:clrMapOvr>
  <p:transition spd="med">
    <p:zoom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1143000" y="0"/>
            <a:ext cx="9906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505203" y="5017944"/>
            <a:ext cx="2806400" cy="1193800"/>
          </a:xfrm>
          <a:prstGeom prst="rect">
            <a:avLst/>
          </a:prstGeom>
        </p:spPr>
        <p:txBody>
          <a:bodyPr wrap="square" lIns="0" tIns="13620" rIns="0" bIns="0" rtlCol="0">
            <a:noAutofit/>
          </a:bodyPr>
          <a:lstStyle/>
          <a:p>
            <a:pPr marL="18796" marR="43811" lvl="0" indent="0" algn="l" defTabSz="914400" rtl="0" eaLnBrk="1" fontAlgn="auto" latinLnBrk="0" hangingPunct="1">
              <a:lnSpc>
                <a:spcPts val="214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1200" cap="none" spc="24" normalizeH="0" baseline="0" noProof="0" dirty="0">
                <a:ln>
                  <a:noFill/>
                </a:ln>
                <a:solidFill>
                  <a:srgbClr val="D1A3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Case study </a:t>
            </a:r>
            <a:r>
              <a:rPr kumimoji="0" lang="en-US" sz="2000" b="1" i="0" u="none" strike="noStrike" kern="1200" cap="none" spc="24" normalizeH="0" baseline="0" noProof="0" dirty="0">
                <a:ln>
                  <a:noFill/>
                </a:ln>
                <a:solidFill>
                  <a:srgbClr val="D1A3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2700" marR="0" lvl="0" indent="0" algn="l" defTabSz="914400" rtl="0" eaLnBrk="1" fontAlgn="auto" latinLnBrk="0" hangingPunct="1">
              <a:lnSpc>
                <a:spcPct val="95825"/>
              </a:lnSpc>
              <a:spcBef>
                <a:spcPts val="102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44" normalizeH="0" baseline="0" noProof="0" dirty="0" err="1">
                <a:ln>
                  <a:noFill/>
                </a:ln>
                <a:solidFill>
                  <a:srgbClr val="D1A3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Va</a:t>
            </a:r>
            <a:r>
              <a:rPr kumimoji="0" lang="en-US" sz="2000" b="1" i="0" u="none" strike="noStrike" kern="1200" cap="none" spc="44" normalizeH="0" baseline="0" noProof="0" dirty="0">
                <a:ln>
                  <a:noFill/>
                </a:ln>
                <a:solidFill>
                  <a:srgbClr val="D1A3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44" normalizeH="0" baseline="0" noProof="0" dirty="0" err="1">
                <a:ln>
                  <a:noFill/>
                </a:ln>
                <a:solidFill>
                  <a:srgbClr val="D1A3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chạm</a:t>
            </a:r>
            <a:r>
              <a:rPr kumimoji="0" lang="en-US" sz="2000" b="1" i="0" u="none" strike="noStrike" kern="1200" cap="none" spc="44" normalizeH="0" baseline="0" noProof="0" dirty="0">
                <a:ln>
                  <a:noFill/>
                </a:ln>
                <a:solidFill>
                  <a:srgbClr val="D1A3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000" b="1" i="0" u="none" strike="noStrike" kern="1200" cap="none" spc="44" normalizeH="0" baseline="0" noProof="0" dirty="0" err="1">
                <a:ln>
                  <a:noFill/>
                </a:ln>
                <a:solidFill>
                  <a:srgbClr val="D1A3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xe</a:t>
            </a:r>
            <a:r>
              <a:rPr kumimoji="0" lang="en-US" sz="2000" b="1" i="0" u="none" strike="noStrike" kern="1200" cap="none" spc="44" normalizeH="0" baseline="0" noProof="0" dirty="0">
                <a:ln>
                  <a:noFill/>
                </a:ln>
                <a:solidFill>
                  <a:srgbClr val="D1A33B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thang</a:t>
            </a:r>
            <a:endParaRPr kumimoji="0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635500" y="5023679"/>
            <a:ext cx="104648" cy="215900"/>
          </a:xfrm>
          <a:prstGeom prst="rect">
            <a:avLst/>
          </a:prstGeom>
        </p:spPr>
        <p:txBody>
          <a:bodyPr wrap="square" lIns="0" tIns="10382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63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1200" cap="none" spc="-125" normalizeH="0" baseline="0" noProof="0" dirty="0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•</a:t>
            </a:r>
            <a:endParaRPr kumimoji="0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858004" y="5023679"/>
            <a:ext cx="5850585" cy="1328420"/>
          </a:xfrm>
          <a:prstGeom prst="rect">
            <a:avLst/>
          </a:prstGeom>
        </p:spPr>
        <p:txBody>
          <a:bodyPr wrap="square" lIns="0" tIns="10382" rIns="0" bIns="0" rtlCol="0">
            <a:noAutofit/>
          </a:bodyPr>
          <a:lstStyle/>
          <a:p>
            <a:pPr marL="18796" marR="8161" lvl="0" indent="0" algn="l" defTabSz="914400" rtl="0" eaLnBrk="1" fontAlgn="auto" latinLnBrk="0" hangingPunct="1">
              <a:lnSpc>
                <a:spcPts val="163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20" normalizeH="0" baseline="0" noProof="0" dirty="0" err="1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</a:t>
            </a:r>
            <a:r>
              <a:rPr kumimoji="0" lang="en-US" sz="1800" b="0" i="0" u="none" strike="noStrike" kern="1200" cap="none" spc="20" normalizeH="0" baseline="0" noProof="0" dirty="0" err="1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ày</a:t>
            </a:r>
            <a:r>
              <a:rPr kumimoji="0" sz="1800" b="0" i="0" u="none" strike="noStrike" kern="1200" cap="none" spc="20" normalizeH="0" baseline="0" noProof="0" dirty="0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21/8/2019,  </a:t>
            </a:r>
            <a:r>
              <a:rPr kumimoji="0" sz="1800" b="0" i="0" u="none" strike="noStrike" kern="1200" cap="none" spc="20" normalizeH="0" baseline="0" noProof="0" dirty="0" err="1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</a:t>
            </a:r>
            <a:r>
              <a:rPr kumimoji="0" lang="en-US" sz="1800" b="0" i="0" u="none" strike="noStrike" kern="1200" cap="none" spc="20" normalizeH="0" baseline="0" noProof="0" dirty="0" err="1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à</a:t>
            </a:r>
            <a:r>
              <a:rPr kumimoji="0" sz="1800" b="0" i="0" u="none" strike="noStrike" kern="1200" cap="none" spc="20" normalizeH="0" baseline="0" noProof="0" dirty="0" err="1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u</a:t>
            </a:r>
            <a:r>
              <a:rPr kumimoji="0" sz="1800" b="0" i="0" u="none" strike="noStrike" kern="1200" cap="none" spc="20" normalizeH="0" baseline="0" noProof="0" dirty="0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bay B787/VN-A865, VN320/SGN-KIX,  trong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8795" marR="20869" lvl="0" indent="-6095" algn="l" defTabSz="914400" rtl="0" eaLnBrk="1" fontAlgn="auto" latinLnBrk="0" hangingPunct="1">
              <a:lnSpc>
                <a:spcPts val="1724"/>
              </a:lnSpc>
              <a:spcBef>
                <a:spcPts val="776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24" normalizeH="0" baseline="0" noProof="0" dirty="0" err="1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quá</a:t>
            </a:r>
            <a:r>
              <a:rPr kumimoji="0" lang="en-US" sz="1800" b="0" i="0" u="none" strike="noStrike" kern="1200" cap="none" spc="24" normalizeH="0" baseline="0" noProof="0" dirty="0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24" normalizeH="0" baseline="0" noProof="0" dirty="0" err="1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trình</a:t>
            </a:r>
            <a:r>
              <a:rPr kumimoji="0" lang="en-US" sz="1800" b="0" i="0" u="none" strike="noStrike" kern="1200" cap="none" spc="24" normalizeH="0" baseline="0" noProof="0" dirty="0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24" normalizeH="0" baseline="0" noProof="0" dirty="0" err="1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tiếp</a:t>
            </a:r>
            <a:r>
              <a:rPr kumimoji="0" lang="en-US" sz="1800" b="0" i="0" u="none" strike="noStrike" kern="1200" cap="none" spc="24" normalizeH="0" baseline="0" noProof="0" dirty="0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24" normalizeH="0" baseline="0" noProof="0" dirty="0" err="1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cận</a:t>
            </a:r>
            <a:r>
              <a:rPr kumimoji="0" lang="en-US" sz="1800" b="0" i="0" u="none" strike="noStrike" kern="1200" cap="none" spc="24" normalizeH="0" baseline="0" noProof="0" dirty="0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1800" b="0" i="0" u="none" strike="noStrike" kern="1200" cap="none" spc="24" normalizeH="0" baseline="0" noProof="0" dirty="0" err="1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xe</a:t>
            </a:r>
            <a:r>
              <a:rPr kumimoji="0" lang="en-US" sz="1800" b="0" i="0" u="none" strike="noStrike" kern="1200" cap="none" spc="24" normalizeH="0" baseline="0" noProof="0" dirty="0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thang </a:t>
            </a:r>
            <a:r>
              <a:rPr kumimoji="0" lang="en-US" sz="1800" b="0" i="0" u="none" strike="noStrike" kern="1200" cap="none" spc="24" normalizeH="0" baseline="0" noProof="0" dirty="0" err="1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va</a:t>
            </a:r>
            <a:r>
              <a:rPr kumimoji="0" lang="en-US" sz="1800" b="0" i="0" u="none" strike="noStrike" kern="1200" cap="none" spc="24" normalizeH="0" baseline="0" noProof="0" dirty="0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24" normalizeH="0" baseline="0" noProof="0" dirty="0" err="1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chạm</a:t>
            </a:r>
            <a:r>
              <a:rPr kumimoji="0" lang="en-US" sz="1800" b="0" i="0" u="none" strike="noStrike" kern="1200" cap="none" spc="24" normalizeH="0" baseline="0" noProof="0" dirty="0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24" normalizeH="0" baseline="0" noProof="0" dirty="0" err="1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tàu</a:t>
            </a:r>
            <a:r>
              <a:rPr kumimoji="0" lang="en-US" sz="1800" b="0" i="0" u="none" strike="noStrike" kern="1200" cap="none" spc="24" normalizeH="0" baseline="0" noProof="0" dirty="0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bay , </a:t>
            </a:r>
            <a:r>
              <a:rPr kumimoji="0" lang="en-US" sz="1800" b="0" i="0" u="none" strike="noStrike" kern="1200" cap="none" spc="24" normalizeH="0" baseline="0" noProof="0" dirty="0" err="1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gây</a:t>
            </a:r>
            <a:r>
              <a:rPr kumimoji="0" lang="en-US" sz="1800" b="0" i="0" u="none" strike="noStrike" kern="1200" cap="none" spc="24" normalizeH="0" baseline="0" noProof="0" dirty="0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24" normalizeH="0" baseline="0" noProof="0" dirty="0" err="1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thủng</a:t>
            </a:r>
            <a:r>
              <a:rPr kumimoji="0" lang="en-US" sz="1800" b="0" i="0" u="none" strike="noStrike" kern="1200" cap="none" spc="24" normalizeH="0" baseline="0" noProof="0" dirty="0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 </a:t>
            </a:r>
            <a:r>
              <a:rPr kumimoji="0" lang="en-US" sz="1800" b="0" i="0" u="none" strike="noStrike" kern="1200" cap="none" spc="24" normalizeH="0" baseline="0" noProof="0" dirty="0" err="1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lỗ</a:t>
            </a:r>
            <a:r>
              <a:rPr kumimoji="0" lang="en-US" sz="1800" b="0" i="0" u="none" strike="noStrike" kern="1200" cap="none" spc="24" normalizeH="0" baseline="0" noProof="0" dirty="0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d</a:t>
            </a:r>
            <a:r>
              <a:rPr kumimoji="0" lang="vi-VN" sz="1800" b="0" i="0" u="none" strike="noStrike" kern="1200" cap="none" spc="24" normalizeH="0" baseline="0" noProof="0" dirty="0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ư</a:t>
            </a:r>
            <a:r>
              <a:rPr kumimoji="0" lang="en-US" sz="1800" b="0" i="0" u="none" strike="noStrike" kern="1200" cap="none" spc="24" normalizeH="0" baseline="0" noProof="0" dirty="0" err="1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ới</a:t>
            </a:r>
            <a:r>
              <a:rPr kumimoji="0" lang="en-US" sz="1800" b="0" i="0" u="none" strike="noStrike" kern="1200" cap="none" spc="24" normalizeH="0" baseline="0" noProof="0" dirty="0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24" normalizeH="0" baseline="0" noProof="0" dirty="0" err="1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cửa</a:t>
            </a:r>
            <a:r>
              <a:rPr kumimoji="0" lang="en-US" sz="1800" b="0" i="0" u="none" strike="noStrike" kern="1200" cap="none" spc="24" normalizeH="0" baseline="0" noProof="0" dirty="0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4L, </a:t>
            </a:r>
            <a:r>
              <a:rPr kumimoji="0" lang="en-US" sz="1800" b="0" i="0" u="none" strike="noStrike" kern="1200" cap="none" spc="24" normalizeH="0" baseline="0" noProof="0" dirty="0" err="1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kích</a:t>
            </a:r>
            <a:r>
              <a:rPr kumimoji="0" lang="en-US" sz="1800" b="0" i="0" u="none" strike="noStrike" kern="1200" cap="none" spc="24" normalizeH="0" baseline="0" noProof="0" dirty="0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24" normalizeH="0" baseline="0" noProof="0" dirty="0" err="1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</a:t>
            </a:r>
            <a:r>
              <a:rPr kumimoji="0" lang="vi-VN" sz="1800" b="0" i="0" u="none" strike="noStrike" kern="1200" cap="none" spc="24" normalizeH="0" baseline="0" noProof="0" dirty="0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ư</a:t>
            </a:r>
            <a:r>
              <a:rPr kumimoji="0" lang="en-US" sz="1800" b="0" i="0" u="none" strike="noStrike" kern="1200" cap="none" spc="24" normalizeH="0" baseline="0" noProof="0" dirty="0" err="1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ớc</a:t>
            </a:r>
            <a:r>
              <a:rPr kumimoji="0" lang="en-US" sz="1800" b="0" i="0" u="none" strike="noStrike" kern="1200" cap="none" spc="24" normalizeH="0" baseline="0" noProof="0" dirty="0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20cm*20cm.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18795" marR="20869" lvl="0" indent="0" algn="l" defTabSz="914400" rtl="0" eaLnBrk="1" fontAlgn="auto" latinLnBrk="0" hangingPunct="1">
              <a:lnSpc>
                <a:spcPts val="287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55" normalizeH="0" baseline="0" noProof="0" dirty="0" err="1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Chuyến</a:t>
            </a:r>
            <a:r>
              <a:rPr kumimoji="0" lang="en-US" sz="1800" b="0" i="0" u="none" strike="noStrike" kern="1200" cap="none" spc="55" normalizeH="0" baseline="0" noProof="0" dirty="0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bay </a:t>
            </a:r>
            <a:r>
              <a:rPr kumimoji="0" lang="en-US" sz="1800" b="0" i="0" u="none" strike="noStrike" kern="1200" cap="none" spc="55" normalizeH="0" baseline="0" noProof="0" dirty="0" err="1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đổi</a:t>
            </a:r>
            <a:r>
              <a:rPr kumimoji="0" lang="en-US" sz="1800" b="0" i="0" u="none" strike="noStrike" kern="1200" cap="none" spc="55" normalizeH="0" baseline="0" noProof="0" dirty="0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55" normalizeH="0" baseline="0" noProof="0" dirty="0" err="1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tàu</a:t>
            </a:r>
            <a:r>
              <a:rPr kumimoji="0" lang="en-US" sz="1800" b="0" i="0" u="none" strike="noStrike" kern="1200" cap="none" spc="55" normalizeH="0" baseline="0" noProof="0" dirty="0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en-US" sz="1800" b="0" i="0" u="none" strike="noStrike" kern="1200" cap="none" spc="55" normalizeH="0" baseline="0" noProof="0" dirty="0" err="1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chậm</a:t>
            </a:r>
            <a:r>
              <a:rPr kumimoji="0" lang="en-US" sz="1800" b="0" i="0" u="none" strike="noStrike" kern="1200" cap="none" spc="55" normalizeH="0" baseline="0" noProof="0" dirty="0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9 </a:t>
            </a:r>
            <a:r>
              <a:rPr kumimoji="0" lang="en-US" sz="1800" b="0" i="0" u="none" strike="noStrike" kern="1200" cap="none" spc="55" normalizeH="0" baseline="0" noProof="0" dirty="0" err="1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tiếng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4635499" y="5883215"/>
            <a:ext cx="104648" cy="215900"/>
          </a:xfrm>
          <a:prstGeom prst="rect">
            <a:avLst/>
          </a:prstGeom>
        </p:spPr>
        <p:txBody>
          <a:bodyPr wrap="square" lIns="0" tIns="10382" rIns="0" bIns="0" rtlCol="0">
            <a:no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63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1200" cap="none" spc="-125" normalizeH="0" baseline="0" noProof="0" dirty="0">
                <a:ln>
                  <a:noFill/>
                </a:ln>
                <a:solidFill>
                  <a:srgbClr val="2F5497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•</a:t>
            </a:r>
            <a:endParaRPr kumimoji="0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" name="object 81">
            <a:extLst>
              <a:ext uri="{FF2B5EF4-FFF2-40B4-BE49-F238E27FC236}">
                <a16:creationId xmlns:a16="http://schemas.microsoft.com/office/drawing/2014/main" id="{8347035A-5AE4-4058-B133-B4FB0B57F108}"/>
              </a:ext>
            </a:extLst>
          </p:cNvPr>
          <p:cNvSpPr/>
          <p:nvPr/>
        </p:nvSpPr>
        <p:spPr>
          <a:xfrm>
            <a:off x="1496767" y="354177"/>
            <a:ext cx="2612484" cy="787058"/>
          </a:xfrm>
          <a:custGeom>
            <a:avLst/>
            <a:gdLst/>
            <a:ahLst/>
            <a:cxnLst/>
            <a:rect l="l" t="t" r="r" b="b"/>
            <a:pathLst>
              <a:path w="2883408" h="868679">
                <a:moveTo>
                  <a:pt x="2449067" y="0"/>
                </a:moveTo>
                <a:lnTo>
                  <a:pt x="0" y="0"/>
                </a:lnTo>
                <a:lnTo>
                  <a:pt x="434340" y="434339"/>
                </a:lnTo>
                <a:lnTo>
                  <a:pt x="0" y="868679"/>
                </a:lnTo>
                <a:lnTo>
                  <a:pt x="2449067" y="868679"/>
                </a:lnTo>
                <a:lnTo>
                  <a:pt x="2883408" y="434339"/>
                </a:lnTo>
                <a:lnTo>
                  <a:pt x="2449067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31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         </a:t>
            </a:r>
            <a:r>
              <a:rPr kumimoji="0" lang="en-US" sz="163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</a:t>
            </a:r>
            <a:r>
              <a:rPr kumimoji="0" lang="en-US" sz="1631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HÀNH VI KHÔNG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31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ĐẠT CHUẨN</a:t>
            </a:r>
            <a:endParaRPr kumimoji="0" sz="1631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3231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3A534242-11C1-49A0-953B-D2D81349D9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875" y="3081338"/>
            <a:ext cx="1238250" cy="695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ject 2">
            <a:extLst>
              <a:ext uri="{FF2B5EF4-FFF2-40B4-BE49-F238E27FC236}">
                <a16:creationId xmlns:a16="http://schemas.microsoft.com/office/drawing/2014/main" id="{DE252E59-6D96-4E34-80A2-49F73E40D5EB}"/>
              </a:ext>
            </a:extLst>
          </p:cNvPr>
          <p:cNvSpPr txBox="1">
            <a:spLocks/>
          </p:cNvSpPr>
          <p:nvPr/>
        </p:nvSpPr>
        <p:spPr>
          <a:xfrm>
            <a:off x="954157" y="145775"/>
            <a:ext cx="10906539" cy="3847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0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25000"/>
                        <a:lumOff val="75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  <a:tileRect/>
                </a:gradFill>
                <a:latin typeface="+mj-lt"/>
                <a:ea typeface="+mj-ea"/>
                <a:cs typeface="+mj-cs"/>
              </a:defRPr>
            </a:lvl1pPr>
          </a:lstStyle>
          <a:p>
            <a:pPr marL="12700" algn="ctr">
              <a:lnSpc>
                <a:spcPct val="100000"/>
              </a:lnSpc>
            </a:pPr>
            <a:r>
              <a:rPr lang="en-US" sz="2500" spc="-10" dirty="0" err="1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500" spc="-10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spc="-5" dirty="0" err="1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rủi</a:t>
            </a:r>
            <a:r>
              <a:rPr lang="en-US" sz="2500" spc="-5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spc="-20" dirty="0" err="1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</a:t>
            </a:r>
            <a:r>
              <a:rPr lang="en-US" sz="2500" spc="-20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spc="-10" dirty="0" err="1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500" spc="-10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spc="-10" dirty="0" err="1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500" spc="-10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spc="-10" dirty="0" err="1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hàng</a:t>
            </a:r>
            <a:r>
              <a:rPr lang="en-US" sz="2500" spc="-10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spc="-5" dirty="0" err="1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500" spc="-5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spc="-5" dirty="0" err="1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500" spc="135" dirty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spc="-10" dirty="0" err="1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endParaRPr lang="en-US" sz="2500" spc="-10" dirty="0">
              <a:solidFill>
                <a:srgbClr val="FF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D93E8B-47C2-4F14-B24E-A52F55DC3D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5948" y="724993"/>
            <a:ext cx="10177669" cy="5987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1877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object 108"/>
          <p:cNvSpPr/>
          <p:nvPr/>
        </p:nvSpPr>
        <p:spPr>
          <a:xfrm>
            <a:off x="1251675" y="0"/>
            <a:ext cx="196074" cy="1339381"/>
          </a:xfrm>
          <a:custGeom>
            <a:avLst/>
            <a:gdLst/>
            <a:ahLst/>
            <a:cxnLst/>
            <a:rect l="l" t="t" r="r" b="b"/>
            <a:pathLst>
              <a:path w="216408" h="1478280">
                <a:moveTo>
                  <a:pt x="0" y="1478280"/>
                </a:moveTo>
                <a:lnTo>
                  <a:pt x="216408" y="1478280"/>
                </a:lnTo>
                <a:lnTo>
                  <a:pt x="216408" y="0"/>
                </a:lnTo>
                <a:lnTo>
                  <a:pt x="0" y="0"/>
                </a:lnTo>
                <a:lnTo>
                  <a:pt x="0" y="1478280"/>
                </a:lnTo>
                <a:close/>
              </a:path>
            </a:pathLst>
          </a:custGeom>
          <a:solidFill>
            <a:srgbClr val="DCA10F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09" name="object 109"/>
          <p:cNvSpPr/>
          <p:nvPr/>
        </p:nvSpPr>
        <p:spPr>
          <a:xfrm>
            <a:off x="1251675" y="1339381"/>
            <a:ext cx="196074" cy="5509411"/>
          </a:xfrm>
          <a:custGeom>
            <a:avLst/>
            <a:gdLst/>
            <a:ahLst/>
            <a:cxnLst/>
            <a:rect l="l" t="t" r="r" b="b"/>
            <a:pathLst>
              <a:path w="216408" h="6080757">
                <a:moveTo>
                  <a:pt x="216408" y="6080757"/>
                </a:moveTo>
                <a:lnTo>
                  <a:pt x="216408" y="0"/>
                </a:lnTo>
                <a:lnTo>
                  <a:pt x="0" y="0"/>
                </a:lnTo>
                <a:lnTo>
                  <a:pt x="0" y="6080757"/>
                </a:lnTo>
                <a:lnTo>
                  <a:pt x="216408" y="6080757"/>
                </a:lnTo>
                <a:close/>
              </a:path>
            </a:pathLst>
          </a:custGeom>
          <a:solidFill>
            <a:srgbClr val="046685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89" name="object 89"/>
          <p:cNvSpPr/>
          <p:nvPr/>
        </p:nvSpPr>
        <p:spPr>
          <a:xfrm>
            <a:off x="4575848" y="452099"/>
            <a:ext cx="333580" cy="2002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02" name="object 102"/>
          <p:cNvSpPr/>
          <p:nvPr/>
        </p:nvSpPr>
        <p:spPr>
          <a:xfrm>
            <a:off x="8190911" y="354177"/>
            <a:ext cx="2602818" cy="787058"/>
          </a:xfrm>
          <a:custGeom>
            <a:avLst/>
            <a:gdLst/>
            <a:ahLst/>
            <a:cxnLst/>
            <a:rect l="l" t="t" r="r" b="b"/>
            <a:pathLst>
              <a:path w="2872740" h="868679">
                <a:moveTo>
                  <a:pt x="2438400" y="0"/>
                </a:moveTo>
                <a:lnTo>
                  <a:pt x="0" y="0"/>
                </a:lnTo>
                <a:lnTo>
                  <a:pt x="434340" y="434339"/>
                </a:lnTo>
                <a:lnTo>
                  <a:pt x="0" y="868679"/>
                </a:lnTo>
                <a:lnTo>
                  <a:pt x="2438400" y="868679"/>
                </a:lnTo>
                <a:lnTo>
                  <a:pt x="2872740" y="434339"/>
                </a:lnTo>
                <a:lnTo>
                  <a:pt x="2438400" y="0"/>
                </a:lnTo>
                <a:close/>
              </a:path>
            </a:pathLst>
          </a:custGeom>
          <a:solidFill>
            <a:srgbClr val="CCCC00"/>
          </a:solid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8190911" y="354177"/>
            <a:ext cx="2602818" cy="787058"/>
          </a:xfrm>
          <a:custGeom>
            <a:avLst/>
            <a:gdLst/>
            <a:ahLst/>
            <a:cxnLst/>
            <a:rect l="l" t="t" r="r" b="b"/>
            <a:pathLst>
              <a:path w="2872740" h="868679">
                <a:moveTo>
                  <a:pt x="0" y="0"/>
                </a:moveTo>
                <a:lnTo>
                  <a:pt x="2438400" y="0"/>
                </a:lnTo>
                <a:lnTo>
                  <a:pt x="2872740" y="434339"/>
                </a:lnTo>
                <a:lnTo>
                  <a:pt x="2438400" y="868679"/>
                </a:lnTo>
                <a:lnTo>
                  <a:pt x="0" y="868679"/>
                </a:lnTo>
                <a:lnTo>
                  <a:pt x="434340" y="434339"/>
                </a:lnTo>
                <a:lnTo>
                  <a:pt x="0" y="0"/>
                </a:lnTo>
                <a:close/>
              </a:path>
            </a:pathLst>
          </a:custGeom>
          <a:ln w="25908">
            <a:solidFill>
              <a:srgbClr val="9BBA58"/>
            </a:solidFill>
          </a:ln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05" name="object 105"/>
          <p:cNvSpPr/>
          <p:nvPr/>
        </p:nvSpPr>
        <p:spPr>
          <a:xfrm>
            <a:off x="8872915" y="645412"/>
            <a:ext cx="165696" cy="2002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06" name="object 106"/>
          <p:cNvSpPr/>
          <p:nvPr/>
        </p:nvSpPr>
        <p:spPr>
          <a:xfrm>
            <a:off x="8955763" y="645412"/>
            <a:ext cx="1268155" cy="2002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07" name="object 107"/>
          <p:cNvSpPr/>
          <p:nvPr/>
        </p:nvSpPr>
        <p:spPr>
          <a:xfrm>
            <a:off x="9088321" y="838723"/>
            <a:ext cx="899054" cy="20021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927260" y="1505170"/>
            <a:ext cx="621362" cy="27781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07057" y="1505308"/>
            <a:ext cx="354177" cy="27754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743174" y="1505308"/>
            <a:ext cx="157412" cy="27754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21880" y="1505308"/>
            <a:ext cx="354177" cy="27754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057997" y="1505308"/>
            <a:ext cx="157412" cy="27754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609285" y="1505308"/>
            <a:ext cx="96656" cy="27754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136704" y="1505308"/>
            <a:ext cx="1219320" cy="27754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312115" y="1505308"/>
            <a:ext cx="487884" cy="27754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4740164" y="1505308"/>
            <a:ext cx="966932" cy="27754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658630" y="1505308"/>
            <a:ext cx="662787" cy="27754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273088" y="1505308"/>
            <a:ext cx="161554" cy="27754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380791" y="1505308"/>
            <a:ext cx="362461" cy="27754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684569" y="1505308"/>
            <a:ext cx="306538" cy="27754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888928" y="1505308"/>
            <a:ext cx="356247" cy="277542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188563" y="1505308"/>
            <a:ext cx="606173" cy="27754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674606" y="1505308"/>
            <a:ext cx="661291" cy="27754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293552" y="1505308"/>
            <a:ext cx="463951" cy="27754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702270" y="1505308"/>
            <a:ext cx="281684" cy="27754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8843112" y="1505308"/>
            <a:ext cx="473156" cy="277542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9260116" y="1505308"/>
            <a:ext cx="182266" cy="277542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9351249" y="1505308"/>
            <a:ext cx="254068" cy="277542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9540420" y="1505308"/>
            <a:ext cx="269256" cy="277542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9719924" y="1505308"/>
            <a:ext cx="364532" cy="277542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0023932" y="1505308"/>
            <a:ext cx="420454" cy="277542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0304234" y="1505308"/>
            <a:ext cx="138081" cy="27754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947876" y="1781469"/>
            <a:ext cx="281683" cy="27754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2088718" y="1781469"/>
            <a:ext cx="473156" cy="277542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2515342" y="1781469"/>
            <a:ext cx="370055" cy="277542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792883" y="1781469"/>
            <a:ext cx="345892" cy="277542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3095280" y="1781469"/>
            <a:ext cx="582009" cy="27754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560956" y="1781469"/>
            <a:ext cx="366604" cy="27754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3877161" y="1781469"/>
            <a:ext cx="463951" cy="27754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4296925" y="1781469"/>
            <a:ext cx="418384" cy="277542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4575848" y="1781469"/>
            <a:ext cx="473156" cy="277542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5002517" y="1781469"/>
            <a:ext cx="620442" cy="277542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5468079" y="1781469"/>
            <a:ext cx="140842" cy="277542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5538500" y="1781469"/>
            <a:ext cx="605827" cy="277542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6094965" y="1781469"/>
            <a:ext cx="619636" cy="277542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6662475" y="1781469"/>
            <a:ext cx="694545" cy="277542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7249318" y="1781469"/>
            <a:ext cx="218167" cy="277542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7430203" y="1781469"/>
            <a:ext cx="440384" cy="277542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7760561" y="1781469"/>
            <a:ext cx="587533" cy="277542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5" name="object 45"/>
          <p:cNvSpPr/>
          <p:nvPr/>
        </p:nvSpPr>
        <p:spPr>
          <a:xfrm>
            <a:off x="8310121" y="1781469"/>
            <a:ext cx="619636" cy="277542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6" name="object 46"/>
          <p:cNvSpPr/>
          <p:nvPr/>
        </p:nvSpPr>
        <p:spPr>
          <a:xfrm>
            <a:off x="8879013" y="1781469"/>
            <a:ext cx="1070124" cy="277542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9820723" y="1781469"/>
            <a:ext cx="362875" cy="277542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10134395" y="1781469"/>
            <a:ext cx="256830" cy="277542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10262810" y="1781469"/>
            <a:ext cx="220929" cy="277542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3036319" y="1502859"/>
            <a:ext cx="748948" cy="277817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2621664" y="2057354"/>
            <a:ext cx="271327" cy="277817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2802549" y="2057354"/>
            <a:ext cx="364533" cy="277817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3096661" y="2057354"/>
            <a:ext cx="614804" cy="277817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4" name="object 54"/>
          <p:cNvSpPr/>
          <p:nvPr/>
        </p:nvSpPr>
        <p:spPr>
          <a:xfrm>
            <a:off x="3639662" y="2057354"/>
            <a:ext cx="428970" cy="277817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4012480" y="2057354"/>
            <a:ext cx="262353" cy="277817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4143657" y="2057354"/>
            <a:ext cx="279612" cy="277817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4381155" y="2057354"/>
            <a:ext cx="259591" cy="277817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4510951" y="2057354"/>
            <a:ext cx="508135" cy="277817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4943143" y="2057354"/>
            <a:ext cx="220928" cy="277817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5053607" y="2057354"/>
            <a:ext cx="231975" cy="277817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5220685" y="2057354"/>
            <a:ext cx="638968" cy="277817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6038352" y="2057354"/>
            <a:ext cx="251306" cy="277817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5782902" y="2057354"/>
            <a:ext cx="1040667" cy="277817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6750847" y="2057354"/>
            <a:ext cx="474997" cy="277817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7158184" y="2057354"/>
            <a:ext cx="259591" cy="277817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7287980" y="2057354"/>
            <a:ext cx="356248" cy="277817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7575187" y="2057354"/>
            <a:ext cx="259591" cy="277817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7704984" y="2057354"/>
            <a:ext cx="304882" cy="277817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7959397" y="2057354"/>
            <a:ext cx="486733" cy="277817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8398493" y="2057354"/>
            <a:ext cx="277542" cy="277817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8634610" y="2057354"/>
            <a:ext cx="438176" cy="277817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9014332" y="2057354"/>
            <a:ext cx="709044" cy="277817"/>
          </a:xfrm>
          <a:prstGeom prst="rect">
            <a:avLst/>
          </a:prstGeom>
          <a:blipFill>
            <a:blip r:embed="rId7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3" name="object 73"/>
          <p:cNvSpPr/>
          <p:nvPr/>
        </p:nvSpPr>
        <p:spPr>
          <a:xfrm>
            <a:off x="9655026" y="2057354"/>
            <a:ext cx="271742" cy="277817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4" name="object 74"/>
          <p:cNvSpPr/>
          <p:nvPr/>
        </p:nvSpPr>
        <p:spPr>
          <a:xfrm>
            <a:off x="9836142" y="2057354"/>
            <a:ext cx="371160" cy="277817"/>
          </a:xfrm>
          <a:prstGeom prst="rect">
            <a:avLst/>
          </a:prstGeom>
          <a:blipFill>
            <a:blip r:embed="rId7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10134396" y="2057354"/>
            <a:ext cx="358318" cy="277817"/>
          </a:xfrm>
          <a:prstGeom prst="rect">
            <a:avLst/>
          </a:prstGeom>
          <a:blipFill>
            <a:blip r:embed="rId7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srgbClr val="FFFF00"/>
              </a:solidFill>
              <a:effectLst/>
              <a:highlight>
                <a:srgbClr val="FFFF00"/>
              </a:highlight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6" name="object 76"/>
          <p:cNvSpPr/>
          <p:nvPr/>
        </p:nvSpPr>
        <p:spPr>
          <a:xfrm>
            <a:off x="1947876" y="2334136"/>
            <a:ext cx="550596" cy="277542"/>
          </a:xfrm>
          <a:prstGeom prst="rect">
            <a:avLst/>
          </a:prstGeom>
          <a:blipFill>
            <a:blip r:embed="rId7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2436636" y="2334136"/>
            <a:ext cx="585116" cy="277542"/>
          </a:xfrm>
          <a:prstGeom prst="rect">
            <a:avLst/>
          </a:prstGeom>
          <a:blipFill>
            <a:blip r:embed="rId7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8" name="object 78"/>
          <p:cNvSpPr/>
          <p:nvPr/>
        </p:nvSpPr>
        <p:spPr>
          <a:xfrm>
            <a:off x="2904729" y="2334136"/>
            <a:ext cx="366603" cy="277542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3194698" y="2334136"/>
            <a:ext cx="455113" cy="277542"/>
          </a:xfrm>
          <a:prstGeom prst="rect">
            <a:avLst/>
          </a:prstGeom>
          <a:blipFill>
            <a:blip r:embed="rId7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80" name="object 80"/>
          <p:cNvSpPr/>
          <p:nvPr/>
        </p:nvSpPr>
        <p:spPr>
          <a:xfrm>
            <a:off x="3536102" y="2334136"/>
            <a:ext cx="96656" cy="277542"/>
          </a:xfrm>
          <a:prstGeom prst="rect">
            <a:avLst/>
          </a:prstGeom>
          <a:blipFill>
            <a:blip r:embed="rId7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" name="object 2"/>
          <p:cNvSpPr/>
          <p:nvPr/>
        </p:nvSpPr>
        <p:spPr>
          <a:xfrm>
            <a:off x="2118819" y="2609675"/>
            <a:ext cx="8674909" cy="4239117"/>
          </a:xfrm>
          <a:prstGeom prst="rect">
            <a:avLst/>
          </a:prstGeom>
          <a:blipFill>
            <a:blip r:embed="rId7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3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763370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D8F70AE1-E03F-4CB0-9D7A-B52861A7F9E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2508" r="2508"/>
          <a:stretch>
            <a:fillRect/>
          </a:stretch>
        </p:blipFill>
        <p:spPr>
          <a:xfrm>
            <a:off x="6334539" y="1550504"/>
            <a:ext cx="5857461" cy="5307496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989430-7612-4DBB-9615-84E32C47E4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145776"/>
            <a:ext cx="12191999" cy="1643267"/>
          </a:xfrm>
        </p:spPr>
        <p:txBody>
          <a:bodyPr>
            <a:normAutofit/>
          </a:bodyPr>
          <a:lstStyle/>
          <a:p>
            <a:pPr algn="just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8/6/2010,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SNG, 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nạp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trôi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chạm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đuôi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bay 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nguyên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đậu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phép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phanh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chèn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bánh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đỗ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9/5/2010,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chạm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nạp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liệu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bay B777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00580A-317D-48C7-964F-2A2968CEB5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1550504"/>
            <a:ext cx="6334537" cy="5307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8285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87423" y="1316736"/>
            <a:ext cx="4870704" cy="42672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480047" y="2852927"/>
            <a:ext cx="4332223" cy="35580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-16933" y="0"/>
            <a:ext cx="34290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2400" spc="-7" dirty="0">
                <a:solidFill>
                  <a:srgbClr val="279DD9"/>
                </a:solidFill>
                <a:latin typeface="Calibri"/>
                <a:cs typeface="Calibri"/>
              </a:rPr>
              <a:t>29</a:t>
            </a:r>
            <a:endParaRPr sz="24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 idx="4294967295"/>
          </p:nvPr>
        </p:nvSpPr>
        <p:spPr>
          <a:xfrm>
            <a:off x="0" y="128588"/>
            <a:ext cx="2654300" cy="4603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/>
            <a:r>
              <a:rPr sz="3000" spc="-7" dirty="0">
                <a:solidFill>
                  <a:srgbClr val="003E7A"/>
                </a:solidFill>
                <a:latin typeface="Cambria"/>
                <a:cs typeface="Cambria"/>
              </a:rPr>
              <a:t>Ví </a:t>
            </a:r>
            <a:r>
              <a:rPr sz="3000" dirty="0">
                <a:solidFill>
                  <a:srgbClr val="003E7A"/>
                </a:solidFill>
                <a:latin typeface="Cambria"/>
                <a:cs typeface="Cambria"/>
              </a:rPr>
              <a:t>dụ </a:t>
            </a:r>
            <a:r>
              <a:rPr sz="3000" spc="-7" dirty="0">
                <a:solidFill>
                  <a:srgbClr val="003E7A"/>
                </a:solidFill>
                <a:latin typeface="Cambria"/>
                <a:cs typeface="Cambria"/>
              </a:rPr>
              <a:t>phân</a:t>
            </a:r>
            <a:r>
              <a:rPr sz="3000" spc="-133" dirty="0">
                <a:solidFill>
                  <a:srgbClr val="003E7A"/>
                </a:solidFill>
                <a:latin typeface="Cambria"/>
                <a:cs typeface="Cambria"/>
              </a:rPr>
              <a:t> </a:t>
            </a:r>
            <a:r>
              <a:rPr sz="3000" spc="-7" dirty="0">
                <a:solidFill>
                  <a:srgbClr val="003E7A"/>
                </a:solidFill>
                <a:latin typeface="Cambria"/>
                <a:cs typeface="Cambria"/>
              </a:rPr>
              <a:t>tích</a:t>
            </a:r>
            <a:endParaRPr sz="30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47380A2-0F56-4863-A091-78E3EF576A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8313" y="106017"/>
            <a:ext cx="8401878" cy="675198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7083608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49495B3-F15B-493D-83E6-56B7CC896756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0" y="1"/>
          <a:ext cx="12072729" cy="70612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0514">
                  <a:extLst>
                    <a:ext uri="{9D8B030D-6E8A-4147-A177-3AD203B41FA5}">
                      <a16:colId xmlns:a16="http://schemas.microsoft.com/office/drawing/2014/main" val="146569971"/>
                    </a:ext>
                  </a:extLst>
                </a:gridCol>
                <a:gridCol w="761107">
                  <a:extLst>
                    <a:ext uri="{9D8B030D-6E8A-4147-A177-3AD203B41FA5}">
                      <a16:colId xmlns:a16="http://schemas.microsoft.com/office/drawing/2014/main" val="2097589947"/>
                    </a:ext>
                  </a:extLst>
                </a:gridCol>
                <a:gridCol w="1430356">
                  <a:extLst>
                    <a:ext uri="{9D8B030D-6E8A-4147-A177-3AD203B41FA5}">
                      <a16:colId xmlns:a16="http://schemas.microsoft.com/office/drawing/2014/main" val="3050202886"/>
                    </a:ext>
                  </a:extLst>
                </a:gridCol>
                <a:gridCol w="1404110">
                  <a:extLst>
                    <a:ext uri="{9D8B030D-6E8A-4147-A177-3AD203B41FA5}">
                      <a16:colId xmlns:a16="http://schemas.microsoft.com/office/drawing/2014/main" val="1232094048"/>
                    </a:ext>
                  </a:extLst>
                </a:gridCol>
                <a:gridCol w="1062926">
                  <a:extLst>
                    <a:ext uri="{9D8B030D-6E8A-4147-A177-3AD203B41FA5}">
                      <a16:colId xmlns:a16="http://schemas.microsoft.com/office/drawing/2014/main" val="712976837"/>
                    </a:ext>
                  </a:extLst>
                </a:gridCol>
                <a:gridCol w="3186765">
                  <a:extLst>
                    <a:ext uri="{9D8B030D-6E8A-4147-A177-3AD203B41FA5}">
                      <a16:colId xmlns:a16="http://schemas.microsoft.com/office/drawing/2014/main" val="2233120062"/>
                    </a:ext>
                  </a:extLst>
                </a:gridCol>
                <a:gridCol w="736872">
                  <a:extLst>
                    <a:ext uri="{9D8B030D-6E8A-4147-A177-3AD203B41FA5}">
                      <a16:colId xmlns:a16="http://schemas.microsoft.com/office/drawing/2014/main" val="2214298285"/>
                    </a:ext>
                  </a:extLst>
                </a:gridCol>
                <a:gridCol w="2331966">
                  <a:extLst>
                    <a:ext uri="{9D8B030D-6E8A-4147-A177-3AD203B41FA5}">
                      <a16:colId xmlns:a16="http://schemas.microsoft.com/office/drawing/2014/main" val="112278146"/>
                    </a:ext>
                  </a:extLst>
                </a:gridCol>
                <a:gridCol w="568113">
                  <a:extLst>
                    <a:ext uri="{9D8B030D-6E8A-4147-A177-3AD203B41FA5}">
                      <a16:colId xmlns:a16="http://schemas.microsoft.com/office/drawing/2014/main" val="1346901757"/>
                    </a:ext>
                  </a:extLst>
                </a:gridCol>
              </a:tblGrid>
              <a:tr h="21089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STT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67" marR="39867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Quá trình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67" marR="39867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Hoạt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động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67" marR="39867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Yếu tố tồn tại mối nguy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67" marR="39867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Rủi ro liên quan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67" marR="39867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Đánh giá rủi ro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67" marR="39867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8071280"/>
                  </a:ext>
                </a:extLst>
              </a:tr>
              <a:tr h="99756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Phương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tiện</a:t>
                      </a:r>
                      <a:r>
                        <a:rPr lang="en-US" sz="1600" dirty="0">
                          <a:effectLst/>
                        </a:rPr>
                        <a:t>/</a:t>
                      </a:r>
                      <a:r>
                        <a:rPr lang="en-US" sz="1600" dirty="0" err="1">
                          <a:effectLst/>
                        </a:rPr>
                        <a:t>thiết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bị</a:t>
                      </a:r>
                      <a:r>
                        <a:rPr lang="en-US" sz="1600" dirty="0">
                          <a:effectLst/>
                        </a:rPr>
                        <a:t>/</a:t>
                      </a:r>
                      <a:r>
                        <a:rPr lang="en-US" sz="1600" dirty="0" err="1">
                          <a:effectLst/>
                        </a:rPr>
                        <a:t>dụng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cụ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hỗ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trợ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67" marR="398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</a:rPr>
                        <a:t>Khu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vực</a:t>
                      </a:r>
                      <a:r>
                        <a:rPr lang="en-US" sz="1600" dirty="0">
                          <a:effectLst/>
                        </a:rPr>
                        <a:t>/</a:t>
                      </a:r>
                      <a:r>
                        <a:rPr lang="en-US" sz="1600" dirty="0" err="1">
                          <a:effectLst/>
                        </a:rPr>
                        <a:t>vị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trí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67" marR="39867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Tần suất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67" marR="398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Mô tả rủi ro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67" marR="398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Mức độ rủi ro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67" marR="39867" marT="0" marB="0" anchor="ctr"/>
                </a:tc>
                <a:extLst>
                  <a:ext uri="{0D108BD9-81ED-4DB2-BD59-A6C34878D82A}">
                    <a16:rowId xmlns:a16="http://schemas.microsoft.com/office/drawing/2014/main" val="2193982530"/>
                  </a:ext>
                </a:extLst>
              </a:tr>
              <a:tr h="1555701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effectLst/>
                        </a:rPr>
                        <a:t>6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67" marR="39867" marT="0" marB="0" anchor="ctr"/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 err="1">
                          <a:effectLst/>
                        </a:rPr>
                        <a:t>Vận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chuyển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67" marR="39867" marT="0" marB="0" anchor="ctr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effectLst/>
                        </a:rPr>
                        <a:t>- </a:t>
                      </a:r>
                      <a:r>
                        <a:rPr lang="en-US" sz="1600" dirty="0" err="1">
                          <a:effectLst/>
                        </a:rPr>
                        <a:t>Vận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chuyển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suất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ăn</a:t>
                      </a:r>
                      <a:r>
                        <a:rPr lang="en-US" sz="1600" dirty="0">
                          <a:effectLst/>
                        </a:rPr>
                        <a:t> ra </a:t>
                      </a:r>
                      <a:r>
                        <a:rPr lang="en-US" sz="1600" dirty="0" err="1">
                          <a:effectLst/>
                        </a:rPr>
                        <a:t>tàu</a:t>
                      </a:r>
                      <a:r>
                        <a:rPr lang="en-US" sz="1600" dirty="0">
                          <a:effectLst/>
                        </a:rPr>
                        <a:t> bay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effectLst/>
                        </a:rPr>
                        <a:t>- </a:t>
                      </a:r>
                      <a:r>
                        <a:rPr lang="en-US" sz="1600" dirty="0" err="1">
                          <a:effectLst/>
                        </a:rPr>
                        <a:t>Trao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đổi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thông</a:t>
                      </a:r>
                      <a:r>
                        <a:rPr lang="en-US" sz="1600" dirty="0">
                          <a:effectLst/>
                        </a:rPr>
                        <a:t> tin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effectLst/>
                        </a:rPr>
                        <a:t>- </a:t>
                      </a:r>
                      <a:r>
                        <a:rPr lang="en-US" sz="1600" dirty="0" err="1">
                          <a:effectLst/>
                        </a:rPr>
                        <a:t>Bảo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dưỡng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phương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tiện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67" marR="39867" marT="0" marB="0" anchor="ctr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effectLst/>
                        </a:rPr>
                        <a:t>- </a:t>
                      </a:r>
                      <a:r>
                        <a:rPr lang="en-US" sz="1600" dirty="0" err="1">
                          <a:effectLst/>
                        </a:rPr>
                        <a:t>Xe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nâng</a:t>
                      </a:r>
                      <a:endParaRPr lang="en-US" sz="16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effectLst/>
                        </a:rPr>
                        <a:t>- </a:t>
                      </a:r>
                      <a:r>
                        <a:rPr lang="en-US" sz="1600" dirty="0" err="1">
                          <a:effectLst/>
                        </a:rPr>
                        <a:t>Xe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tải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nhỏ</a:t>
                      </a:r>
                      <a:endParaRPr lang="en-US" sz="16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effectLst/>
                        </a:rPr>
                        <a:t>- </a:t>
                      </a:r>
                      <a:r>
                        <a:rPr lang="en-US" sz="1600" dirty="0" err="1">
                          <a:effectLst/>
                        </a:rPr>
                        <a:t>Chèn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xe</a:t>
                      </a:r>
                      <a:endParaRPr lang="en-US" sz="16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effectLst/>
                        </a:rPr>
                        <a:t>- </a:t>
                      </a:r>
                      <a:r>
                        <a:rPr lang="en-US" sz="1600" dirty="0" err="1">
                          <a:effectLst/>
                        </a:rPr>
                        <a:t>Bộ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đàm</a:t>
                      </a:r>
                      <a:endParaRPr lang="en-US" sz="16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effectLst/>
                        </a:rPr>
                        <a:t>- </a:t>
                      </a:r>
                      <a:r>
                        <a:rPr lang="en-US" sz="1600" dirty="0" err="1">
                          <a:effectLst/>
                        </a:rPr>
                        <a:t>Điện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thoại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67" marR="39867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 err="1">
                          <a:effectLst/>
                        </a:rPr>
                        <a:t>Sân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đỗ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tàu</a:t>
                      </a:r>
                      <a:r>
                        <a:rPr lang="en-US" sz="1600" dirty="0">
                          <a:effectLst/>
                        </a:rPr>
                        <a:t> bay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67" marR="39867" marT="0" marB="0" anchor="ctr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effectLst/>
                        </a:rPr>
                        <a:t>- </a:t>
                      </a:r>
                      <a:r>
                        <a:rPr lang="en-US" sz="1600" dirty="0" err="1">
                          <a:effectLst/>
                        </a:rPr>
                        <a:t>Thực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hiện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sai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thao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tác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vận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hành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phương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tiện</a:t>
                      </a:r>
                      <a:r>
                        <a:rPr lang="en-US" sz="1600" dirty="0">
                          <a:effectLst/>
                        </a:rPr>
                        <a:t>..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effectLst/>
                        </a:rPr>
                        <a:t>- </a:t>
                      </a:r>
                      <a:r>
                        <a:rPr lang="en-US" sz="1600" dirty="0" err="1">
                          <a:effectLst/>
                        </a:rPr>
                        <a:t>Môi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trường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làm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việc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tại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sân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đỗ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tiềm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ẩn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các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mối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nguy</a:t>
                      </a:r>
                      <a:r>
                        <a:rPr lang="en-US" sz="1600" dirty="0">
                          <a:effectLst/>
                        </a:rPr>
                        <a:t>: </a:t>
                      </a:r>
                      <a:r>
                        <a:rPr lang="en-US" sz="1600" dirty="0" err="1">
                          <a:effectLst/>
                        </a:rPr>
                        <a:t>tiếng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ồn</a:t>
                      </a:r>
                      <a:r>
                        <a:rPr lang="en-US" sz="1600" dirty="0">
                          <a:effectLst/>
                        </a:rPr>
                        <a:t>, </a:t>
                      </a:r>
                      <a:r>
                        <a:rPr lang="en-US" sz="1600" dirty="0" err="1">
                          <a:effectLst/>
                        </a:rPr>
                        <a:t>nhiệt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độ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cao</a:t>
                      </a:r>
                      <a:r>
                        <a:rPr lang="en-US" sz="1600" dirty="0">
                          <a:effectLst/>
                        </a:rPr>
                        <a:t>, </a:t>
                      </a:r>
                      <a:r>
                        <a:rPr lang="en-US" sz="1600" dirty="0" err="1">
                          <a:effectLst/>
                        </a:rPr>
                        <a:t>mật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độ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phương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tiện</a:t>
                      </a:r>
                      <a:r>
                        <a:rPr lang="en-US" sz="1600" dirty="0">
                          <a:effectLst/>
                        </a:rPr>
                        <a:t>, </a:t>
                      </a:r>
                      <a:r>
                        <a:rPr lang="en-US" sz="1600" dirty="0" err="1">
                          <a:effectLst/>
                        </a:rPr>
                        <a:t>độ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cao</a:t>
                      </a:r>
                      <a:r>
                        <a:rPr lang="en-US" sz="1600" dirty="0">
                          <a:effectLst/>
                        </a:rPr>
                        <a:t> (</a:t>
                      </a:r>
                      <a:r>
                        <a:rPr lang="en-US" sz="1600" dirty="0" err="1">
                          <a:effectLst/>
                        </a:rPr>
                        <a:t>chuyển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hàng</a:t>
                      </a:r>
                      <a:r>
                        <a:rPr lang="en-US" sz="1600" dirty="0">
                          <a:effectLst/>
                        </a:rPr>
                        <a:t>  </a:t>
                      </a:r>
                      <a:r>
                        <a:rPr lang="en-US" sz="1600" dirty="0" err="1">
                          <a:effectLst/>
                        </a:rPr>
                        <a:t>từ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thùng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xe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nâng</a:t>
                      </a:r>
                      <a:r>
                        <a:rPr lang="en-US" sz="1600" dirty="0">
                          <a:effectLst/>
                        </a:rPr>
                        <a:t> sang </a:t>
                      </a:r>
                      <a:r>
                        <a:rPr lang="en-US" sz="1600" dirty="0" err="1">
                          <a:effectLst/>
                        </a:rPr>
                        <a:t>máy</a:t>
                      </a:r>
                      <a:r>
                        <a:rPr lang="en-US" sz="1600" dirty="0">
                          <a:effectLst/>
                        </a:rPr>
                        <a:t> bay…)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effectLst/>
                        </a:rPr>
                        <a:t>-</a:t>
                      </a:r>
                      <a:r>
                        <a:rPr lang="en-US" sz="1600" dirty="0" err="1">
                          <a:effectLst/>
                        </a:rPr>
                        <a:t>Trao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đổi</a:t>
                      </a:r>
                      <a:r>
                        <a:rPr lang="en-US" sz="1600" dirty="0">
                          <a:effectLst/>
                        </a:rPr>
                        <a:t>, </a:t>
                      </a:r>
                      <a:r>
                        <a:rPr lang="en-US" sz="1600" dirty="0" err="1">
                          <a:effectLst/>
                        </a:rPr>
                        <a:t>tiếp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nhận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thông</a:t>
                      </a:r>
                      <a:r>
                        <a:rPr lang="en-US" sz="1600" dirty="0">
                          <a:effectLst/>
                        </a:rPr>
                        <a:t> tin </a:t>
                      </a:r>
                      <a:r>
                        <a:rPr lang="en-US" sz="1600" dirty="0" err="1">
                          <a:effectLst/>
                        </a:rPr>
                        <a:t>không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kịp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thời</a:t>
                      </a:r>
                      <a:endParaRPr lang="en-US" sz="16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effectLst/>
                        </a:rPr>
                        <a:t>- </a:t>
                      </a:r>
                      <a:r>
                        <a:rPr lang="en-US" sz="1600" dirty="0" err="1">
                          <a:effectLst/>
                        </a:rPr>
                        <a:t>Điều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kiện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thời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tiết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xấu</a:t>
                      </a:r>
                      <a:endParaRPr lang="en-US" sz="16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effectLst/>
                        </a:rPr>
                        <a:t>- </a:t>
                      </a:r>
                      <a:r>
                        <a:rPr lang="en-US" sz="1600" dirty="0" err="1">
                          <a:effectLst/>
                        </a:rPr>
                        <a:t>Phương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tiện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không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đảm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bảo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tiêu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chuẩn</a:t>
                      </a:r>
                      <a:r>
                        <a:rPr lang="en-US" sz="1600" dirty="0">
                          <a:effectLst/>
                        </a:rPr>
                        <a:t> an </a:t>
                      </a:r>
                      <a:r>
                        <a:rPr lang="en-US" sz="1600" dirty="0" err="1">
                          <a:effectLst/>
                        </a:rPr>
                        <a:t>toàn</a:t>
                      </a:r>
                      <a:r>
                        <a:rPr lang="en-US" sz="1600" dirty="0">
                          <a:effectLst/>
                        </a:rPr>
                        <a:t>, </a:t>
                      </a:r>
                      <a:r>
                        <a:rPr lang="en-US" sz="1600" dirty="0" err="1">
                          <a:effectLst/>
                        </a:rPr>
                        <a:t>bị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sự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cố</a:t>
                      </a:r>
                      <a:r>
                        <a:rPr lang="en-US" sz="1600" dirty="0">
                          <a:effectLst/>
                        </a:rPr>
                        <a:t>  </a:t>
                      </a:r>
                      <a:r>
                        <a:rPr lang="en-US" sz="1600" dirty="0" err="1">
                          <a:effectLst/>
                        </a:rPr>
                        <a:t>kỹ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thuật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67" marR="39867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 err="1">
                          <a:effectLst/>
                        </a:rPr>
                        <a:t>Trung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bình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67" marR="39867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effectLst/>
                        </a:rPr>
                        <a:t>Thao </a:t>
                      </a:r>
                      <a:r>
                        <a:rPr lang="en-US" sz="1600" dirty="0" err="1">
                          <a:effectLst/>
                        </a:rPr>
                        <a:t>tác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sai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khi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vận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hành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phương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tiện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gây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mất</a:t>
                      </a:r>
                      <a:r>
                        <a:rPr lang="en-US" sz="1600" dirty="0">
                          <a:effectLst/>
                        </a:rPr>
                        <a:t> ATLĐ, </a:t>
                      </a:r>
                      <a:r>
                        <a:rPr lang="en-US" sz="1600" dirty="0" err="1">
                          <a:effectLst/>
                        </a:rPr>
                        <a:t>đe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dọa</a:t>
                      </a:r>
                      <a:r>
                        <a:rPr lang="en-US" sz="1600" dirty="0">
                          <a:effectLst/>
                        </a:rPr>
                        <a:t> an </a:t>
                      </a:r>
                      <a:r>
                        <a:rPr lang="en-US" sz="1600" dirty="0" err="1">
                          <a:effectLst/>
                        </a:rPr>
                        <a:t>toàn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hàng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không</a:t>
                      </a:r>
                      <a:r>
                        <a:rPr lang="en-US" sz="1600" dirty="0">
                          <a:effectLst/>
                        </a:rPr>
                        <a:t>, </a:t>
                      </a:r>
                      <a:r>
                        <a:rPr lang="en-US" sz="1600" dirty="0" err="1">
                          <a:effectLst/>
                        </a:rPr>
                        <a:t>phương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tiện</a:t>
                      </a:r>
                      <a:r>
                        <a:rPr lang="en-US" sz="1600" dirty="0">
                          <a:effectLst/>
                        </a:rPr>
                        <a:t> bay.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67" marR="398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effectLst/>
                        </a:rPr>
                        <a:t>Cao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67" marR="39867" marT="0" marB="0" anchor="ctr"/>
                </a:tc>
                <a:extLst>
                  <a:ext uri="{0D108BD9-81ED-4DB2-BD59-A6C34878D82A}">
                    <a16:rowId xmlns:a16="http://schemas.microsoft.com/office/drawing/2014/main" val="110495534"/>
                  </a:ext>
                </a:extLst>
              </a:tr>
              <a:tr h="31851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 err="1">
                          <a:effectLst/>
                        </a:rPr>
                        <a:t>Trao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đổi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thông</a:t>
                      </a:r>
                      <a:r>
                        <a:rPr lang="en-US" sz="1600" dirty="0">
                          <a:effectLst/>
                        </a:rPr>
                        <a:t> tin </a:t>
                      </a:r>
                      <a:r>
                        <a:rPr lang="en-US" sz="1600" dirty="0" err="1">
                          <a:effectLst/>
                        </a:rPr>
                        <a:t>không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kịp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thời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ảnh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hưởng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đến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tiến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độ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phục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vụ</a:t>
                      </a:r>
                      <a:r>
                        <a:rPr lang="en-US" sz="1600" dirty="0">
                          <a:effectLst/>
                        </a:rPr>
                        <a:t>, </a:t>
                      </a:r>
                      <a:r>
                        <a:rPr lang="en-US" sz="1600" dirty="0" err="1">
                          <a:effectLst/>
                        </a:rPr>
                        <a:t>gây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chậm</a:t>
                      </a:r>
                      <a:r>
                        <a:rPr lang="en-US" sz="1600" dirty="0">
                          <a:effectLst/>
                        </a:rPr>
                        <a:t>, </a:t>
                      </a:r>
                      <a:r>
                        <a:rPr lang="en-US" sz="1600" dirty="0" err="1">
                          <a:effectLst/>
                        </a:rPr>
                        <a:t>trễ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chuyến</a:t>
                      </a:r>
                      <a:r>
                        <a:rPr lang="en-US" sz="1600" dirty="0">
                          <a:effectLst/>
                        </a:rPr>
                        <a:t> bay.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67" marR="398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effectLst/>
                        </a:rPr>
                        <a:t>Cao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67" marR="39867" marT="0" marB="0" anchor="ctr"/>
                </a:tc>
                <a:extLst>
                  <a:ext uri="{0D108BD9-81ED-4DB2-BD59-A6C34878D82A}">
                    <a16:rowId xmlns:a16="http://schemas.microsoft.com/office/drawing/2014/main" val="3318872835"/>
                  </a:ext>
                </a:extLst>
              </a:tr>
              <a:tr h="103459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>
                          <a:effectLst/>
                        </a:rPr>
                        <a:t>Thu hồi dụng cụ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67" marR="39867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67" marR="398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 err="1">
                          <a:effectLst/>
                        </a:rPr>
                        <a:t>Khu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vực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vệ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sinh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thu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hồi</a:t>
                      </a:r>
                      <a:endParaRPr lang="en-US" sz="16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67" marR="39867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>
                          <a:effectLst/>
                        </a:rPr>
                        <a:t>Vật dụng bể vỡ trong xe do quá trình vận chuyển bị va đập hoặc bị rơi vỡ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67" marR="398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>
                          <a:effectLst/>
                        </a:rPr>
                        <a:t>Thấp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67" marR="39867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 err="1">
                          <a:effectLst/>
                        </a:rPr>
                        <a:t>Nguy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cơ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gây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đứt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tay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khi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thu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hồi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dụng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cụ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từ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xe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67" marR="3986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 err="1">
                          <a:effectLst/>
                        </a:rPr>
                        <a:t>Thấp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867" marR="39867" marT="0" marB="0" anchor="ctr"/>
                </a:tc>
                <a:extLst>
                  <a:ext uri="{0D108BD9-81ED-4DB2-BD59-A6C34878D82A}">
                    <a16:rowId xmlns:a16="http://schemas.microsoft.com/office/drawing/2014/main" val="4497303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871072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783F7CE-BF7B-483B-B551-EE5718BB3D83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" y="0"/>
          <a:ext cx="12191997" cy="71584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77875">
                  <a:extLst>
                    <a:ext uri="{9D8B030D-6E8A-4147-A177-3AD203B41FA5}">
                      <a16:colId xmlns:a16="http://schemas.microsoft.com/office/drawing/2014/main" val="3653201841"/>
                    </a:ext>
                  </a:extLst>
                </a:gridCol>
                <a:gridCol w="646177">
                  <a:extLst>
                    <a:ext uri="{9D8B030D-6E8A-4147-A177-3AD203B41FA5}">
                      <a16:colId xmlns:a16="http://schemas.microsoft.com/office/drawing/2014/main" val="1277290776"/>
                    </a:ext>
                  </a:extLst>
                </a:gridCol>
                <a:gridCol w="826617">
                  <a:extLst>
                    <a:ext uri="{9D8B030D-6E8A-4147-A177-3AD203B41FA5}">
                      <a16:colId xmlns:a16="http://schemas.microsoft.com/office/drawing/2014/main" val="3422167493"/>
                    </a:ext>
                  </a:extLst>
                </a:gridCol>
                <a:gridCol w="555955">
                  <a:extLst>
                    <a:ext uri="{9D8B030D-6E8A-4147-A177-3AD203B41FA5}">
                      <a16:colId xmlns:a16="http://schemas.microsoft.com/office/drawing/2014/main" val="1463706405"/>
                    </a:ext>
                  </a:extLst>
                </a:gridCol>
                <a:gridCol w="844958">
                  <a:extLst>
                    <a:ext uri="{9D8B030D-6E8A-4147-A177-3AD203B41FA5}">
                      <a16:colId xmlns:a16="http://schemas.microsoft.com/office/drawing/2014/main" val="3104999866"/>
                    </a:ext>
                  </a:extLst>
                </a:gridCol>
                <a:gridCol w="547368">
                  <a:extLst>
                    <a:ext uri="{9D8B030D-6E8A-4147-A177-3AD203B41FA5}">
                      <a16:colId xmlns:a16="http://schemas.microsoft.com/office/drawing/2014/main" val="1245832335"/>
                    </a:ext>
                  </a:extLst>
                </a:gridCol>
                <a:gridCol w="677875">
                  <a:extLst>
                    <a:ext uri="{9D8B030D-6E8A-4147-A177-3AD203B41FA5}">
                      <a16:colId xmlns:a16="http://schemas.microsoft.com/office/drawing/2014/main" val="898701475"/>
                    </a:ext>
                  </a:extLst>
                </a:gridCol>
                <a:gridCol w="531572">
                  <a:extLst>
                    <a:ext uri="{9D8B030D-6E8A-4147-A177-3AD203B41FA5}">
                      <a16:colId xmlns:a16="http://schemas.microsoft.com/office/drawing/2014/main" val="1643161208"/>
                    </a:ext>
                  </a:extLst>
                </a:gridCol>
                <a:gridCol w="777850">
                  <a:extLst>
                    <a:ext uri="{9D8B030D-6E8A-4147-A177-3AD203B41FA5}">
                      <a16:colId xmlns:a16="http://schemas.microsoft.com/office/drawing/2014/main" val="781242908"/>
                    </a:ext>
                  </a:extLst>
                </a:gridCol>
                <a:gridCol w="263347">
                  <a:extLst>
                    <a:ext uri="{9D8B030D-6E8A-4147-A177-3AD203B41FA5}">
                      <a16:colId xmlns:a16="http://schemas.microsoft.com/office/drawing/2014/main" val="1114363950"/>
                    </a:ext>
                  </a:extLst>
                </a:gridCol>
                <a:gridCol w="265786">
                  <a:extLst>
                    <a:ext uri="{9D8B030D-6E8A-4147-A177-3AD203B41FA5}">
                      <a16:colId xmlns:a16="http://schemas.microsoft.com/office/drawing/2014/main" val="351964933"/>
                    </a:ext>
                  </a:extLst>
                </a:gridCol>
                <a:gridCol w="263347">
                  <a:extLst>
                    <a:ext uri="{9D8B030D-6E8A-4147-A177-3AD203B41FA5}">
                      <a16:colId xmlns:a16="http://schemas.microsoft.com/office/drawing/2014/main" val="3035574908"/>
                    </a:ext>
                  </a:extLst>
                </a:gridCol>
                <a:gridCol w="316991">
                  <a:extLst>
                    <a:ext uri="{9D8B030D-6E8A-4147-A177-3AD203B41FA5}">
                      <a16:colId xmlns:a16="http://schemas.microsoft.com/office/drawing/2014/main" val="2786784613"/>
                    </a:ext>
                  </a:extLst>
                </a:gridCol>
                <a:gridCol w="263347">
                  <a:extLst>
                    <a:ext uri="{9D8B030D-6E8A-4147-A177-3AD203B41FA5}">
                      <a16:colId xmlns:a16="http://schemas.microsoft.com/office/drawing/2014/main" val="2043735077"/>
                    </a:ext>
                  </a:extLst>
                </a:gridCol>
                <a:gridCol w="265786">
                  <a:extLst>
                    <a:ext uri="{9D8B030D-6E8A-4147-A177-3AD203B41FA5}">
                      <a16:colId xmlns:a16="http://schemas.microsoft.com/office/drawing/2014/main" val="179737000"/>
                    </a:ext>
                  </a:extLst>
                </a:gridCol>
                <a:gridCol w="268223">
                  <a:extLst>
                    <a:ext uri="{9D8B030D-6E8A-4147-A177-3AD203B41FA5}">
                      <a16:colId xmlns:a16="http://schemas.microsoft.com/office/drawing/2014/main" val="2956560335"/>
                    </a:ext>
                  </a:extLst>
                </a:gridCol>
                <a:gridCol w="316991">
                  <a:extLst>
                    <a:ext uri="{9D8B030D-6E8A-4147-A177-3AD203B41FA5}">
                      <a16:colId xmlns:a16="http://schemas.microsoft.com/office/drawing/2014/main" val="1436448605"/>
                    </a:ext>
                  </a:extLst>
                </a:gridCol>
                <a:gridCol w="268223">
                  <a:extLst>
                    <a:ext uri="{9D8B030D-6E8A-4147-A177-3AD203B41FA5}">
                      <a16:colId xmlns:a16="http://schemas.microsoft.com/office/drawing/2014/main" val="1052069531"/>
                    </a:ext>
                  </a:extLst>
                </a:gridCol>
                <a:gridCol w="268223">
                  <a:extLst>
                    <a:ext uri="{9D8B030D-6E8A-4147-A177-3AD203B41FA5}">
                      <a16:colId xmlns:a16="http://schemas.microsoft.com/office/drawing/2014/main" val="395488032"/>
                    </a:ext>
                  </a:extLst>
                </a:gridCol>
                <a:gridCol w="331622">
                  <a:extLst>
                    <a:ext uri="{9D8B030D-6E8A-4147-A177-3AD203B41FA5}">
                      <a16:colId xmlns:a16="http://schemas.microsoft.com/office/drawing/2014/main" val="3397222510"/>
                    </a:ext>
                  </a:extLst>
                </a:gridCol>
                <a:gridCol w="265786">
                  <a:extLst>
                    <a:ext uri="{9D8B030D-6E8A-4147-A177-3AD203B41FA5}">
                      <a16:colId xmlns:a16="http://schemas.microsoft.com/office/drawing/2014/main" val="92699949"/>
                    </a:ext>
                  </a:extLst>
                </a:gridCol>
                <a:gridCol w="707137">
                  <a:extLst>
                    <a:ext uri="{9D8B030D-6E8A-4147-A177-3AD203B41FA5}">
                      <a16:colId xmlns:a16="http://schemas.microsoft.com/office/drawing/2014/main" val="2993727870"/>
                    </a:ext>
                  </a:extLst>
                </a:gridCol>
                <a:gridCol w="755903">
                  <a:extLst>
                    <a:ext uri="{9D8B030D-6E8A-4147-A177-3AD203B41FA5}">
                      <a16:colId xmlns:a16="http://schemas.microsoft.com/office/drawing/2014/main" val="663003241"/>
                    </a:ext>
                  </a:extLst>
                </a:gridCol>
                <a:gridCol w="753466">
                  <a:extLst>
                    <a:ext uri="{9D8B030D-6E8A-4147-A177-3AD203B41FA5}">
                      <a16:colId xmlns:a16="http://schemas.microsoft.com/office/drawing/2014/main" val="3308008299"/>
                    </a:ext>
                  </a:extLst>
                </a:gridCol>
                <a:gridCol w="531572">
                  <a:extLst>
                    <a:ext uri="{9D8B030D-6E8A-4147-A177-3AD203B41FA5}">
                      <a16:colId xmlns:a16="http://schemas.microsoft.com/office/drawing/2014/main" val="1966581592"/>
                    </a:ext>
                  </a:extLst>
                </a:gridCol>
              </a:tblGrid>
              <a:tr h="1332979">
                <a:tc rowSpan="3"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TT 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Trạng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thái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kiểm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soát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Mô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rủi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/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Cấp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rủi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Nguyên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dự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 rowSpan="3"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Hậu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dự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kiến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Chủ sở hữu rủi ro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Mức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chấp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/>
                </a:tc>
                <a:tc gridSpan="12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Đánh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Trước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Sau 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thực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biện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giảm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thiểu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rủi</a:t>
                      </a:r>
                      <a:r>
                        <a:rPr lang="en-US" sz="1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Biện pháp giảm thiểu rủi ro  đến mức chấp nhận (Mitigation of risk)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Biện pháp giảm thiểu Hậu quả (Mitigation of Effect)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Ngày hoàn thành dự kiến (Plan Action Date)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Ngày hoàn thành thực tế (Actual Action Date)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/>
                </a:tc>
                <a:extLst>
                  <a:ext uri="{0D108BD9-81ED-4DB2-BD59-A6C34878D82A}">
                    <a16:rowId xmlns:a16="http://schemas.microsoft.com/office/drawing/2014/main" val="3932211531"/>
                  </a:ext>
                </a:extLst>
              </a:tr>
              <a:tr h="87855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tên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Bộ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phận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R="71755" algn="ctr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Khả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năng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xảy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ra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vert="vert270"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8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Tác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Mức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nghiêm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trọng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(Severity)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marR="71755" algn="ctr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rủi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vert="vert270"/>
                </a:tc>
                <a:tc rowSpan="2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350791"/>
                  </a:ext>
                </a:extLst>
              </a:tr>
              <a:tr h="196290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Tiến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(Schedule) (RTO)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vert="vert27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71755" algn="ctr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 phi (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Cort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vert="vert27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71755" algn="ctr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fr-CH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M.Trường</a:t>
                      </a:r>
                      <a:r>
                        <a:rPr lang="fr-CH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fr-CH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Luật</a:t>
                      </a:r>
                      <a:r>
                        <a:rPr lang="fr-CH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fr-CH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Environme</a:t>
                      </a:r>
                      <a:r>
                        <a:rPr lang="fr-CH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nt/ Law)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vert="vert27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R="71755" algn="ctr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(People)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vert="vert27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5849363"/>
                  </a:ext>
                </a:extLst>
              </a:tr>
              <a:tr h="1711666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(1)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(2)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(3)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 dirty="0">
                          <a:effectLst/>
                        </a:rPr>
                        <a:t>(4)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(5)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(6)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b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(7)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(8)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b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(9)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(10)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(11)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(12)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(13)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(14)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(15)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(16)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(17)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 dirty="0">
                          <a:effectLst/>
                        </a:rPr>
                        <a:t>(18)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b"/>
                </a:tc>
                <a:extLst>
                  <a:ext uri="{0D108BD9-81ED-4DB2-BD59-A6C34878D82A}">
                    <a16:rowId xmlns:a16="http://schemas.microsoft.com/office/drawing/2014/main" val="3055552351"/>
                  </a:ext>
                </a:extLst>
              </a:tr>
              <a:tr h="42413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extLst>
                  <a:ext uri="{0D108BD9-81ED-4DB2-BD59-A6C34878D82A}">
                    <a16:rowId xmlns:a16="http://schemas.microsoft.com/office/drawing/2014/main" val="2526603338"/>
                  </a:ext>
                </a:extLst>
              </a:tr>
              <a:tr h="42413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ctr"/>
                </a:tc>
                <a:extLst>
                  <a:ext uri="{0D108BD9-81ED-4DB2-BD59-A6C34878D82A}">
                    <a16:rowId xmlns:a16="http://schemas.microsoft.com/office/drawing/2014/main" val="4120160307"/>
                  </a:ext>
                </a:extLst>
              </a:tr>
              <a:tr h="424130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Calibri" panose="020F0502020204030204" pitchFamily="34" charset="0"/>
                        <a:ea typeface="Yu Mincho" panose="020B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59635" marR="59635" marT="0" marB="0"/>
                </a:tc>
                <a:extLst>
                  <a:ext uri="{0D108BD9-81ED-4DB2-BD59-A6C34878D82A}">
                    <a16:rowId xmlns:a16="http://schemas.microsoft.com/office/drawing/2014/main" val="1727111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559161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8BCE9FF-6F14-4E71-8D61-0874B84E7FE9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3009" y="516835"/>
          <a:ext cx="12085981" cy="628153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60173">
                  <a:extLst>
                    <a:ext uri="{9D8B030D-6E8A-4147-A177-3AD203B41FA5}">
                      <a16:colId xmlns:a16="http://schemas.microsoft.com/office/drawing/2014/main" val="178122552"/>
                    </a:ext>
                  </a:extLst>
                </a:gridCol>
                <a:gridCol w="980661">
                  <a:extLst>
                    <a:ext uri="{9D8B030D-6E8A-4147-A177-3AD203B41FA5}">
                      <a16:colId xmlns:a16="http://schemas.microsoft.com/office/drawing/2014/main" val="3860657494"/>
                    </a:ext>
                  </a:extLst>
                </a:gridCol>
                <a:gridCol w="7594109">
                  <a:extLst>
                    <a:ext uri="{9D8B030D-6E8A-4147-A177-3AD203B41FA5}">
                      <a16:colId xmlns:a16="http://schemas.microsoft.com/office/drawing/2014/main" val="2923470481"/>
                    </a:ext>
                  </a:extLst>
                </a:gridCol>
                <a:gridCol w="2451038">
                  <a:extLst>
                    <a:ext uri="{9D8B030D-6E8A-4147-A177-3AD203B41FA5}">
                      <a16:colId xmlns:a16="http://schemas.microsoft.com/office/drawing/2014/main" val="1099300417"/>
                    </a:ext>
                  </a:extLst>
                </a:gridCol>
              </a:tblGrid>
              <a:tr h="671098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Mức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Mức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hưởng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Mức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chấp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nhận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11908490"/>
                  </a:ext>
                </a:extLst>
              </a:tr>
              <a:tr h="961341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Thấp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1-5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hưởng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hoặc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hưởng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đáng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hoạt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SX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cung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ứng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dịch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vụ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tài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ty;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khuyến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cáo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bởi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khách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quản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lý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NN.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nl-NL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 phép thực hiện.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2840662"/>
                  </a:ext>
                </a:extLst>
              </a:tr>
              <a:tr h="1471469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Trung bình</a:t>
                      </a:r>
                      <a:endParaRPr lang="en-US" sz="1600"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6-15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hưởng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giới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hạn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cho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phép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hoạt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SX,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dịch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vụ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ty;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khuyến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cáo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khách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xảy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ra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cố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kiểm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soát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khắc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phục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cố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gian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ngắn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hưởng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dài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hạn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nl-NL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Hoạt động chỉ được phép tiến hành với sự quản lý, kiểm soát thích hợp.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nl-NL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7876428"/>
                  </a:ext>
                </a:extLst>
              </a:tr>
              <a:tr h="3177623"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Cao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16-25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hưởng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nghiêm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trọng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hoạt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SXKD,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sản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phẩm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dịch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vụ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uy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tài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ty;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khuyến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cáo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bởi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quản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lý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Nhà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xảy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ra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cố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kiểm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soát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hoặc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kiểm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soát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nhưng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thời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gian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khắc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phục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kéo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dài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Vi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phạm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Quy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đảm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toàn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ty;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vị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quản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lý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Nhà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Hãng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Hàng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hưởng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mục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toàn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vi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phạm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cam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sách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toàn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công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ty ;</a:t>
                      </a:r>
                    </a:p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Ảnh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hưởng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sức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khỏe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an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toàn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lao </a:t>
                      </a:r>
                      <a:r>
                        <a:rPr lang="en-US" sz="1600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2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nl-NL" sz="16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Hoạt động không được phép tiến hành. Cần phải được thiết lập các biện pháp kiểm soát chặt chẽ hơn để giảm thiểu rủi ro.</a:t>
                      </a:r>
                      <a:endParaRPr lang="en-US" sz="16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Yu Mincho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34441025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B65AF3D7-AF9A-4B14-81A0-326DD71302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199" y="1906087"/>
            <a:ext cx="12687515" cy="538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38088" rIns="91440" bIns="38088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rgbClr val="1F4D78"/>
              </a:solidFill>
              <a:effectLst/>
              <a:uLnTx/>
              <a:uFillTx/>
              <a:latin typeface="Calibri Light" panose="020F0302020204030204" pitchFamily="34" charset="0"/>
              <a:ea typeface="Yu Gothic Light" panose="020B0300000000000000" pitchFamily="34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华文楷体" panose="02010600040101010101" pitchFamily="2" charset="-122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12F53C7-0297-49F8-898D-ECC9E9D12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516834"/>
          </a:xfrm>
        </p:spPr>
        <p:txBody>
          <a:bodyPr>
            <a:noAutofit/>
          </a:bodyPr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MỨC ĐỘ CHẤP NHẬN RỦI RO</a:t>
            </a:r>
          </a:p>
        </p:txBody>
      </p:sp>
    </p:spTree>
    <p:extLst>
      <p:ext uri="{BB962C8B-B14F-4D97-AF65-F5344CB8AC3E}">
        <p14:creationId xmlns:p14="http://schemas.microsoft.com/office/powerpoint/2010/main" val="368808566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23644" y="1155192"/>
            <a:ext cx="8746067" cy="5744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/>
            <a:r>
              <a:rPr sz="3733" spc="-13" dirty="0">
                <a:solidFill>
                  <a:srgbClr val="FF9900"/>
                </a:solidFill>
              </a:rPr>
              <a:t>Các </a:t>
            </a:r>
            <a:r>
              <a:rPr sz="3733" spc="-7" dirty="0">
                <a:solidFill>
                  <a:srgbClr val="FF9900"/>
                </a:solidFill>
              </a:rPr>
              <a:t>thức thực hiện giảm thiểu rủi </a:t>
            </a:r>
            <a:r>
              <a:rPr sz="3733" spc="-27" dirty="0">
                <a:solidFill>
                  <a:srgbClr val="FF9900"/>
                </a:solidFill>
              </a:rPr>
              <a:t>ro </a:t>
            </a:r>
            <a:r>
              <a:rPr sz="3733" spc="-7" dirty="0">
                <a:solidFill>
                  <a:srgbClr val="FF9900"/>
                </a:solidFill>
              </a:rPr>
              <a:t>an</a:t>
            </a:r>
            <a:r>
              <a:rPr sz="3733" spc="227" dirty="0">
                <a:solidFill>
                  <a:srgbClr val="FF9900"/>
                </a:solidFill>
              </a:rPr>
              <a:t> </a:t>
            </a:r>
            <a:r>
              <a:rPr sz="3733" spc="-13" dirty="0">
                <a:solidFill>
                  <a:srgbClr val="FF9900"/>
                </a:solidFill>
              </a:rPr>
              <a:t>toàn</a:t>
            </a:r>
            <a:endParaRPr sz="3733"/>
          </a:p>
        </p:txBody>
      </p:sp>
      <p:sp>
        <p:nvSpPr>
          <p:cNvPr id="3" name="object 3"/>
          <p:cNvSpPr txBox="1"/>
          <p:nvPr/>
        </p:nvSpPr>
        <p:spPr>
          <a:xfrm>
            <a:off x="728404" y="2138511"/>
            <a:ext cx="9262533" cy="9438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4121" indent="-457189" defTabSz="1219170">
              <a:buClr>
                <a:srgbClr val="FF9900"/>
              </a:buClr>
              <a:buFontTx/>
              <a:buChar char="•"/>
              <a:tabLst>
                <a:tab pos="474121" algn="l"/>
                <a:tab pos="474968" algn="l"/>
              </a:tabLst>
            </a:pPr>
            <a:r>
              <a:rPr sz="2400" spc="-7" dirty="0">
                <a:solidFill>
                  <a:srgbClr val="00375C"/>
                </a:solidFill>
                <a:latin typeface="Arial"/>
                <a:cs typeface="Arial"/>
              </a:rPr>
              <a:t>Xem xét </a:t>
            </a:r>
            <a:r>
              <a:rPr sz="2400" spc="-13" dirty="0">
                <a:solidFill>
                  <a:srgbClr val="00375C"/>
                </a:solidFill>
                <a:latin typeface="Arial"/>
                <a:cs typeface="Arial"/>
              </a:rPr>
              <a:t>nguyên </a:t>
            </a:r>
            <a:r>
              <a:rPr sz="2400" spc="-7" dirty="0">
                <a:solidFill>
                  <a:srgbClr val="00375C"/>
                </a:solidFill>
                <a:latin typeface="Arial"/>
                <a:cs typeface="Arial"/>
              </a:rPr>
              <a:t>nhân </a:t>
            </a:r>
            <a:r>
              <a:rPr sz="2400" dirty="0">
                <a:solidFill>
                  <a:srgbClr val="00375C"/>
                </a:solidFill>
                <a:latin typeface="Arial"/>
                <a:cs typeface="Arial"/>
              </a:rPr>
              <a:t>tai </a:t>
            </a:r>
            <a:r>
              <a:rPr sz="2400" spc="-7" dirty="0">
                <a:solidFill>
                  <a:srgbClr val="00375C"/>
                </a:solidFill>
                <a:latin typeface="Arial"/>
                <a:cs typeface="Arial"/>
              </a:rPr>
              <a:t>nạn và </a:t>
            </a:r>
            <a:r>
              <a:rPr sz="2400" dirty="0">
                <a:solidFill>
                  <a:srgbClr val="00375C"/>
                </a:solidFill>
                <a:latin typeface="Arial"/>
                <a:cs typeface="Arial"/>
              </a:rPr>
              <a:t>các </a:t>
            </a:r>
            <a:r>
              <a:rPr sz="2400" spc="-7" dirty="0">
                <a:solidFill>
                  <a:srgbClr val="00375C"/>
                </a:solidFill>
                <a:latin typeface="Arial"/>
                <a:cs typeface="Arial"/>
              </a:rPr>
              <a:t>mô hình phân </a:t>
            </a:r>
            <a:r>
              <a:rPr sz="2400" dirty="0">
                <a:solidFill>
                  <a:srgbClr val="00375C"/>
                </a:solidFill>
                <a:latin typeface="Arial"/>
                <a:cs typeface="Arial"/>
              </a:rPr>
              <a:t>tích </a:t>
            </a:r>
            <a:r>
              <a:rPr sz="2400" spc="-7" dirty="0">
                <a:solidFill>
                  <a:srgbClr val="00375C"/>
                </a:solidFill>
                <a:latin typeface="Arial"/>
                <a:cs typeface="Arial"/>
              </a:rPr>
              <a:t>mối</a:t>
            </a:r>
            <a:r>
              <a:rPr sz="2400" spc="133" dirty="0">
                <a:solidFill>
                  <a:srgbClr val="00375C"/>
                </a:solidFill>
                <a:latin typeface="Arial"/>
                <a:cs typeface="Arial"/>
              </a:rPr>
              <a:t> </a:t>
            </a:r>
            <a:r>
              <a:rPr sz="2400" spc="-13" dirty="0">
                <a:solidFill>
                  <a:srgbClr val="00375C"/>
                </a:solidFill>
                <a:latin typeface="Arial"/>
                <a:cs typeface="Arial"/>
              </a:rPr>
              <a:t>nguy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  <a:p>
            <a:pPr marL="474121" indent="-457189" defTabSz="1219170">
              <a:spcBef>
                <a:spcPts val="1600"/>
              </a:spcBef>
              <a:buClr>
                <a:srgbClr val="FF9900"/>
              </a:buClr>
              <a:buFontTx/>
              <a:buChar char="•"/>
              <a:tabLst>
                <a:tab pos="474121" algn="l"/>
                <a:tab pos="474968" algn="l"/>
              </a:tabLst>
            </a:pPr>
            <a:r>
              <a:rPr sz="2400" spc="-7" dirty="0">
                <a:solidFill>
                  <a:srgbClr val="00375C"/>
                </a:solidFill>
                <a:latin typeface="Arial"/>
                <a:cs typeface="Arial"/>
              </a:rPr>
              <a:t>Nhắm vào </a:t>
            </a:r>
            <a:r>
              <a:rPr sz="2400" dirty="0">
                <a:solidFill>
                  <a:srgbClr val="00375C"/>
                </a:solidFill>
                <a:latin typeface="Arial"/>
                <a:cs typeface="Arial"/>
              </a:rPr>
              <a:t>các </a:t>
            </a:r>
            <a:r>
              <a:rPr sz="2400" spc="-7" dirty="0">
                <a:solidFill>
                  <a:srgbClr val="00375C"/>
                </a:solidFill>
                <a:latin typeface="Arial"/>
                <a:cs typeface="Arial"/>
              </a:rPr>
              <a:t>mối nguy hiểm đáng kể</a:t>
            </a:r>
            <a:r>
              <a:rPr sz="2400" spc="40" dirty="0">
                <a:solidFill>
                  <a:srgbClr val="00375C"/>
                </a:solidFill>
                <a:latin typeface="Arial"/>
                <a:cs typeface="Arial"/>
              </a:rPr>
              <a:t> </a:t>
            </a:r>
            <a:r>
              <a:rPr sz="2400" spc="-13" dirty="0">
                <a:solidFill>
                  <a:srgbClr val="00375C"/>
                </a:solidFill>
                <a:latin typeface="Arial"/>
                <a:cs typeface="Arial"/>
              </a:rPr>
              <a:t>nhất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98880" y="3588511"/>
            <a:ext cx="5760720" cy="25278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632192" y="2948431"/>
            <a:ext cx="3911600" cy="31678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pc="-7" dirty="0">
                <a:solidFill>
                  <a:prstClr val="white"/>
                </a:solidFill>
              </a:rPr>
              <a:t>V1, December</a:t>
            </a:r>
            <a:r>
              <a:rPr spc="-107" dirty="0">
                <a:solidFill>
                  <a:prstClr val="white"/>
                </a:solidFill>
              </a:rPr>
              <a:t> </a:t>
            </a:r>
            <a:r>
              <a:rPr spc="-7" dirty="0">
                <a:solidFill>
                  <a:prstClr val="white"/>
                </a:solidFill>
              </a:rPr>
              <a:t>2015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pc="-7" dirty="0">
                <a:solidFill>
                  <a:prstClr val="white"/>
                </a:solidFill>
              </a:rPr>
              <a:t>ITP/R/AGA/SMS/004E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pc="-13" dirty="0">
                <a:solidFill>
                  <a:prstClr val="white"/>
                </a:solidFill>
              </a:rPr>
              <a:t>PPT</a:t>
            </a:r>
            <a:r>
              <a:rPr spc="-113" dirty="0">
                <a:solidFill>
                  <a:prstClr val="white"/>
                </a:solidFill>
              </a:rPr>
              <a:t> </a:t>
            </a:r>
            <a:r>
              <a:rPr spc="-7" dirty="0">
                <a:solidFill>
                  <a:prstClr val="white"/>
                </a:solidFill>
              </a:rPr>
              <a:t>4.</a:t>
            </a:r>
            <a:fld id="{81D60167-4931-47E6-BA6A-407CBD079E47}" type="slidenum">
              <a:rPr spc="-7" dirty="0">
                <a:solidFill>
                  <a:prstClr val="white"/>
                </a:solidFill>
              </a:rPr>
              <a:pPr marL="16933" defTabSz="1219170"/>
              <a:t>47</a:t>
            </a:fld>
            <a:endParaRPr spc="-7" dirty="0">
              <a:solidFill>
                <a:prstClr val="white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17239" y="1155192"/>
            <a:ext cx="5554980" cy="5744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/>
            <a:r>
              <a:rPr sz="3733" spc="-7" dirty="0">
                <a:solidFill>
                  <a:srgbClr val="FF9900"/>
                </a:solidFill>
              </a:rPr>
              <a:t>Chiến lược giảm thiểu rủi</a:t>
            </a:r>
            <a:r>
              <a:rPr sz="3733" spc="73" dirty="0">
                <a:solidFill>
                  <a:srgbClr val="FF9900"/>
                </a:solidFill>
              </a:rPr>
              <a:t> </a:t>
            </a:r>
            <a:r>
              <a:rPr sz="3733" spc="-53" dirty="0">
                <a:solidFill>
                  <a:srgbClr val="FF9900"/>
                </a:solidFill>
              </a:rPr>
              <a:t>ro</a:t>
            </a:r>
            <a:endParaRPr sz="3733"/>
          </a:p>
        </p:txBody>
      </p:sp>
      <p:sp>
        <p:nvSpPr>
          <p:cNvPr id="4" name="object 4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pc="-7" dirty="0">
                <a:solidFill>
                  <a:prstClr val="white"/>
                </a:solidFill>
              </a:rPr>
              <a:t>V1, December</a:t>
            </a:r>
            <a:r>
              <a:rPr spc="-107" dirty="0">
                <a:solidFill>
                  <a:prstClr val="white"/>
                </a:solidFill>
              </a:rPr>
              <a:t> </a:t>
            </a:r>
            <a:r>
              <a:rPr spc="-7" dirty="0">
                <a:solidFill>
                  <a:prstClr val="white"/>
                </a:solidFill>
              </a:rPr>
              <a:t>2015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pc="-7" dirty="0">
                <a:solidFill>
                  <a:prstClr val="white"/>
                </a:solidFill>
              </a:rPr>
              <a:t>ITP/R/AGA/SMS/004E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pc="-13" dirty="0">
                <a:solidFill>
                  <a:prstClr val="white"/>
                </a:solidFill>
              </a:rPr>
              <a:t>PPT</a:t>
            </a:r>
            <a:r>
              <a:rPr spc="-113" dirty="0">
                <a:solidFill>
                  <a:prstClr val="white"/>
                </a:solidFill>
              </a:rPr>
              <a:t> </a:t>
            </a:r>
            <a:r>
              <a:rPr spc="-7" dirty="0">
                <a:solidFill>
                  <a:prstClr val="white"/>
                </a:solidFill>
              </a:rPr>
              <a:t>4.</a:t>
            </a:r>
            <a:fld id="{81D60167-4931-47E6-BA6A-407CBD079E47}" type="slidenum">
              <a:rPr spc="-7" dirty="0">
                <a:solidFill>
                  <a:prstClr val="white"/>
                </a:solidFill>
              </a:rPr>
              <a:pPr marL="16933" defTabSz="1219170"/>
              <a:t>48</a:t>
            </a:fld>
            <a:endParaRPr spc="-7" dirty="0">
              <a:solidFill>
                <a:prstClr val="white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14587" y="1906613"/>
            <a:ext cx="10652760" cy="43583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4121" marR="205735" indent="-457189" defTabSz="1219170">
              <a:lnSpc>
                <a:spcPct val="120300"/>
              </a:lnSpc>
              <a:buClr>
                <a:srgbClr val="FF9900"/>
              </a:buClr>
              <a:buFont typeface="Arial"/>
              <a:buChar char="•"/>
              <a:tabLst>
                <a:tab pos="474121" algn="l"/>
                <a:tab pos="474968" algn="l"/>
              </a:tabLst>
            </a:pPr>
            <a:r>
              <a:rPr sz="2400" b="1" spc="-20" dirty="0">
                <a:solidFill>
                  <a:srgbClr val="FF0000"/>
                </a:solidFill>
                <a:latin typeface="Arial"/>
                <a:cs typeface="Arial"/>
              </a:rPr>
              <a:t>Avoidance (Tránh) </a:t>
            </a:r>
            <a:r>
              <a:rPr sz="2400" spc="-7" dirty="0">
                <a:solidFill>
                  <a:srgbClr val="FF0000"/>
                </a:solidFill>
                <a:latin typeface="Arial"/>
                <a:cs typeface="Arial"/>
              </a:rPr>
              <a:t>– Hoạt động bị đình chỉ do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các </a:t>
            </a:r>
            <a:r>
              <a:rPr sz="2400" spc="-7" dirty="0">
                <a:solidFill>
                  <a:srgbClr val="FF0000"/>
                </a:solidFill>
                <a:latin typeface="Arial"/>
                <a:cs typeface="Arial"/>
              </a:rPr>
              <a:t>rủi ro liên quan đến an  toàn không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thể </a:t>
            </a:r>
            <a:r>
              <a:rPr sz="2400" spc="-7" dirty="0">
                <a:solidFill>
                  <a:srgbClr val="FF0000"/>
                </a:solidFill>
                <a:latin typeface="Arial"/>
                <a:cs typeface="Arial"/>
              </a:rPr>
              <a:t>chấp </a:t>
            </a:r>
            <a:r>
              <a:rPr sz="2400" spc="-13" dirty="0">
                <a:solidFill>
                  <a:srgbClr val="FF0000"/>
                </a:solidFill>
                <a:latin typeface="Arial"/>
                <a:cs typeface="Arial"/>
              </a:rPr>
              <a:t>nhận được hoặc được </a:t>
            </a:r>
            <a:r>
              <a:rPr sz="2400" spc="-7" dirty="0">
                <a:solidFill>
                  <a:srgbClr val="FF0000"/>
                </a:solidFill>
                <a:latin typeface="Arial"/>
                <a:cs typeface="Arial"/>
              </a:rPr>
              <a:t>coi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là </a:t>
            </a:r>
            <a:r>
              <a:rPr sz="2400" spc="-7" dirty="0">
                <a:solidFill>
                  <a:srgbClr val="FF0000"/>
                </a:solidFill>
                <a:latin typeface="Arial"/>
                <a:cs typeface="Arial"/>
              </a:rPr>
              <a:t>không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thể </a:t>
            </a:r>
            <a:r>
              <a:rPr sz="2400" spc="-7" dirty="0">
                <a:solidFill>
                  <a:srgbClr val="FF0000"/>
                </a:solidFill>
                <a:latin typeface="Arial"/>
                <a:cs typeface="Arial"/>
              </a:rPr>
              <a:t>chấp </a:t>
            </a:r>
            <a:r>
              <a:rPr sz="2400" spc="-13" dirty="0">
                <a:solidFill>
                  <a:srgbClr val="FF0000"/>
                </a:solidFill>
                <a:latin typeface="Arial"/>
                <a:cs typeface="Arial"/>
              </a:rPr>
              <a:t>nhận  </a:t>
            </a:r>
            <a:r>
              <a:rPr sz="2400" spc="-7" dirty="0">
                <a:solidFill>
                  <a:srgbClr val="FF0000"/>
                </a:solidFill>
                <a:latin typeface="Arial"/>
                <a:cs typeface="Arial"/>
              </a:rPr>
              <a:t>được so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với </a:t>
            </a:r>
            <a:r>
              <a:rPr sz="2400" spc="-7" dirty="0">
                <a:solidFill>
                  <a:srgbClr val="FF0000"/>
                </a:solidFill>
                <a:latin typeface="Arial"/>
                <a:cs typeface="Arial"/>
              </a:rPr>
              <a:t>các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lợi ích </a:t>
            </a:r>
            <a:r>
              <a:rPr sz="2400" spc="-7" dirty="0">
                <a:solidFill>
                  <a:srgbClr val="FF0000"/>
                </a:solidFill>
                <a:latin typeface="Arial"/>
                <a:cs typeface="Arial"/>
              </a:rPr>
              <a:t>liên</a:t>
            </a:r>
            <a:r>
              <a:rPr sz="2400" spc="-67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7" dirty="0">
                <a:solidFill>
                  <a:srgbClr val="FF0000"/>
                </a:solidFill>
                <a:latin typeface="Arial"/>
                <a:cs typeface="Arial"/>
              </a:rPr>
              <a:t>quan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  <a:p>
            <a:pPr marL="474121" marR="6773" indent="-457189" algn="just" defTabSz="1219170">
              <a:lnSpc>
                <a:spcPct val="120300"/>
              </a:lnSpc>
              <a:spcBef>
                <a:spcPts val="1607"/>
              </a:spcBef>
              <a:buClr>
                <a:srgbClr val="FF9900"/>
              </a:buClr>
              <a:buFont typeface="Arial"/>
              <a:buChar char="•"/>
              <a:tabLst>
                <a:tab pos="474968" algn="l"/>
              </a:tabLst>
            </a:pPr>
            <a:r>
              <a:rPr sz="2400" b="1" spc="-7" dirty="0">
                <a:solidFill>
                  <a:srgbClr val="FF0000"/>
                </a:solidFill>
                <a:latin typeface="Arial"/>
                <a:cs typeface="Arial"/>
              </a:rPr>
              <a:t>Reduction (giảm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thiểu) </a:t>
            </a:r>
            <a:r>
              <a:rPr sz="2400" spc="-7" dirty="0">
                <a:solidFill>
                  <a:srgbClr val="FF0000"/>
                </a:solidFill>
                <a:latin typeface="Arial"/>
                <a:cs typeface="Arial"/>
              </a:rPr>
              <a:t>–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Một </a:t>
            </a:r>
            <a:r>
              <a:rPr sz="2400" spc="-7" dirty="0">
                <a:solidFill>
                  <a:srgbClr val="FF0000"/>
                </a:solidFill>
                <a:latin typeface="Arial"/>
                <a:cs typeface="Arial"/>
              </a:rPr>
              <a:t>số rủi ro về an toàn được chấp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nhận, mặc  </a:t>
            </a:r>
            <a:r>
              <a:rPr sz="2400" spc="-7" dirty="0">
                <a:solidFill>
                  <a:srgbClr val="FF0000"/>
                </a:solidFill>
                <a:latin typeface="Arial"/>
                <a:cs typeface="Arial"/>
              </a:rPr>
              <a:t>dù mức độ nghiêm trọng hoặc </a:t>
            </a:r>
            <a:r>
              <a:rPr sz="2400" spc="-13" dirty="0">
                <a:solidFill>
                  <a:srgbClr val="FF0000"/>
                </a:solidFill>
                <a:latin typeface="Arial"/>
                <a:cs typeface="Arial"/>
              </a:rPr>
              <a:t>xác </a:t>
            </a:r>
            <a:r>
              <a:rPr sz="2400" spc="-7" dirty="0">
                <a:solidFill>
                  <a:srgbClr val="FF0000"/>
                </a:solidFill>
                <a:latin typeface="Arial"/>
                <a:cs typeface="Arial"/>
              </a:rPr>
              <a:t>suất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liên </a:t>
            </a:r>
            <a:r>
              <a:rPr sz="2400" spc="-7" dirty="0">
                <a:solidFill>
                  <a:srgbClr val="FF0000"/>
                </a:solidFill>
                <a:latin typeface="Arial"/>
                <a:cs typeface="Arial"/>
              </a:rPr>
              <a:t>quan đến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rủi </a:t>
            </a:r>
            <a:r>
              <a:rPr sz="2400" spc="-7" dirty="0">
                <a:solidFill>
                  <a:srgbClr val="FF0000"/>
                </a:solidFill>
                <a:latin typeface="Arial"/>
                <a:cs typeface="Arial"/>
              </a:rPr>
              <a:t>ro </a:t>
            </a:r>
            <a:r>
              <a:rPr sz="2400" spc="-13" dirty="0">
                <a:solidFill>
                  <a:srgbClr val="FF0000"/>
                </a:solidFill>
                <a:latin typeface="Arial"/>
                <a:cs typeface="Arial"/>
              </a:rPr>
              <a:t>được giảm </a:t>
            </a:r>
            <a:r>
              <a:rPr sz="2400" spc="-7" dirty="0">
                <a:solidFill>
                  <a:srgbClr val="FF0000"/>
                </a:solidFill>
                <a:latin typeface="Arial"/>
                <a:cs typeface="Arial"/>
              </a:rPr>
              <a:t>bớt,  có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thể </a:t>
            </a:r>
            <a:r>
              <a:rPr sz="2400" spc="-7" dirty="0">
                <a:solidFill>
                  <a:srgbClr val="FF0000"/>
                </a:solidFill>
                <a:latin typeface="Arial"/>
                <a:cs typeface="Arial"/>
              </a:rPr>
              <a:t>bằng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các </a:t>
            </a:r>
            <a:r>
              <a:rPr sz="2400" spc="-7" dirty="0">
                <a:solidFill>
                  <a:srgbClr val="FF0000"/>
                </a:solidFill>
                <a:latin typeface="Arial"/>
                <a:cs typeface="Arial"/>
              </a:rPr>
              <a:t>biện pháp giảm thiểu hậu quả liên</a:t>
            </a:r>
            <a:r>
              <a:rPr sz="2400" spc="93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2400" spc="-13" dirty="0">
                <a:solidFill>
                  <a:srgbClr val="FF0000"/>
                </a:solidFill>
                <a:latin typeface="Arial"/>
                <a:cs typeface="Arial"/>
              </a:rPr>
              <a:t>quan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  <a:p>
            <a:pPr marL="474121" marR="63498" indent="-457189" defTabSz="1219170">
              <a:lnSpc>
                <a:spcPct val="120300"/>
              </a:lnSpc>
              <a:spcBef>
                <a:spcPts val="1607"/>
              </a:spcBef>
              <a:buClr>
                <a:srgbClr val="FF9900"/>
              </a:buClr>
              <a:buFont typeface="Arial"/>
              <a:buChar char="•"/>
              <a:tabLst>
                <a:tab pos="474121" algn="l"/>
                <a:tab pos="474968" algn="l"/>
              </a:tabLst>
            </a:pPr>
            <a:r>
              <a:rPr sz="2400" b="1" spc="-7" dirty="0">
                <a:solidFill>
                  <a:srgbClr val="FF0000"/>
                </a:solidFill>
                <a:latin typeface="Arial"/>
                <a:cs typeface="Arial"/>
              </a:rPr>
              <a:t>Segregation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of </a:t>
            </a:r>
            <a:r>
              <a:rPr sz="2400" b="1" spc="-7" dirty="0">
                <a:solidFill>
                  <a:srgbClr val="FF0000"/>
                </a:solidFill>
                <a:latin typeface="Arial"/>
                <a:cs typeface="Arial"/>
              </a:rPr>
              <a:t>exposure </a:t>
            </a:r>
            <a:r>
              <a:rPr sz="2400" b="1" dirty="0">
                <a:solidFill>
                  <a:srgbClr val="FF0000"/>
                </a:solidFill>
                <a:latin typeface="Arial"/>
                <a:cs typeface="Arial"/>
              </a:rPr>
              <a:t>(Cô lập) </a:t>
            </a:r>
            <a:r>
              <a:rPr sz="2400" spc="-7" dirty="0">
                <a:solidFill>
                  <a:srgbClr val="FF0000"/>
                </a:solidFill>
                <a:latin typeface="Arial"/>
                <a:cs typeface="Arial"/>
              </a:rPr>
              <a:t>– Hành động được thực hiện để cô lập  các hậu quả tiềm ẩn liên quan đến mối nguy hiểm hoặc thiết lập nhiều lớp  phòng </a:t>
            </a:r>
            <a:r>
              <a:rPr sz="2400" dirty="0">
                <a:solidFill>
                  <a:srgbClr val="FF0000"/>
                </a:solidFill>
                <a:latin typeface="Arial"/>
                <a:cs typeface="Arial"/>
              </a:rPr>
              <a:t>thủ </a:t>
            </a:r>
            <a:r>
              <a:rPr sz="2400" spc="-7" dirty="0">
                <a:solidFill>
                  <a:srgbClr val="FF0000"/>
                </a:solidFill>
                <a:latin typeface="Arial"/>
                <a:cs typeface="Arial"/>
              </a:rPr>
              <a:t>để bảo vệ chống lại chúng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939454" y="1155192"/>
            <a:ext cx="2076873" cy="5744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/>
            <a:r>
              <a:rPr sz="3733" spc="-27" dirty="0">
                <a:solidFill>
                  <a:srgbClr val="FF9900"/>
                </a:solidFill>
              </a:rPr>
              <a:t>Avoidance</a:t>
            </a:r>
            <a:endParaRPr sz="3733"/>
          </a:p>
        </p:txBody>
      </p:sp>
      <p:sp>
        <p:nvSpPr>
          <p:cNvPr id="3" name="object 3"/>
          <p:cNvSpPr/>
          <p:nvPr/>
        </p:nvSpPr>
        <p:spPr>
          <a:xfrm>
            <a:off x="879855" y="2290064"/>
            <a:ext cx="4864607" cy="32024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15416" y="2325623"/>
            <a:ext cx="4726939" cy="3064933"/>
          </a:xfrm>
          <a:custGeom>
            <a:avLst/>
            <a:gdLst/>
            <a:ahLst/>
            <a:cxnLst/>
            <a:rect l="l" t="t" r="r" b="b"/>
            <a:pathLst>
              <a:path w="3545204" h="2298700">
                <a:moveTo>
                  <a:pt x="0" y="2298192"/>
                </a:moveTo>
                <a:lnTo>
                  <a:pt x="3544824" y="2298192"/>
                </a:lnTo>
                <a:lnTo>
                  <a:pt x="3544824" y="0"/>
                </a:lnTo>
                <a:lnTo>
                  <a:pt x="0" y="0"/>
                </a:lnTo>
                <a:lnTo>
                  <a:pt x="0" y="2298192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15416" y="2325623"/>
            <a:ext cx="4726939" cy="3064933"/>
          </a:xfrm>
          <a:custGeom>
            <a:avLst/>
            <a:gdLst/>
            <a:ahLst/>
            <a:cxnLst/>
            <a:rect l="l" t="t" r="r" b="b"/>
            <a:pathLst>
              <a:path w="3545204" h="2298700">
                <a:moveTo>
                  <a:pt x="0" y="2298192"/>
                </a:moveTo>
                <a:lnTo>
                  <a:pt x="3544824" y="2298192"/>
                </a:lnTo>
                <a:lnTo>
                  <a:pt x="3544824" y="0"/>
                </a:lnTo>
                <a:lnTo>
                  <a:pt x="0" y="0"/>
                </a:lnTo>
                <a:lnTo>
                  <a:pt x="0" y="2298192"/>
                </a:lnTo>
                <a:close/>
              </a:path>
            </a:pathLst>
          </a:custGeom>
          <a:ln w="3175">
            <a:solidFill>
              <a:srgbClr val="1D76A2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92048" y="5506720"/>
            <a:ext cx="4852416" cy="10017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27607" y="5542279"/>
            <a:ext cx="4714239" cy="575500"/>
          </a:xfrm>
          <a:prstGeom prst="rect">
            <a:avLst/>
          </a:prstGeom>
          <a:solidFill>
            <a:srgbClr val="F1F1F1"/>
          </a:solidFill>
          <a:ln w="3175">
            <a:solidFill>
              <a:srgbClr val="1D76A2"/>
            </a:solidFill>
          </a:ln>
        </p:spPr>
        <p:txBody>
          <a:bodyPr vert="horz" wrap="square" lIns="0" tIns="847" rIns="0" bIns="0" rtlCol="0">
            <a:spAutoFit/>
          </a:bodyPr>
          <a:lstStyle/>
          <a:p>
            <a:pPr defTabSz="1219170">
              <a:spcBef>
                <a:spcPts val="7"/>
              </a:spcBef>
            </a:pPr>
            <a:endParaRPr sz="1867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414856" defTabSz="1219170"/>
            <a:r>
              <a:rPr sz="1867" spc="-7" dirty="0">
                <a:solidFill>
                  <a:srgbClr val="00375C"/>
                </a:solidFill>
                <a:latin typeface="Calibri"/>
                <a:cs typeface="Calibri"/>
              </a:rPr>
              <a:t>Hoạt </a:t>
            </a:r>
            <a:r>
              <a:rPr sz="1867" dirty="0">
                <a:solidFill>
                  <a:srgbClr val="00375C"/>
                </a:solidFill>
                <a:latin typeface="Calibri"/>
                <a:cs typeface="Calibri"/>
              </a:rPr>
              <a:t>động </a:t>
            </a:r>
            <a:r>
              <a:rPr sz="1867" spc="-7" dirty="0">
                <a:solidFill>
                  <a:srgbClr val="00375C"/>
                </a:solidFill>
                <a:latin typeface="Calibri"/>
                <a:cs typeface="Calibri"/>
              </a:rPr>
              <a:t>sân </a:t>
            </a:r>
            <a:r>
              <a:rPr sz="1867" spc="-13" dirty="0">
                <a:solidFill>
                  <a:srgbClr val="00375C"/>
                </a:solidFill>
                <a:latin typeface="Calibri"/>
                <a:cs typeface="Calibri"/>
              </a:rPr>
              <a:t>bay </a:t>
            </a:r>
            <a:r>
              <a:rPr sz="1867" spc="-7" dirty="0">
                <a:solidFill>
                  <a:srgbClr val="00375C"/>
                </a:solidFill>
                <a:latin typeface="Calibri"/>
                <a:cs typeface="Calibri"/>
              </a:rPr>
              <a:t>tạm dừng khi </a:t>
            </a:r>
            <a:r>
              <a:rPr sz="1867" spc="-13" dirty="0">
                <a:solidFill>
                  <a:srgbClr val="00375C"/>
                </a:solidFill>
                <a:latin typeface="Calibri"/>
                <a:cs typeface="Calibri"/>
              </a:rPr>
              <a:t>có</a:t>
            </a:r>
            <a:r>
              <a:rPr sz="1867" spc="-40" dirty="0">
                <a:solidFill>
                  <a:srgbClr val="00375C"/>
                </a:solidFill>
                <a:latin typeface="Calibri"/>
                <a:cs typeface="Calibri"/>
              </a:rPr>
              <a:t> </a:t>
            </a:r>
            <a:r>
              <a:rPr sz="1867" spc="-7" dirty="0">
                <a:solidFill>
                  <a:srgbClr val="00375C"/>
                </a:solidFill>
                <a:latin typeface="Calibri"/>
                <a:cs typeface="Calibri"/>
              </a:rPr>
              <a:t>bão.</a:t>
            </a:r>
            <a:endParaRPr sz="1867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77824" y="1859297"/>
            <a:ext cx="2641600" cy="56894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913384" y="1894841"/>
            <a:ext cx="2503593" cy="368300"/>
          </a:xfrm>
          <a:custGeom>
            <a:avLst/>
            <a:gdLst/>
            <a:ahLst/>
            <a:cxnLst/>
            <a:rect l="l" t="t" r="r" b="b"/>
            <a:pathLst>
              <a:path w="1877695" h="276225">
                <a:moveTo>
                  <a:pt x="1877568" y="0"/>
                </a:moveTo>
                <a:lnTo>
                  <a:pt x="137922" y="0"/>
                </a:lnTo>
                <a:lnTo>
                  <a:pt x="0" y="137922"/>
                </a:lnTo>
                <a:lnTo>
                  <a:pt x="0" y="275844"/>
                </a:lnTo>
                <a:lnTo>
                  <a:pt x="1877568" y="275844"/>
                </a:lnTo>
                <a:lnTo>
                  <a:pt x="1877568" y="0"/>
                </a:lnTo>
                <a:close/>
              </a:path>
            </a:pathLst>
          </a:custGeom>
          <a:solidFill>
            <a:srgbClr val="75BAFF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13384" y="1894841"/>
            <a:ext cx="2503593" cy="368300"/>
          </a:xfrm>
          <a:custGeom>
            <a:avLst/>
            <a:gdLst/>
            <a:ahLst/>
            <a:cxnLst/>
            <a:rect l="l" t="t" r="r" b="b"/>
            <a:pathLst>
              <a:path w="1877695" h="276225">
                <a:moveTo>
                  <a:pt x="1877568" y="0"/>
                </a:moveTo>
                <a:lnTo>
                  <a:pt x="137922" y="0"/>
                </a:lnTo>
                <a:lnTo>
                  <a:pt x="0" y="137922"/>
                </a:lnTo>
                <a:lnTo>
                  <a:pt x="0" y="275844"/>
                </a:lnTo>
                <a:lnTo>
                  <a:pt x="1877568" y="275844"/>
                </a:lnTo>
                <a:lnTo>
                  <a:pt x="1877568" y="0"/>
                </a:lnTo>
                <a:close/>
              </a:path>
            </a:pathLst>
          </a:custGeom>
          <a:ln w="3175">
            <a:solidFill>
              <a:srgbClr val="0053A3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12369" y="1893823"/>
            <a:ext cx="2503593" cy="311197"/>
          </a:xfrm>
          <a:prstGeom prst="rect">
            <a:avLst/>
          </a:prstGeom>
          <a:solidFill>
            <a:srgbClr val="1D76A2"/>
          </a:solidFill>
        </p:spPr>
        <p:txBody>
          <a:bodyPr vert="horz" wrap="square" lIns="0" tIns="64347" rIns="0" bIns="0" rtlCol="0">
            <a:spAutoFit/>
          </a:bodyPr>
          <a:lstStyle/>
          <a:p>
            <a:pPr marL="543546" defTabSz="1219170">
              <a:spcBef>
                <a:spcPts val="507"/>
              </a:spcBef>
            </a:pPr>
            <a:r>
              <a:rPr sz="1600" b="1" spc="-7" dirty="0">
                <a:solidFill>
                  <a:srgbClr val="00375C"/>
                </a:solidFill>
                <a:latin typeface="Arial"/>
                <a:cs typeface="Arial"/>
              </a:rPr>
              <a:t>Thunderstorm</a:t>
            </a:r>
            <a:endParaRPr sz="16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001775" y="2399793"/>
            <a:ext cx="4535424" cy="293420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03807" y="2387600"/>
            <a:ext cx="4533900" cy="647314"/>
          </a:xfrm>
          <a:prstGeom prst="rect">
            <a:avLst/>
          </a:prstGeom>
        </p:spPr>
        <p:txBody>
          <a:bodyPr vert="horz" wrap="square" lIns="0" tIns="21167" rIns="0" bIns="0" rtlCol="0">
            <a:spAutoFit/>
          </a:bodyPr>
          <a:lstStyle/>
          <a:p>
            <a:pPr marL="120224" defTabSz="1219170">
              <a:spcBef>
                <a:spcPts val="167"/>
              </a:spcBef>
              <a:tabLst>
                <a:tab pos="1420671" algn="l"/>
              </a:tabLst>
            </a:pPr>
            <a:r>
              <a:rPr sz="1867" dirty="0">
                <a:solidFill>
                  <a:srgbClr val="FF9900"/>
                </a:solidFill>
                <a:latin typeface="Arial"/>
                <a:cs typeface="Arial"/>
              </a:rPr>
              <a:t>• </a:t>
            </a:r>
            <a:r>
              <a:rPr sz="1867" spc="227" dirty="0">
                <a:solidFill>
                  <a:srgbClr val="FF9900"/>
                </a:solidFill>
                <a:latin typeface="Arial"/>
                <a:cs typeface="Arial"/>
              </a:rPr>
              <a:t> </a:t>
            </a:r>
            <a:r>
              <a:rPr sz="1867" b="1" dirty="0">
                <a:solidFill>
                  <a:srgbClr val="FFFF00"/>
                </a:solidFill>
                <a:latin typeface="Calibri"/>
                <a:cs typeface="Calibri"/>
              </a:rPr>
              <a:t>Hazard	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sz="16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13" dirty="0">
                <a:solidFill>
                  <a:srgbClr val="FFFFFF"/>
                </a:solidFill>
                <a:latin typeface="Calibri"/>
                <a:cs typeface="Calibri"/>
              </a:rPr>
              <a:t>Thunderstorm</a:t>
            </a:r>
            <a:endParaRPr sz="1600">
              <a:solidFill>
                <a:prstClr val="black"/>
              </a:solidFill>
              <a:latin typeface="Calibri"/>
              <a:cs typeface="Calibri"/>
            </a:endParaRPr>
          </a:p>
          <a:p>
            <a:pPr marL="120224" defTabSz="1219170">
              <a:spcBef>
                <a:spcPts val="407"/>
              </a:spcBef>
            </a:pPr>
            <a:r>
              <a:rPr sz="1867" dirty="0">
                <a:solidFill>
                  <a:srgbClr val="FF9900"/>
                </a:solidFill>
                <a:latin typeface="Arial"/>
                <a:cs typeface="Arial"/>
              </a:rPr>
              <a:t>•  </a:t>
            </a:r>
            <a:r>
              <a:rPr sz="1867" b="1" spc="-7" dirty="0">
                <a:solidFill>
                  <a:srgbClr val="FFFF00"/>
                </a:solidFill>
                <a:latin typeface="Calibri"/>
                <a:cs typeface="Calibri"/>
              </a:rPr>
              <a:t>Mitigation </a:t>
            </a:r>
            <a:r>
              <a:rPr sz="1600" dirty="0">
                <a:solidFill>
                  <a:srgbClr val="FFFFFF"/>
                </a:solidFill>
                <a:latin typeface="Calibri"/>
                <a:cs typeface="Calibri"/>
              </a:rPr>
              <a:t>:  Suspended </a:t>
            </a:r>
            <a:r>
              <a:rPr sz="1600" spc="-7" dirty="0">
                <a:solidFill>
                  <a:srgbClr val="FFFFFF"/>
                </a:solidFill>
                <a:latin typeface="Calibri"/>
                <a:cs typeface="Calibri"/>
              </a:rPr>
              <a:t>apron</a:t>
            </a:r>
            <a:r>
              <a:rPr sz="1600" spc="27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600" spc="-7" dirty="0">
                <a:solidFill>
                  <a:srgbClr val="FFFFFF"/>
                </a:solidFill>
                <a:latin typeface="Calibri"/>
                <a:cs typeface="Calibri"/>
              </a:rPr>
              <a:t>operations</a:t>
            </a:r>
            <a:endParaRPr sz="160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252463" y="2310401"/>
            <a:ext cx="4864607" cy="31821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288023" y="2345943"/>
            <a:ext cx="4726939" cy="3044613"/>
          </a:xfrm>
          <a:custGeom>
            <a:avLst/>
            <a:gdLst/>
            <a:ahLst/>
            <a:cxnLst/>
            <a:rect l="l" t="t" r="r" b="b"/>
            <a:pathLst>
              <a:path w="3545204" h="2283460">
                <a:moveTo>
                  <a:pt x="0" y="2282952"/>
                </a:moveTo>
                <a:lnTo>
                  <a:pt x="3544824" y="2282952"/>
                </a:lnTo>
                <a:lnTo>
                  <a:pt x="3544824" y="0"/>
                </a:lnTo>
                <a:lnTo>
                  <a:pt x="0" y="0"/>
                </a:lnTo>
                <a:lnTo>
                  <a:pt x="0" y="2282952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6288023" y="2345943"/>
            <a:ext cx="4726939" cy="3044613"/>
          </a:xfrm>
          <a:custGeom>
            <a:avLst/>
            <a:gdLst/>
            <a:ahLst/>
            <a:cxnLst/>
            <a:rect l="l" t="t" r="r" b="b"/>
            <a:pathLst>
              <a:path w="3545204" h="2283460">
                <a:moveTo>
                  <a:pt x="0" y="2282952"/>
                </a:moveTo>
                <a:lnTo>
                  <a:pt x="3544824" y="2282952"/>
                </a:lnTo>
                <a:lnTo>
                  <a:pt x="3544824" y="0"/>
                </a:lnTo>
                <a:lnTo>
                  <a:pt x="0" y="0"/>
                </a:lnTo>
                <a:lnTo>
                  <a:pt x="0" y="2282952"/>
                </a:lnTo>
                <a:close/>
              </a:path>
            </a:pathLst>
          </a:custGeom>
          <a:ln w="3175">
            <a:solidFill>
              <a:srgbClr val="1D76A2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252463" y="5506720"/>
            <a:ext cx="4866639" cy="10017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288024" y="5542279"/>
            <a:ext cx="4728633" cy="575500"/>
          </a:xfrm>
          <a:prstGeom prst="rect">
            <a:avLst/>
          </a:prstGeom>
          <a:solidFill>
            <a:srgbClr val="F1F1F1"/>
          </a:solidFill>
          <a:ln w="3175">
            <a:solidFill>
              <a:srgbClr val="1D76A2"/>
            </a:solidFill>
          </a:ln>
        </p:spPr>
        <p:txBody>
          <a:bodyPr vert="horz" wrap="square" lIns="0" tIns="847" rIns="0" bIns="0" rtlCol="0">
            <a:spAutoFit/>
          </a:bodyPr>
          <a:lstStyle/>
          <a:p>
            <a:pPr defTabSz="1219170">
              <a:spcBef>
                <a:spcPts val="7"/>
              </a:spcBef>
            </a:pPr>
            <a:endParaRPr sz="1867" dirty="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1308067" defTabSz="1219170"/>
            <a:r>
              <a:rPr lang="en-US" sz="1867" dirty="0" err="1">
                <a:solidFill>
                  <a:srgbClr val="00375C"/>
                </a:solidFill>
                <a:latin typeface="Calibri"/>
                <a:cs typeface="Calibri"/>
              </a:rPr>
              <a:t>Huấn</a:t>
            </a:r>
            <a:r>
              <a:rPr lang="en-US" sz="1867" dirty="0">
                <a:solidFill>
                  <a:srgbClr val="00375C"/>
                </a:solidFill>
                <a:latin typeface="Calibri"/>
                <a:cs typeface="Calibri"/>
              </a:rPr>
              <a:t> </a:t>
            </a:r>
            <a:r>
              <a:rPr lang="en-US" sz="1867" dirty="0" err="1">
                <a:solidFill>
                  <a:srgbClr val="00375C"/>
                </a:solidFill>
                <a:latin typeface="Calibri"/>
                <a:cs typeface="Calibri"/>
              </a:rPr>
              <a:t>luyện</a:t>
            </a:r>
            <a:r>
              <a:rPr lang="en-US" sz="1867" dirty="0">
                <a:solidFill>
                  <a:srgbClr val="00375C"/>
                </a:solidFill>
                <a:latin typeface="Calibri"/>
                <a:cs typeface="Calibri"/>
              </a:rPr>
              <a:t> </a:t>
            </a:r>
            <a:r>
              <a:rPr lang="en-US" sz="1867" dirty="0" err="1">
                <a:solidFill>
                  <a:srgbClr val="00375C"/>
                </a:solidFill>
                <a:latin typeface="Calibri"/>
                <a:cs typeface="Calibri"/>
              </a:rPr>
              <a:t>đặc</a:t>
            </a:r>
            <a:r>
              <a:rPr lang="en-US" sz="1867" dirty="0">
                <a:solidFill>
                  <a:srgbClr val="00375C"/>
                </a:solidFill>
                <a:latin typeface="Calibri"/>
                <a:cs typeface="Calibri"/>
              </a:rPr>
              <a:t> </a:t>
            </a:r>
            <a:r>
              <a:rPr lang="en-US" sz="1867" dirty="0" err="1">
                <a:solidFill>
                  <a:srgbClr val="00375C"/>
                </a:solidFill>
                <a:latin typeface="Calibri"/>
                <a:cs typeface="Calibri"/>
              </a:rPr>
              <a:t>biệt</a:t>
            </a:r>
            <a:endParaRPr sz="1867" dirty="0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252463" y="1859297"/>
            <a:ext cx="2643632" cy="56894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6288023" y="1894841"/>
            <a:ext cx="2506133" cy="368300"/>
          </a:xfrm>
          <a:custGeom>
            <a:avLst/>
            <a:gdLst/>
            <a:ahLst/>
            <a:cxnLst/>
            <a:rect l="l" t="t" r="r" b="b"/>
            <a:pathLst>
              <a:path w="1879600" h="276225">
                <a:moveTo>
                  <a:pt x="1879091" y="0"/>
                </a:moveTo>
                <a:lnTo>
                  <a:pt x="137922" y="0"/>
                </a:lnTo>
                <a:lnTo>
                  <a:pt x="0" y="137922"/>
                </a:lnTo>
                <a:lnTo>
                  <a:pt x="0" y="275844"/>
                </a:lnTo>
                <a:lnTo>
                  <a:pt x="1879091" y="275844"/>
                </a:lnTo>
                <a:lnTo>
                  <a:pt x="1879091" y="0"/>
                </a:lnTo>
                <a:close/>
              </a:path>
            </a:pathLst>
          </a:custGeom>
          <a:solidFill>
            <a:srgbClr val="75BAFF"/>
          </a:solidFill>
        </p:spPr>
        <p:txBody>
          <a:bodyPr wrap="square" lIns="0" tIns="0" rIns="0" bIns="0" rtlCol="0"/>
          <a:lstStyle/>
          <a:p>
            <a:pPr marL="440055">
              <a:lnSpc>
                <a:spcPct val="100000"/>
              </a:lnSpc>
              <a:spcBef>
                <a:spcPts val="390"/>
              </a:spcBef>
            </a:pPr>
            <a:r>
              <a:rPr lang="en-US" sz="2400" b="1">
                <a:solidFill>
                  <a:srgbClr val="00375C"/>
                </a:solidFill>
                <a:latin typeface="Arial"/>
                <a:cs typeface="Arial"/>
              </a:rPr>
              <a:t>Low</a:t>
            </a:r>
            <a:r>
              <a:rPr lang="en-US" sz="2400" b="1" spc="-60">
                <a:solidFill>
                  <a:srgbClr val="00375C"/>
                </a:solidFill>
                <a:latin typeface="Arial"/>
                <a:cs typeface="Arial"/>
              </a:rPr>
              <a:t> </a:t>
            </a:r>
            <a:r>
              <a:rPr lang="en-US" sz="2400" b="1" spc="-5">
                <a:solidFill>
                  <a:srgbClr val="00375C"/>
                </a:solidFill>
                <a:latin typeface="Arial"/>
                <a:cs typeface="Arial"/>
              </a:rPr>
              <a:t>Visibility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6288023" y="1894841"/>
            <a:ext cx="2506133" cy="368300"/>
          </a:xfrm>
          <a:custGeom>
            <a:avLst/>
            <a:gdLst/>
            <a:ahLst/>
            <a:cxnLst/>
            <a:rect l="l" t="t" r="r" b="b"/>
            <a:pathLst>
              <a:path w="1879600" h="276225">
                <a:moveTo>
                  <a:pt x="1879091" y="0"/>
                </a:moveTo>
                <a:lnTo>
                  <a:pt x="137922" y="0"/>
                </a:lnTo>
                <a:lnTo>
                  <a:pt x="0" y="137922"/>
                </a:lnTo>
                <a:lnTo>
                  <a:pt x="0" y="275844"/>
                </a:lnTo>
                <a:lnTo>
                  <a:pt x="1879091" y="275844"/>
                </a:lnTo>
                <a:lnTo>
                  <a:pt x="1879091" y="0"/>
                </a:lnTo>
                <a:close/>
              </a:path>
            </a:pathLst>
          </a:custGeom>
          <a:ln w="3175">
            <a:solidFill>
              <a:srgbClr val="0053A3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dt" sz="half" idx="6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pc="-7" dirty="0">
                <a:solidFill>
                  <a:prstClr val="white"/>
                </a:solidFill>
              </a:rPr>
              <a:t>V1, December</a:t>
            </a:r>
            <a:r>
              <a:rPr spc="-107" dirty="0">
                <a:solidFill>
                  <a:prstClr val="white"/>
                </a:solidFill>
              </a:rPr>
              <a:t> </a:t>
            </a:r>
            <a:r>
              <a:rPr spc="-7" dirty="0">
                <a:solidFill>
                  <a:prstClr val="white"/>
                </a:solidFill>
              </a:rPr>
              <a:t>2015</a:t>
            </a:r>
          </a:p>
        </p:txBody>
      </p:sp>
      <p:sp>
        <p:nvSpPr>
          <p:cNvPr id="28" name="object 2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pc="-7" dirty="0">
                <a:solidFill>
                  <a:prstClr val="white"/>
                </a:solidFill>
              </a:rPr>
              <a:t>ITP/R/AGA/SMS/004E</a:t>
            </a:r>
          </a:p>
        </p:txBody>
      </p:sp>
      <p:sp>
        <p:nvSpPr>
          <p:cNvPr id="29" name="object 2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pc="-13" dirty="0">
                <a:solidFill>
                  <a:prstClr val="white"/>
                </a:solidFill>
              </a:rPr>
              <a:t>PPT</a:t>
            </a:r>
            <a:r>
              <a:rPr spc="-113" dirty="0">
                <a:solidFill>
                  <a:prstClr val="white"/>
                </a:solidFill>
              </a:rPr>
              <a:t> </a:t>
            </a:r>
            <a:r>
              <a:rPr spc="-7" dirty="0">
                <a:solidFill>
                  <a:prstClr val="white"/>
                </a:solidFill>
              </a:rPr>
              <a:t>4.</a:t>
            </a:r>
            <a:fld id="{81D60167-4931-47E6-BA6A-407CBD079E47}" type="slidenum">
              <a:rPr spc="-7" dirty="0">
                <a:solidFill>
                  <a:prstClr val="white"/>
                </a:solidFill>
              </a:rPr>
              <a:pPr marL="16933" defTabSz="1219170"/>
              <a:t>49</a:t>
            </a:fld>
            <a:endParaRPr spc="-7" dirty="0">
              <a:solidFill>
                <a:prstClr val="white"/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99C60E8C-C82E-4558-B5F7-F25AFF14FC0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88022" y="2352963"/>
            <a:ext cx="4726939" cy="303759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A64D4-368E-441C-87C2-3BFD46CAF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ĐỊNH NGHĨA 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15E378-0097-4242-B718-A026C238F016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1"/>
          </a:solidFill>
        </p:spPr>
        <p:txBody>
          <a:bodyPr>
            <a:normAutofit lnSpcReduction="10000"/>
          </a:bodyPr>
          <a:lstStyle/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TOÀN</a:t>
            </a:r>
          </a:p>
          <a:p>
            <a:pPr algn="just"/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rủi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ro.</a:t>
            </a:r>
          </a:p>
          <a:p>
            <a:pPr marL="3657600" lvl="8" indent="0" algn="just">
              <a:buNone/>
            </a:pPr>
            <a:r>
              <a:rPr lang="en-US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Safety Management Manual ICAO</a:t>
            </a:r>
          </a:p>
          <a:p>
            <a:pPr lvl="8"/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Trạng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thái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rủi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SX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bay đ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thiểu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soát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mức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ợc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tục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rủi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afety management system  MASCO</a:t>
            </a:r>
          </a:p>
        </p:txBody>
      </p:sp>
    </p:spTree>
    <p:extLst>
      <p:ext uri="{BB962C8B-B14F-4D97-AF65-F5344CB8AC3E}">
        <p14:creationId xmlns:p14="http://schemas.microsoft.com/office/powerpoint/2010/main" val="3909484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/>
            <a:r>
              <a:rPr spc="-7" dirty="0"/>
              <a:t>CÁC PHƯƠNG </a:t>
            </a:r>
            <a:r>
              <a:rPr spc="-13" dirty="0"/>
              <a:t>THỨC </a:t>
            </a:r>
            <a:r>
              <a:rPr dirty="0"/>
              <a:t>GIẢM THIỂU RỦI </a:t>
            </a:r>
            <a:r>
              <a:rPr spc="-13" dirty="0"/>
              <a:t>RO </a:t>
            </a:r>
            <a:r>
              <a:rPr dirty="0"/>
              <a:t>AN</a:t>
            </a:r>
            <a:r>
              <a:rPr spc="-120" dirty="0"/>
              <a:t> </a:t>
            </a:r>
            <a:r>
              <a:rPr spc="-33" dirty="0"/>
              <a:t>TOÀN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07422" y="829733"/>
          <a:ext cx="11771311" cy="601979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152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928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632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3364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19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4T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15070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84505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sz="19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Kiểm </a:t>
                      </a:r>
                      <a:r>
                        <a:rPr sz="19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soát</a:t>
                      </a:r>
                      <a:r>
                        <a:rPr sz="1900" b="1" spc="-1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theo</a:t>
                      </a:r>
                      <a:endParaRPr sz="1900">
                        <a:latin typeface="Calibri"/>
                        <a:cs typeface="Calibri"/>
                      </a:endParaRPr>
                    </a:p>
                    <a:p>
                      <a:pPr marL="504190">
                        <a:lnSpc>
                          <a:spcPct val="100000"/>
                        </a:lnSpc>
                      </a:pPr>
                      <a:r>
                        <a:rPr sz="19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thứ tự ưu</a:t>
                      </a:r>
                      <a:r>
                        <a:rPr sz="1900" b="1" spc="-110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tiên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846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890"/>
                        </a:spcBef>
                      </a:pPr>
                      <a:r>
                        <a:rPr sz="1900" b="1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Giải</a:t>
                      </a:r>
                      <a:r>
                        <a:rPr sz="1900" b="1" spc="-8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b="1" spc="-5" dirty="0">
                          <a:solidFill>
                            <a:srgbClr val="FF0000"/>
                          </a:solidFill>
                          <a:latin typeface="Calibri"/>
                          <a:cs typeface="Calibri"/>
                        </a:rPr>
                        <a:t>thích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15070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0468"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1900" b="1" spc="-2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Terminate:</a:t>
                      </a:r>
                      <a:endParaRPr sz="1900">
                        <a:latin typeface="Calibri"/>
                        <a:cs typeface="Calibri"/>
                      </a:endParaRPr>
                    </a:p>
                    <a:p>
                      <a:pPr marL="26034"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Chấm dứt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rủi</a:t>
                      </a:r>
                      <a:r>
                        <a:rPr sz="1900" spc="-8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2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ro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65193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">
                        <a:lnSpc>
                          <a:spcPct val="100000"/>
                        </a:lnSpc>
                        <a:spcBef>
                          <a:spcPts val="985"/>
                        </a:spcBef>
                      </a:pPr>
                      <a:r>
                        <a:rPr sz="1900" spc="-1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Thay  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đổi/điều  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chỉnh</a:t>
                      </a:r>
                      <a:r>
                        <a:rPr sz="1900" spc="26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thiết</a:t>
                      </a:r>
                      <a:endParaRPr sz="1900">
                        <a:latin typeface="Calibri"/>
                        <a:cs typeface="Calibri"/>
                      </a:endParaRPr>
                    </a:p>
                    <a:p>
                      <a:pPr marL="26670">
                        <a:lnSpc>
                          <a:spcPct val="100000"/>
                        </a:lnSpc>
                      </a:pPr>
                      <a:r>
                        <a:rPr sz="1900" spc="-2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kế </a:t>
                      </a:r>
                      <a:r>
                        <a:rPr sz="1900" spc="-1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và </a:t>
                      </a:r>
                      <a:r>
                        <a:rPr sz="1900" spc="-1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công</a:t>
                      </a:r>
                      <a:r>
                        <a:rPr sz="1900" spc="-3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nghệ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166793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305" marR="14604" algn="just">
                        <a:lnSpc>
                          <a:spcPct val="100000"/>
                        </a:lnSpc>
                        <a:spcBef>
                          <a:spcPts val="145"/>
                        </a:spcBef>
                      </a:pPr>
                      <a:r>
                        <a:rPr sz="1900" spc="-1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Thay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đổi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các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điều kiện thiết </a:t>
                      </a:r>
                      <a:r>
                        <a:rPr sz="1900" spc="-2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kế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hiện </a:t>
                      </a:r>
                      <a:r>
                        <a:rPr sz="1900" spc="-1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có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để loại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bỏ hẳn các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mối  </a:t>
                      </a:r>
                      <a:r>
                        <a:rPr sz="1900" spc="-2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nguy,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thay </a:t>
                      </a:r>
                      <a:r>
                        <a:rPr sz="1900" spc="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đổi </a:t>
                      </a:r>
                      <a:r>
                        <a:rPr sz="1900" spc="-1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vật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tư, </a:t>
                      </a:r>
                      <a:r>
                        <a:rPr sz="1900" spc="-1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vật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liệu,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thiết bị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hoặc </a:t>
                      </a:r>
                      <a:r>
                        <a:rPr sz="1900" spc="-1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công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nghệ,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điều </a:t>
                      </a:r>
                      <a:r>
                        <a:rPr sz="1900" spc="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kiện 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làm</a:t>
                      </a:r>
                      <a:r>
                        <a:rPr sz="1900" spc="-8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việc.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24553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67289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26034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900" b="1" spc="-1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Treat:</a:t>
                      </a:r>
                      <a:endParaRPr sz="1900">
                        <a:latin typeface="Calibri"/>
                        <a:cs typeface="Calibri"/>
                      </a:endParaRPr>
                    </a:p>
                    <a:p>
                      <a:pPr marL="26034">
                        <a:lnSpc>
                          <a:spcPct val="100000"/>
                        </a:lnSpc>
                        <a:spcBef>
                          <a:spcPts val="1200"/>
                        </a:spcBef>
                      </a:pPr>
                      <a:r>
                        <a:rPr sz="1900" spc="-1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Xử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lý rủi</a:t>
                      </a:r>
                      <a:r>
                        <a:rPr sz="1900" spc="-10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2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ro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  <a:p>
                      <a:pPr marL="26670">
                        <a:lnSpc>
                          <a:spcPct val="100000"/>
                        </a:lnSpc>
                        <a:spcBef>
                          <a:spcPts val="1155"/>
                        </a:spcBef>
                      </a:pP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Kiểm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soát </a:t>
                      </a:r>
                      <a:r>
                        <a:rPr sz="1900" spc="-1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công</a:t>
                      </a:r>
                      <a:r>
                        <a:rPr sz="1900" spc="-8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nghệ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305" marR="14604" algn="just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Dùng các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biện pháp kiểm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soát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kỹ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thuật. Ví dụ: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Các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cảm ứng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điện 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tử (sensor), hệ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thống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báo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động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(alarm), đăng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kiểm thiết bị, </a:t>
                      </a:r>
                      <a:r>
                        <a:rPr sz="1900" spc="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đo 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chống sét, </a:t>
                      </a:r>
                      <a:r>
                        <a:rPr sz="1900" spc="-1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cài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đặt các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giá trị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bảo vệ (setpoint), </a:t>
                      </a:r>
                      <a:r>
                        <a:rPr sz="1900" spc="-1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camera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giám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sát </a:t>
                      </a:r>
                      <a:r>
                        <a:rPr sz="1900" spc="-2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và  </a:t>
                      </a:r>
                      <a:r>
                        <a:rPr sz="1900" spc="-1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cảnh</a:t>
                      </a:r>
                      <a:r>
                        <a:rPr sz="1900" spc="-6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báo…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41487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38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Các   biện  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pháp  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kiểm</a:t>
                      </a:r>
                      <a:r>
                        <a:rPr sz="1900" spc="14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soát</a:t>
                      </a:r>
                      <a:endParaRPr sz="1900">
                        <a:latin typeface="Calibri"/>
                        <a:cs typeface="Calibri"/>
                      </a:endParaRPr>
                    </a:p>
                    <a:p>
                      <a:pPr marL="26670">
                        <a:lnSpc>
                          <a:spcPct val="100000"/>
                        </a:lnSpc>
                      </a:pP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hành</a:t>
                      </a:r>
                      <a:r>
                        <a:rPr sz="1900" spc="-7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chính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9313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30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Huấn</a:t>
                      </a:r>
                      <a:r>
                        <a:rPr sz="1900" spc="15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luyện</a:t>
                      </a:r>
                      <a:r>
                        <a:rPr sz="1900" spc="15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đào</a:t>
                      </a:r>
                      <a:r>
                        <a:rPr sz="1900" spc="16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1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tạo,</a:t>
                      </a:r>
                      <a:r>
                        <a:rPr sz="1900" spc="17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cấp</a:t>
                      </a:r>
                      <a:r>
                        <a:rPr sz="1900" spc="15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phép</a:t>
                      </a:r>
                      <a:r>
                        <a:rPr sz="1900" spc="16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làm</a:t>
                      </a:r>
                      <a:r>
                        <a:rPr sz="1900" spc="15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việc,</a:t>
                      </a:r>
                      <a:r>
                        <a:rPr sz="1900" spc="17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1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xây</a:t>
                      </a:r>
                      <a:r>
                        <a:rPr sz="1900" spc="16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dựng</a:t>
                      </a:r>
                      <a:r>
                        <a:rPr sz="1900" spc="16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các</a:t>
                      </a:r>
                      <a:r>
                        <a:rPr sz="1900" spc="15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quy</a:t>
                      </a:r>
                      <a:r>
                        <a:rPr sz="1900" spc="16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định,</a:t>
                      </a:r>
                      <a:endParaRPr sz="1900">
                        <a:latin typeface="Calibri"/>
                        <a:cs typeface="Calibri"/>
                      </a:endParaRPr>
                    </a:p>
                    <a:p>
                      <a:pPr marL="27305">
                        <a:lnSpc>
                          <a:spcPct val="100000"/>
                        </a:lnSpc>
                      </a:pP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quy trình,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lập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các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biển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cảnh</a:t>
                      </a:r>
                      <a:r>
                        <a:rPr sz="1900" spc="-4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báo…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9313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364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Thiết bị </a:t>
                      </a:r>
                      <a:r>
                        <a:rPr sz="1900" spc="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an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toàn,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bảo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hộ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 lao</a:t>
                      </a:r>
                      <a:endParaRPr sz="1900">
                        <a:latin typeface="Calibri"/>
                        <a:cs typeface="Calibri"/>
                      </a:endParaRPr>
                    </a:p>
                    <a:p>
                      <a:pPr marL="26670">
                        <a:lnSpc>
                          <a:spcPct val="100000"/>
                        </a:lnSpc>
                      </a:pP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động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9313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30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900" spc="-2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Trang</a:t>
                      </a:r>
                      <a:r>
                        <a:rPr sz="1900" spc="12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bị</a:t>
                      </a:r>
                      <a:r>
                        <a:rPr sz="1900" spc="12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các</a:t>
                      </a:r>
                      <a:r>
                        <a:rPr sz="1900" spc="12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thiết</a:t>
                      </a:r>
                      <a:r>
                        <a:rPr sz="1900" spc="14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bị</a:t>
                      </a:r>
                      <a:r>
                        <a:rPr sz="1900" spc="14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bảo</a:t>
                      </a:r>
                      <a:r>
                        <a:rPr sz="1900" spc="13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hộ</a:t>
                      </a:r>
                      <a:r>
                        <a:rPr sz="1900" spc="13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lao</a:t>
                      </a:r>
                      <a:r>
                        <a:rPr sz="1900" spc="13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động,</a:t>
                      </a:r>
                      <a:r>
                        <a:rPr sz="1900" spc="13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bảo</a:t>
                      </a:r>
                      <a:r>
                        <a:rPr sz="1900" spc="13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vệ</a:t>
                      </a:r>
                      <a:r>
                        <a:rPr sz="1900" spc="12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an</a:t>
                      </a:r>
                      <a:r>
                        <a:rPr sz="1900" spc="13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toàn</a:t>
                      </a:r>
                      <a:r>
                        <a:rPr sz="1900" spc="12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cho</a:t>
                      </a:r>
                      <a:r>
                        <a:rPr sz="1900" spc="13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người</a:t>
                      </a:r>
                      <a:endParaRPr sz="1900">
                        <a:latin typeface="Calibri"/>
                        <a:cs typeface="Calibri"/>
                      </a:endParaRPr>
                    </a:p>
                    <a:p>
                      <a:pPr marL="27305">
                        <a:lnSpc>
                          <a:spcPct val="100000"/>
                        </a:lnSpc>
                      </a:pP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lao</a:t>
                      </a:r>
                      <a:r>
                        <a:rPr sz="1900" spc="-1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động.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9313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3361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6670" marR="22225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900" spc="-1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Kế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hoạch ứng phó các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sự </a:t>
                      </a:r>
                      <a:r>
                        <a:rPr sz="1900" spc="-3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cố 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khẩn</a:t>
                      </a:r>
                      <a:r>
                        <a:rPr sz="1900" spc="-8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cấp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9313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305">
                        <a:lnSpc>
                          <a:spcPct val="100000"/>
                        </a:lnSpc>
                        <a:spcBef>
                          <a:spcPts val="894"/>
                        </a:spcBef>
                      </a:pPr>
                      <a:r>
                        <a:rPr sz="1900" spc="-1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Xây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dựng </a:t>
                      </a:r>
                      <a:r>
                        <a:rPr sz="1900" spc="-2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kế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hoạch ứng phó tình huống khẩn </a:t>
                      </a:r>
                      <a:r>
                        <a:rPr sz="1900" spc="-2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nguy,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khẩn</a:t>
                      </a:r>
                      <a:r>
                        <a:rPr sz="1900" spc="14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1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cấp.</a:t>
                      </a:r>
                      <a:endParaRPr sz="1900" dirty="0">
                        <a:latin typeface="Calibri"/>
                        <a:cs typeface="Calibri"/>
                      </a:endParaRPr>
                    </a:p>
                  </a:txBody>
                  <a:tcPr marL="0" marR="0" marT="151552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3661"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r>
                        <a:rPr sz="1900" b="1" spc="-2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Transfer: </a:t>
                      </a:r>
                      <a:r>
                        <a:rPr sz="1900" b="1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C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huyển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giao</a:t>
                      </a:r>
                      <a:r>
                        <a:rPr sz="1900" spc="-5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rủi</a:t>
                      </a:r>
                      <a:endParaRPr sz="1900">
                        <a:latin typeface="Calibri"/>
                        <a:cs typeface="Calibri"/>
                      </a:endParaRPr>
                    </a:p>
                    <a:p>
                      <a:pPr marL="26034">
                        <a:lnSpc>
                          <a:spcPct val="100000"/>
                        </a:lnSpc>
                      </a:pPr>
                      <a:r>
                        <a:rPr sz="1900" spc="-2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ro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9313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6670">
                        <a:lnSpc>
                          <a:spcPct val="100000"/>
                        </a:lnSpc>
                        <a:spcBef>
                          <a:spcPts val="894"/>
                        </a:spcBef>
                      </a:pP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Mua bảo hiểm, thuê các nhà thầu phụ </a:t>
                      </a:r>
                      <a:r>
                        <a:rPr sz="1900" spc="-1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có chuyên</a:t>
                      </a:r>
                      <a:r>
                        <a:rPr sz="1900" spc="8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môn…</a:t>
                      </a:r>
                      <a:endParaRPr sz="1900" dirty="0">
                        <a:latin typeface="Calibri"/>
                        <a:cs typeface="Calibri"/>
                      </a:endParaRPr>
                    </a:p>
                  </a:txBody>
                  <a:tcPr marL="0" marR="0" marT="151552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33660">
                <a:tc>
                  <a:txBody>
                    <a:bodyPr/>
                    <a:lstStyle/>
                    <a:p>
                      <a:pPr marL="26034">
                        <a:lnSpc>
                          <a:spcPct val="100000"/>
                        </a:lnSpc>
                        <a:spcBef>
                          <a:spcPts val="60"/>
                        </a:spcBef>
                      </a:pPr>
                      <a:r>
                        <a:rPr sz="1900" b="1" spc="-2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Tolerate: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Chấp nhận</a:t>
                      </a:r>
                      <a:r>
                        <a:rPr sz="1900" spc="-6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rủi</a:t>
                      </a:r>
                      <a:endParaRPr sz="1900">
                        <a:latin typeface="Calibri"/>
                        <a:cs typeface="Calibri"/>
                      </a:endParaRPr>
                    </a:p>
                    <a:p>
                      <a:pPr marL="26034">
                        <a:lnSpc>
                          <a:spcPct val="100000"/>
                        </a:lnSpc>
                      </a:pPr>
                      <a:r>
                        <a:rPr sz="1900" spc="-2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ro</a:t>
                      </a:r>
                      <a:endParaRPr sz="190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 marL="26670">
                        <a:lnSpc>
                          <a:spcPct val="100000"/>
                        </a:lnSpc>
                        <a:spcBef>
                          <a:spcPts val="900"/>
                        </a:spcBef>
                      </a:pP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Duy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trì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các biện pháp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kiểm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soát </a:t>
                      </a:r>
                      <a:r>
                        <a:rPr sz="1900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rủi </a:t>
                      </a:r>
                      <a:r>
                        <a:rPr sz="1900" spc="-1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ro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đang áp</a:t>
                      </a:r>
                      <a:r>
                        <a:rPr sz="1900" spc="1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900" spc="-5" dirty="0">
                          <a:solidFill>
                            <a:srgbClr val="279DD9"/>
                          </a:solidFill>
                          <a:latin typeface="Calibri"/>
                          <a:cs typeface="Calibri"/>
                        </a:rPr>
                        <a:t>dụng.</a:t>
                      </a:r>
                      <a:endParaRPr sz="1900" dirty="0">
                        <a:latin typeface="Calibri"/>
                        <a:cs typeface="Calibri"/>
                      </a:endParaRPr>
                    </a:p>
                  </a:txBody>
                  <a:tcPr marL="0" marR="0" marT="1524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1AA9FEF-F08A-415E-A747-AE1351C35A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9482" y="0"/>
            <a:ext cx="1028251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263252" tIns="39675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9" name="Text Box 6">
            <a:extLst>
              <a:ext uri="{FF2B5EF4-FFF2-40B4-BE49-F238E27FC236}">
                <a16:creationId xmlns:a16="http://schemas.microsoft.com/office/drawing/2014/main" id="{63307064-29DB-4EF0-8227-63607C02D1E3}"/>
              </a:ext>
            </a:extLst>
          </p:cNvPr>
          <p:cNvSpPr txBox="1">
            <a:spLocks noChangeArrowheads="1"/>
          </p:cNvSpPr>
          <p:nvPr/>
        </p:nvSpPr>
        <p:spPr bwMode="auto">
          <a:xfrm flipV="1">
            <a:off x="1432110" y="4846955"/>
            <a:ext cx="7711889" cy="45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2927350" algn="l"/>
                <a:tab pos="8515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2927350" algn="l"/>
                <a:tab pos="8515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2927350" algn="l"/>
                <a:tab pos="8515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2927350" algn="l"/>
                <a:tab pos="8515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2927350" algn="l"/>
                <a:tab pos="8515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2927350" algn="l"/>
                <a:tab pos="8515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2927350" algn="l"/>
                <a:tab pos="8515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2927350" algn="l"/>
                <a:tab pos="8515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2927350" algn="l"/>
                <a:tab pos="85153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27350" algn="l"/>
                <a:tab pos="8515350" algn="l"/>
              </a:tabLst>
            </a:pPr>
            <a:r>
              <a:rPr kumimoji="0" lang="en-US" altLang="en-US" sz="11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ICAO Training Package (ITP)	Aerodrome Safety Management incorporating PANS-Aerodromes	PPT 5.6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D37BEB88-E7F5-48F8-96E6-AB89ACDFC4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9482" y="-158353"/>
            <a:ext cx="10282518" cy="1231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8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>
                <a:ln>
                  <a:noFill/>
                </a:ln>
                <a:solidFill>
                  <a:srgbClr val="FF99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Thực hiện kế hoạch giảm thiểu rủi ro an toàn</a:t>
            </a:r>
            <a:endParaRPr kumimoji="0" lang="en-US" altLang="en-US" sz="2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239F2E6-6214-4830-884D-81E2E676AC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2935" y="1072753"/>
            <a:ext cx="9691912" cy="4817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05344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9C9327-D8D7-45C3-A33B-F93078DC124B}"/>
              </a:ext>
            </a:extLst>
          </p:cNvPr>
          <p:cNvSpPr/>
          <p:nvPr/>
        </p:nvSpPr>
        <p:spPr>
          <a:xfrm>
            <a:off x="1775791" y="357809"/>
            <a:ext cx="818984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 III</a:t>
            </a:r>
            <a:b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ĐẢM  BẢO AN TOÀN</a:t>
            </a:r>
            <a:endParaRPr lang="en-US" sz="3200" dirty="0">
              <a:solidFill>
                <a:srgbClr val="FFFF00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AED479-1093-49D8-9E97-948B853C09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1.Kiểm </a:t>
            </a:r>
            <a:r>
              <a:rPr lang="en-US" dirty="0" err="1"/>
              <a:t>soát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đo</a:t>
            </a:r>
            <a:r>
              <a:rPr lang="en-US" dirty="0"/>
              <a:t> l</a:t>
            </a:r>
            <a:r>
              <a:rPr lang="vi-VN" dirty="0"/>
              <a:t>ư</a:t>
            </a:r>
            <a:r>
              <a:rPr lang="en-US" dirty="0" err="1"/>
              <a:t>ờng</a:t>
            </a:r>
            <a:r>
              <a:rPr lang="en-US" dirty="0"/>
              <a:t>:</a:t>
            </a:r>
          </a:p>
          <a:p>
            <a:pPr lvl="0"/>
            <a:r>
              <a:rPr lang="vi-VN" dirty="0"/>
              <a:t>Phân tích, đo lường hiệu quả của các biện pháp kiểm soát</a:t>
            </a:r>
            <a:endParaRPr lang="en-US" dirty="0"/>
          </a:p>
          <a:p>
            <a:pPr marL="0" lvl="0" indent="0">
              <a:buNone/>
            </a:pPr>
            <a:r>
              <a:rPr lang="en-US" dirty="0"/>
              <a:t>               </a:t>
            </a:r>
            <a:r>
              <a:rPr lang="vi-VN" dirty="0"/>
              <a:t>điều chỉnh phù hợp.</a:t>
            </a:r>
            <a:endParaRPr lang="en-US" dirty="0"/>
          </a:p>
          <a:p>
            <a:r>
              <a:rPr lang="vi-VN" dirty="0"/>
              <a:t>Đánh giá hiệu lực của các biện pháp kiểm soát </a:t>
            </a:r>
            <a:r>
              <a:rPr lang="en-US" dirty="0"/>
              <a:t>             </a:t>
            </a:r>
            <a:r>
              <a:rPr lang="en-US" dirty="0" err="1">
                <a:sym typeface="Wingdings" panose="05000000000000000000" pitchFamily="2" charset="2"/>
              </a:rPr>
              <a:t>Cải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tiến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979872E5-9784-405C-B789-1A9FE4319B5E}"/>
              </a:ext>
            </a:extLst>
          </p:cNvPr>
          <p:cNvSpPr/>
          <p:nvPr/>
        </p:nvSpPr>
        <p:spPr>
          <a:xfrm>
            <a:off x="1167318" y="2769704"/>
            <a:ext cx="84701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F3C6FCEE-A1AE-4847-A370-2869FCEF3180}"/>
              </a:ext>
            </a:extLst>
          </p:cNvPr>
          <p:cNvSpPr/>
          <p:nvPr/>
        </p:nvSpPr>
        <p:spPr>
          <a:xfrm>
            <a:off x="9019232" y="3384710"/>
            <a:ext cx="847012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34D67BB-0457-4F69-980D-0BB20C48C259}"/>
              </a:ext>
            </a:extLst>
          </p:cNvPr>
          <p:cNvSpPr/>
          <p:nvPr/>
        </p:nvSpPr>
        <p:spPr>
          <a:xfrm>
            <a:off x="1318591" y="4306957"/>
            <a:ext cx="4220818" cy="226060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2.Kiểm </a:t>
            </a:r>
            <a:r>
              <a:rPr lang="en-US" sz="3200" dirty="0" err="1"/>
              <a:t>tra</a:t>
            </a:r>
            <a:endParaRPr lang="en-US" sz="3200" dirty="0"/>
          </a:p>
          <a:p>
            <a:pPr algn="ctr"/>
            <a:r>
              <a:rPr lang="en-US" sz="3200" dirty="0" err="1"/>
              <a:t>đánh</a:t>
            </a:r>
            <a:r>
              <a:rPr lang="en-US" sz="3200" dirty="0"/>
              <a:t> </a:t>
            </a:r>
            <a:r>
              <a:rPr lang="en-US" sz="3200" dirty="0" err="1"/>
              <a:t>giá</a:t>
            </a:r>
            <a:endParaRPr lang="en-US" sz="320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EF70A04-1434-4413-B761-617171B4E835}"/>
              </a:ext>
            </a:extLst>
          </p:cNvPr>
          <p:cNvSpPr/>
          <p:nvPr/>
        </p:nvSpPr>
        <p:spPr>
          <a:xfrm>
            <a:off x="6096000" y="4306957"/>
            <a:ext cx="4220818" cy="219323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3.Điều </a:t>
            </a:r>
            <a:r>
              <a:rPr lang="en-US" sz="3200" dirty="0" err="1"/>
              <a:t>tra</a:t>
            </a:r>
            <a:r>
              <a:rPr lang="en-US" sz="3200" dirty="0"/>
              <a:t> an </a:t>
            </a:r>
            <a:r>
              <a:rPr lang="en-US" sz="3200" dirty="0" err="1"/>
              <a:t>toàn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1957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15" y="1002792"/>
            <a:ext cx="12179300" cy="8467"/>
          </a:xfrm>
          <a:custGeom>
            <a:avLst/>
            <a:gdLst/>
            <a:ahLst/>
            <a:cxnLst/>
            <a:rect l="l" t="t" r="r" b="b"/>
            <a:pathLst>
              <a:path w="9134475" h="6350">
                <a:moveTo>
                  <a:pt x="0" y="0"/>
                </a:moveTo>
                <a:lnTo>
                  <a:pt x="9134475" y="6350"/>
                </a:lnTo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0" y="6524751"/>
            <a:ext cx="12192000" cy="289032"/>
          </a:xfrm>
          <a:prstGeom prst="rect">
            <a:avLst/>
          </a:prstGeom>
        </p:spPr>
        <p:txBody>
          <a:bodyPr vert="horz" wrap="square" lIns="0" tIns="62653" rIns="0" bIns="0" rtlCol="0">
            <a:spAutoFit/>
          </a:bodyPr>
          <a:lstStyle/>
          <a:p>
            <a:pPr marL="132923" defTabSz="1219170">
              <a:spcBef>
                <a:spcPts val="493"/>
              </a:spcBef>
              <a:tabLst>
                <a:tab pos="3903036" algn="l"/>
                <a:tab pos="11354363" algn="l"/>
              </a:tabLst>
            </a:pPr>
            <a:r>
              <a:rPr sz="1467" spc="-7" dirty="0">
                <a:solidFill>
                  <a:srgbClr val="FFFFFF"/>
                </a:solidFill>
                <a:latin typeface="Calibri"/>
                <a:cs typeface="Calibri"/>
              </a:rPr>
              <a:t>ICAO Training</a:t>
            </a:r>
            <a:r>
              <a:rPr sz="1467" spc="7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67" dirty="0">
                <a:solidFill>
                  <a:srgbClr val="FFFFFF"/>
                </a:solidFill>
                <a:latin typeface="Calibri"/>
                <a:cs typeface="Calibri"/>
              </a:rPr>
              <a:t>Package</a:t>
            </a:r>
            <a:r>
              <a:rPr sz="1467" spc="-3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67" spc="-7" dirty="0">
                <a:solidFill>
                  <a:srgbClr val="FFFFFF"/>
                </a:solidFill>
                <a:latin typeface="Calibri"/>
                <a:cs typeface="Calibri"/>
              </a:rPr>
              <a:t>(ITP)	</a:t>
            </a:r>
            <a:r>
              <a:rPr sz="1467" dirty="0">
                <a:solidFill>
                  <a:srgbClr val="FFFFFF"/>
                </a:solidFill>
                <a:latin typeface="Calibri"/>
                <a:cs typeface="Calibri"/>
              </a:rPr>
              <a:t>Aerodrome </a:t>
            </a:r>
            <a:r>
              <a:rPr sz="1467" spc="-7" dirty="0">
                <a:solidFill>
                  <a:srgbClr val="FFFFFF"/>
                </a:solidFill>
                <a:latin typeface="Calibri"/>
                <a:cs typeface="Calibri"/>
              </a:rPr>
              <a:t>Safety </a:t>
            </a:r>
            <a:r>
              <a:rPr sz="1467" dirty="0">
                <a:solidFill>
                  <a:srgbClr val="FFFFFF"/>
                </a:solidFill>
                <a:latin typeface="Calibri"/>
                <a:cs typeface="Calibri"/>
              </a:rPr>
              <a:t>Management</a:t>
            </a:r>
            <a:r>
              <a:rPr sz="1467" spc="-47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67" spc="-7" dirty="0">
                <a:solidFill>
                  <a:srgbClr val="FFFFFF"/>
                </a:solidFill>
                <a:latin typeface="Calibri"/>
                <a:cs typeface="Calibri"/>
              </a:rPr>
              <a:t>incorporating</a:t>
            </a:r>
            <a:r>
              <a:rPr sz="1467" spc="-3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67" dirty="0">
                <a:solidFill>
                  <a:srgbClr val="FFFFFF"/>
                </a:solidFill>
                <a:latin typeface="Calibri"/>
                <a:cs typeface="Calibri"/>
              </a:rPr>
              <a:t>PANS-Aerodromes	PPT</a:t>
            </a:r>
            <a:r>
              <a:rPr sz="1467" spc="-167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67" dirty="0">
                <a:solidFill>
                  <a:srgbClr val="FFFFFF"/>
                </a:solidFill>
                <a:latin typeface="Calibri"/>
                <a:cs typeface="Calibri"/>
              </a:rPr>
              <a:t>5.6</a:t>
            </a:r>
            <a:endParaRPr sz="1467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6524751"/>
            <a:ext cx="12192000" cy="333587"/>
          </a:xfrm>
          <a:custGeom>
            <a:avLst/>
            <a:gdLst/>
            <a:ahLst/>
            <a:cxnLst/>
            <a:rect l="l" t="t" r="r" b="b"/>
            <a:pathLst>
              <a:path w="9144000" h="250189">
                <a:moveTo>
                  <a:pt x="0" y="249936"/>
                </a:moveTo>
                <a:lnTo>
                  <a:pt x="9144000" y="249936"/>
                </a:lnTo>
                <a:lnTo>
                  <a:pt x="9144000" y="0"/>
                </a:lnTo>
                <a:lnTo>
                  <a:pt x="0" y="0"/>
                </a:lnTo>
                <a:lnTo>
                  <a:pt x="0" y="249936"/>
                </a:lnTo>
                <a:close/>
              </a:path>
            </a:pathLst>
          </a:custGeom>
          <a:solidFill>
            <a:srgbClr val="8B99A0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668814" y="1346877"/>
            <a:ext cx="8856133" cy="5744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/>
            <a:r>
              <a:rPr spc="-7" dirty="0"/>
              <a:t>Thực hiện </a:t>
            </a:r>
            <a:r>
              <a:rPr spc="-53" dirty="0"/>
              <a:t>kế </a:t>
            </a:r>
            <a:r>
              <a:rPr spc="-7" dirty="0"/>
              <a:t>hoạch giảm thiểu rủi </a:t>
            </a:r>
            <a:r>
              <a:rPr spc="-27" dirty="0"/>
              <a:t>ro </a:t>
            </a:r>
            <a:r>
              <a:rPr spc="-7" dirty="0"/>
              <a:t>an</a:t>
            </a:r>
            <a:r>
              <a:rPr spc="207" dirty="0"/>
              <a:t> </a:t>
            </a:r>
            <a:r>
              <a:rPr spc="-13" dirty="0"/>
              <a:t>toàn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10903" y="2314110"/>
            <a:ext cx="8061960" cy="3280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4121" indent="-457189" defTabSz="1219170">
              <a:buClr>
                <a:srgbClr val="FF9933"/>
              </a:buClr>
              <a:buFont typeface="Arial"/>
              <a:buChar char="•"/>
              <a:tabLst>
                <a:tab pos="473275" algn="l"/>
                <a:tab pos="474121" algn="l"/>
              </a:tabLst>
            </a:pPr>
            <a:r>
              <a:rPr sz="2400" b="1" spc="-7" dirty="0">
                <a:solidFill>
                  <a:srgbClr val="00375C"/>
                </a:solidFill>
                <a:latin typeface="Arial"/>
                <a:cs typeface="Arial"/>
              </a:rPr>
              <a:t>Xây </a:t>
            </a:r>
            <a:r>
              <a:rPr sz="2400" b="1" dirty="0">
                <a:solidFill>
                  <a:srgbClr val="00375C"/>
                </a:solidFill>
                <a:latin typeface="Arial"/>
                <a:cs typeface="Arial"/>
              </a:rPr>
              <a:t>dựng </a:t>
            </a:r>
            <a:r>
              <a:rPr sz="2400" b="1" spc="-7" dirty="0">
                <a:solidFill>
                  <a:srgbClr val="00375C"/>
                </a:solidFill>
                <a:latin typeface="Arial"/>
                <a:cs typeface="Arial"/>
              </a:rPr>
              <a:t>kế hoạch </a:t>
            </a:r>
            <a:r>
              <a:rPr sz="2400" b="1" dirty="0">
                <a:solidFill>
                  <a:srgbClr val="00375C"/>
                </a:solidFill>
                <a:latin typeface="Arial"/>
                <a:cs typeface="Arial"/>
              </a:rPr>
              <a:t>thực </a:t>
            </a:r>
            <a:r>
              <a:rPr sz="2400" b="1" spc="-7" dirty="0">
                <a:solidFill>
                  <a:srgbClr val="00375C"/>
                </a:solidFill>
                <a:latin typeface="Arial"/>
                <a:cs typeface="Arial"/>
              </a:rPr>
              <a:t>hiện </a:t>
            </a:r>
            <a:r>
              <a:rPr sz="2400" b="1" spc="-13" dirty="0">
                <a:solidFill>
                  <a:srgbClr val="00375C"/>
                </a:solidFill>
                <a:latin typeface="Arial"/>
                <a:cs typeface="Arial"/>
              </a:rPr>
              <a:t>các </a:t>
            </a:r>
            <a:r>
              <a:rPr sz="2400" b="1" spc="-7" dirty="0">
                <a:solidFill>
                  <a:srgbClr val="00375C"/>
                </a:solidFill>
                <a:latin typeface="Arial"/>
                <a:cs typeface="Arial"/>
              </a:rPr>
              <a:t>biện pháp an</a:t>
            </a:r>
            <a:r>
              <a:rPr sz="2400" b="1" spc="-13" dirty="0">
                <a:solidFill>
                  <a:srgbClr val="00375C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75C"/>
                </a:solidFill>
                <a:latin typeface="Arial"/>
                <a:cs typeface="Arial"/>
              </a:rPr>
              <a:t>toàn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  <a:p>
            <a:pPr marL="717955" lvl="1" indent="-166789" defTabSz="1219170">
              <a:spcBef>
                <a:spcPts val="1913"/>
              </a:spcBef>
              <a:buFontTx/>
              <a:buChar char="-"/>
              <a:tabLst>
                <a:tab pos="717955" algn="l"/>
              </a:tabLst>
            </a:pPr>
            <a:r>
              <a:rPr sz="2133" spc="-7" dirty="0">
                <a:solidFill>
                  <a:srgbClr val="00375C"/>
                </a:solidFill>
                <a:latin typeface="Arial"/>
                <a:cs typeface="Arial"/>
              </a:rPr>
              <a:t>What ? </a:t>
            </a:r>
            <a:r>
              <a:rPr sz="2133" spc="-13" dirty="0">
                <a:solidFill>
                  <a:srgbClr val="00375C"/>
                </a:solidFill>
                <a:latin typeface="Arial"/>
                <a:cs typeface="Arial"/>
              </a:rPr>
              <a:t>Chúng </a:t>
            </a:r>
            <a:r>
              <a:rPr sz="2133" spc="-7" dirty="0">
                <a:solidFill>
                  <a:srgbClr val="00375C"/>
                </a:solidFill>
                <a:latin typeface="Arial"/>
                <a:cs typeface="Arial"/>
              </a:rPr>
              <a:t>ta làm</a:t>
            </a:r>
            <a:r>
              <a:rPr sz="2133" spc="20" dirty="0">
                <a:solidFill>
                  <a:srgbClr val="00375C"/>
                </a:solidFill>
                <a:latin typeface="Arial"/>
                <a:cs typeface="Arial"/>
              </a:rPr>
              <a:t> </a:t>
            </a:r>
            <a:r>
              <a:rPr sz="2133" spc="-7" dirty="0">
                <a:solidFill>
                  <a:srgbClr val="00375C"/>
                </a:solidFill>
                <a:latin typeface="Arial"/>
                <a:cs typeface="Arial"/>
              </a:rPr>
              <a:t>gì</a:t>
            </a:r>
            <a:endParaRPr sz="2133">
              <a:solidFill>
                <a:prstClr val="black"/>
              </a:solidFill>
              <a:latin typeface="Arial"/>
              <a:cs typeface="Arial"/>
            </a:endParaRPr>
          </a:p>
          <a:p>
            <a:pPr marL="717955" lvl="1" indent="-166789" defTabSz="1219170">
              <a:spcBef>
                <a:spcPts val="1960"/>
              </a:spcBef>
              <a:buFontTx/>
              <a:buChar char="-"/>
              <a:tabLst>
                <a:tab pos="717955" algn="l"/>
              </a:tabLst>
            </a:pPr>
            <a:r>
              <a:rPr sz="2133" spc="-7" dirty="0">
                <a:solidFill>
                  <a:srgbClr val="00375C"/>
                </a:solidFill>
                <a:latin typeface="Arial"/>
                <a:cs typeface="Arial"/>
              </a:rPr>
              <a:t>Who ? Ai</a:t>
            </a:r>
            <a:r>
              <a:rPr sz="2133" spc="-193" dirty="0">
                <a:solidFill>
                  <a:srgbClr val="00375C"/>
                </a:solidFill>
                <a:latin typeface="Arial"/>
                <a:cs typeface="Arial"/>
              </a:rPr>
              <a:t> </a:t>
            </a:r>
            <a:r>
              <a:rPr sz="2133" spc="-7" dirty="0">
                <a:solidFill>
                  <a:srgbClr val="00375C"/>
                </a:solidFill>
                <a:latin typeface="Arial"/>
                <a:cs typeface="Arial"/>
              </a:rPr>
              <a:t>làm</a:t>
            </a:r>
            <a:endParaRPr sz="2133">
              <a:solidFill>
                <a:prstClr val="black"/>
              </a:solidFill>
              <a:latin typeface="Arial"/>
              <a:cs typeface="Arial"/>
            </a:endParaRPr>
          </a:p>
          <a:p>
            <a:pPr marL="717955" lvl="1" indent="-166789" defTabSz="1219170">
              <a:spcBef>
                <a:spcPts val="1980"/>
              </a:spcBef>
              <a:buFontTx/>
              <a:buChar char="-"/>
              <a:tabLst>
                <a:tab pos="717955" algn="l"/>
              </a:tabLst>
            </a:pPr>
            <a:r>
              <a:rPr sz="2133" spc="-7" dirty="0">
                <a:solidFill>
                  <a:srgbClr val="00375C"/>
                </a:solidFill>
                <a:latin typeface="Arial"/>
                <a:cs typeface="Arial"/>
              </a:rPr>
              <a:t>Who ? Ai </a:t>
            </a:r>
            <a:r>
              <a:rPr sz="2133" dirty="0">
                <a:solidFill>
                  <a:srgbClr val="00375C"/>
                </a:solidFill>
                <a:latin typeface="Arial"/>
                <a:cs typeface="Arial"/>
              </a:rPr>
              <a:t>chịu </a:t>
            </a:r>
            <a:r>
              <a:rPr sz="2133" spc="-7" dirty="0">
                <a:solidFill>
                  <a:srgbClr val="00375C"/>
                </a:solidFill>
                <a:latin typeface="Arial"/>
                <a:cs typeface="Arial"/>
              </a:rPr>
              <a:t>trách</a:t>
            </a:r>
            <a:r>
              <a:rPr sz="2133" spc="-140" dirty="0">
                <a:solidFill>
                  <a:srgbClr val="00375C"/>
                </a:solidFill>
                <a:latin typeface="Arial"/>
                <a:cs typeface="Arial"/>
              </a:rPr>
              <a:t> </a:t>
            </a:r>
            <a:r>
              <a:rPr sz="2133" spc="-7" dirty="0">
                <a:solidFill>
                  <a:srgbClr val="00375C"/>
                </a:solidFill>
                <a:latin typeface="Arial"/>
                <a:cs typeface="Arial"/>
              </a:rPr>
              <a:t>nhiệm</a:t>
            </a:r>
            <a:endParaRPr sz="2133">
              <a:solidFill>
                <a:prstClr val="black"/>
              </a:solidFill>
              <a:latin typeface="Arial"/>
              <a:cs typeface="Arial"/>
            </a:endParaRPr>
          </a:p>
          <a:p>
            <a:pPr marL="717955" lvl="1" indent="-166789" defTabSz="1219170">
              <a:spcBef>
                <a:spcPts val="1967"/>
              </a:spcBef>
              <a:buFontTx/>
              <a:buChar char="-"/>
              <a:tabLst>
                <a:tab pos="717955" algn="l"/>
              </a:tabLst>
            </a:pPr>
            <a:r>
              <a:rPr sz="2133" spc="-7" dirty="0">
                <a:solidFill>
                  <a:srgbClr val="00375C"/>
                </a:solidFill>
                <a:latin typeface="Arial"/>
                <a:cs typeface="Arial"/>
              </a:rPr>
              <a:t>When? Khi nào</a:t>
            </a:r>
            <a:r>
              <a:rPr sz="2133" spc="-73" dirty="0">
                <a:solidFill>
                  <a:srgbClr val="00375C"/>
                </a:solidFill>
                <a:latin typeface="Arial"/>
                <a:cs typeface="Arial"/>
              </a:rPr>
              <a:t> </a:t>
            </a:r>
            <a:r>
              <a:rPr sz="2133" spc="-7" dirty="0">
                <a:solidFill>
                  <a:srgbClr val="00375C"/>
                </a:solidFill>
                <a:latin typeface="Arial"/>
                <a:cs typeface="Arial"/>
              </a:rPr>
              <a:t>xong</a:t>
            </a:r>
            <a:endParaRPr sz="2133">
              <a:solidFill>
                <a:prstClr val="black"/>
              </a:solidFill>
              <a:latin typeface="Arial"/>
              <a:cs typeface="Arial"/>
            </a:endParaRPr>
          </a:p>
          <a:p>
            <a:pPr marL="717955" lvl="1" indent="-166789" defTabSz="1219170">
              <a:spcBef>
                <a:spcPts val="1967"/>
              </a:spcBef>
              <a:buFontTx/>
              <a:buChar char="-"/>
              <a:tabLst>
                <a:tab pos="717955" algn="l"/>
              </a:tabLst>
            </a:pPr>
            <a:r>
              <a:rPr sz="2133" spc="-13" dirty="0">
                <a:solidFill>
                  <a:srgbClr val="00375C"/>
                </a:solidFill>
                <a:latin typeface="Arial"/>
                <a:cs typeface="Arial"/>
              </a:rPr>
              <a:t>How? </a:t>
            </a:r>
            <a:r>
              <a:rPr sz="2133" spc="-7" dirty="0">
                <a:solidFill>
                  <a:srgbClr val="00375C"/>
                </a:solidFill>
                <a:latin typeface="Arial"/>
                <a:cs typeface="Arial"/>
              </a:rPr>
              <a:t>Làm như thế</a:t>
            </a:r>
            <a:r>
              <a:rPr sz="2133" spc="-13" dirty="0">
                <a:solidFill>
                  <a:srgbClr val="00375C"/>
                </a:solidFill>
                <a:latin typeface="Arial"/>
                <a:cs typeface="Arial"/>
              </a:rPr>
              <a:t> nào</a:t>
            </a:r>
            <a:endParaRPr sz="2133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920736" y="2938272"/>
            <a:ext cx="3271520" cy="31699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14587" y="6592070"/>
            <a:ext cx="1275925" cy="2051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1333" spc="-7" dirty="0">
                <a:solidFill>
                  <a:srgbClr val="FFFFFF"/>
                </a:solidFill>
                <a:latin typeface="Arial"/>
                <a:cs typeface="Arial"/>
              </a:rPr>
              <a:t>V2, August</a:t>
            </a:r>
            <a:r>
              <a:rPr sz="1333" spc="-13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33" spc="-7" dirty="0">
                <a:solidFill>
                  <a:srgbClr val="FFFFFF"/>
                </a:solidFill>
                <a:latin typeface="Arial"/>
                <a:cs typeface="Arial"/>
              </a:rPr>
              <a:t>2021</a:t>
            </a:r>
            <a:endParaRPr sz="1333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237479" y="6592070"/>
            <a:ext cx="1723813" cy="2051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1333" spc="-7" dirty="0">
                <a:solidFill>
                  <a:srgbClr val="FFFFFF"/>
                </a:solidFill>
                <a:latin typeface="Arial"/>
                <a:cs typeface="Arial"/>
              </a:rPr>
              <a:t>ITP/R/AGA/SMS/004E</a:t>
            </a:r>
            <a:endParaRPr sz="1333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742507" y="6586787"/>
            <a:ext cx="752687" cy="2051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1333" spc="-13" dirty="0">
                <a:solidFill>
                  <a:srgbClr val="FFFFFF"/>
                </a:solidFill>
                <a:latin typeface="Arial"/>
                <a:cs typeface="Arial"/>
              </a:rPr>
              <a:t>PPT</a:t>
            </a:r>
            <a:r>
              <a:rPr sz="1333" spc="-11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33" spc="-7" dirty="0">
                <a:solidFill>
                  <a:srgbClr val="FFFFFF"/>
                </a:solidFill>
                <a:latin typeface="Arial"/>
                <a:cs typeface="Arial"/>
              </a:rPr>
              <a:t>5.</a:t>
            </a:r>
            <a:fld id="{81D60167-4931-47E6-BA6A-407CBD079E47}" type="slidenum">
              <a:rPr sz="1333" spc="-7" dirty="0">
                <a:solidFill>
                  <a:srgbClr val="FFFFFF"/>
                </a:solidFill>
                <a:latin typeface="Arial"/>
                <a:cs typeface="Arial"/>
              </a:rPr>
              <a:pPr marL="16933" defTabSz="1219170"/>
              <a:t>53</a:t>
            </a:fld>
            <a:endParaRPr sz="1333">
              <a:solidFill>
                <a:prstClr val="black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6524751"/>
            <a:ext cx="12192000" cy="289032"/>
          </a:xfrm>
          <a:prstGeom prst="rect">
            <a:avLst/>
          </a:prstGeom>
        </p:spPr>
        <p:txBody>
          <a:bodyPr vert="horz" wrap="square" lIns="0" tIns="62653" rIns="0" bIns="0" rtlCol="0">
            <a:spAutoFit/>
          </a:bodyPr>
          <a:lstStyle/>
          <a:p>
            <a:pPr marL="132923" defTabSz="1219170">
              <a:spcBef>
                <a:spcPts val="493"/>
              </a:spcBef>
              <a:tabLst>
                <a:tab pos="3903036" algn="l"/>
                <a:tab pos="11306951" algn="l"/>
              </a:tabLst>
            </a:pPr>
            <a:r>
              <a:rPr sz="1467" spc="-7" dirty="0">
                <a:solidFill>
                  <a:srgbClr val="FFFFFF"/>
                </a:solidFill>
                <a:latin typeface="Calibri"/>
                <a:cs typeface="Calibri"/>
              </a:rPr>
              <a:t>ICAO Training</a:t>
            </a:r>
            <a:r>
              <a:rPr sz="1467" spc="7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67" dirty="0">
                <a:solidFill>
                  <a:srgbClr val="FFFFFF"/>
                </a:solidFill>
                <a:latin typeface="Calibri"/>
                <a:cs typeface="Calibri"/>
              </a:rPr>
              <a:t>Package</a:t>
            </a:r>
            <a:r>
              <a:rPr sz="1467" spc="-3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67" spc="-7" dirty="0">
                <a:solidFill>
                  <a:srgbClr val="FFFFFF"/>
                </a:solidFill>
                <a:latin typeface="Calibri"/>
                <a:cs typeface="Calibri"/>
              </a:rPr>
              <a:t>(ITP)	</a:t>
            </a:r>
            <a:r>
              <a:rPr sz="1467" dirty="0">
                <a:solidFill>
                  <a:srgbClr val="FFFFFF"/>
                </a:solidFill>
                <a:latin typeface="Calibri"/>
                <a:cs typeface="Calibri"/>
              </a:rPr>
              <a:t>Aerodrome </a:t>
            </a:r>
            <a:r>
              <a:rPr sz="1467" spc="-7" dirty="0">
                <a:solidFill>
                  <a:srgbClr val="FFFFFF"/>
                </a:solidFill>
                <a:latin typeface="Calibri"/>
                <a:cs typeface="Calibri"/>
              </a:rPr>
              <a:t>Safety </a:t>
            </a:r>
            <a:r>
              <a:rPr sz="1467" dirty="0">
                <a:solidFill>
                  <a:srgbClr val="FFFFFF"/>
                </a:solidFill>
                <a:latin typeface="Calibri"/>
                <a:cs typeface="Calibri"/>
              </a:rPr>
              <a:t>Management</a:t>
            </a:r>
            <a:r>
              <a:rPr sz="1467" spc="-47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67" spc="-7" dirty="0">
                <a:solidFill>
                  <a:srgbClr val="FFFFFF"/>
                </a:solidFill>
                <a:latin typeface="Calibri"/>
                <a:cs typeface="Calibri"/>
              </a:rPr>
              <a:t>incorporating</a:t>
            </a:r>
            <a:r>
              <a:rPr sz="1467" spc="-3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67" dirty="0">
                <a:solidFill>
                  <a:srgbClr val="FFFFFF"/>
                </a:solidFill>
                <a:latin typeface="Calibri"/>
                <a:cs typeface="Calibri"/>
              </a:rPr>
              <a:t>PANS-Aerodromes	PPT</a:t>
            </a:r>
            <a:r>
              <a:rPr sz="1467" spc="-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67" dirty="0">
                <a:solidFill>
                  <a:srgbClr val="FFFFFF"/>
                </a:solidFill>
                <a:latin typeface="Calibri"/>
                <a:cs typeface="Calibri"/>
              </a:rPr>
              <a:t>5.28</a:t>
            </a:r>
            <a:endParaRPr sz="1467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0" y="6524751"/>
            <a:ext cx="12192000" cy="333587"/>
          </a:xfrm>
          <a:custGeom>
            <a:avLst/>
            <a:gdLst/>
            <a:ahLst/>
            <a:cxnLst/>
            <a:rect l="l" t="t" r="r" b="b"/>
            <a:pathLst>
              <a:path w="9144000" h="250189">
                <a:moveTo>
                  <a:pt x="0" y="249936"/>
                </a:moveTo>
                <a:lnTo>
                  <a:pt x="9144000" y="249936"/>
                </a:lnTo>
                <a:lnTo>
                  <a:pt x="9144000" y="0"/>
                </a:lnTo>
                <a:lnTo>
                  <a:pt x="0" y="0"/>
                </a:lnTo>
                <a:lnTo>
                  <a:pt x="0" y="249936"/>
                </a:lnTo>
                <a:close/>
              </a:path>
            </a:pathLst>
          </a:custGeom>
          <a:solidFill>
            <a:srgbClr val="8B99A0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-17102" y="264669"/>
            <a:ext cx="12215707" cy="8206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>
              <a:tabLst>
                <a:tab pos="1121805" algn="l"/>
                <a:tab pos="12197622" algn="l"/>
              </a:tabLst>
            </a:pPr>
            <a:r>
              <a:rPr sz="5333" b="0" u="sng" spc="-7" dirty="0">
                <a:solidFill>
                  <a:srgbClr val="006FC0"/>
                </a:solidFill>
                <a:latin typeface="Times New Roman"/>
                <a:cs typeface="Times New Roman"/>
              </a:rPr>
              <a:t> 	</a:t>
            </a:r>
            <a:r>
              <a:rPr sz="5333" b="0" u="sng" spc="-7" dirty="0">
                <a:solidFill>
                  <a:srgbClr val="006FC0"/>
                </a:solidFill>
                <a:latin typeface="Arial"/>
                <a:cs typeface="Arial"/>
              </a:rPr>
              <a:t>Điều tra an toàn nội bộ	</a:t>
            </a:r>
            <a:endParaRPr sz="5333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374392" y="6365487"/>
            <a:ext cx="267547" cy="216299"/>
          </a:xfrm>
          <a:prstGeom prst="rect">
            <a:avLst/>
          </a:prstGeom>
        </p:spPr>
        <p:txBody>
          <a:bodyPr vert="horz" wrap="square" lIns="0" tIns="847" rIns="0" bIns="0" rtlCol="0">
            <a:spAutoFit/>
          </a:bodyPr>
          <a:lstStyle/>
          <a:p>
            <a:pPr marL="33866" defTabSz="1219170">
              <a:spcBef>
                <a:spcPts val="7"/>
              </a:spcBef>
            </a:pPr>
            <a:fld id="{81D60167-4931-47E6-BA6A-407CBD079E47}" type="slidenum">
              <a:rPr sz="1400" dirty="0">
                <a:solidFill>
                  <a:srgbClr val="279DD9"/>
                </a:solidFill>
                <a:latin typeface="Arial"/>
                <a:cs typeface="Arial"/>
              </a:rPr>
              <a:pPr marL="33866" defTabSz="1219170">
                <a:spcBef>
                  <a:spcPts val="7"/>
                </a:spcBef>
              </a:pPr>
              <a:t>54</a:t>
            </a:fld>
            <a:endParaRPr sz="140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9084" y="1203789"/>
            <a:ext cx="10057553" cy="41114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2400" b="1" dirty="0">
                <a:solidFill>
                  <a:srgbClr val="000099"/>
                </a:solidFill>
                <a:latin typeface="Arial"/>
                <a:cs typeface="Arial"/>
              </a:rPr>
              <a:t>Mục</a:t>
            </a:r>
            <a:r>
              <a:rPr sz="2400" b="1" spc="-127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0099"/>
                </a:solidFill>
                <a:latin typeface="Arial"/>
                <a:cs typeface="Arial"/>
              </a:rPr>
              <a:t>đích: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  <a:p>
            <a:pPr defTabSz="1219170">
              <a:spcBef>
                <a:spcPts val="67"/>
              </a:spcBef>
            </a:pPr>
            <a:endParaRPr sz="36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59824" indent="-342891" defTabSz="1219170">
              <a:buFont typeface="Wingdings"/>
              <a:buChar char=""/>
              <a:tabLst>
                <a:tab pos="360671" algn="l"/>
              </a:tabLst>
            </a:pPr>
            <a:r>
              <a:rPr sz="2400" spc="-7" dirty="0">
                <a:solidFill>
                  <a:srgbClr val="000099"/>
                </a:solidFill>
                <a:latin typeface="Arial"/>
                <a:cs typeface="Arial"/>
              </a:rPr>
              <a:t>Xác định </a:t>
            </a:r>
            <a:r>
              <a:rPr sz="2400" spc="-13" dirty="0">
                <a:solidFill>
                  <a:srgbClr val="000099"/>
                </a:solidFill>
                <a:latin typeface="Arial"/>
                <a:cs typeface="Arial"/>
              </a:rPr>
              <a:t>nguyên </a:t>
            </a:r>
            <a:r>
              <a:rPr sz="2400" spc="-7" dirty="0">
                <a:solidFill>
                  <a:srgbClr val="000099"/>
                </a:solidFill>
                <a:latin typeface="Arial"/>
                <a:cs typeface="Arial"/>
              </a:rPr>
              <a:t>nhân, </a:t>
            </a: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các </a:t>
            </a:r>
            <a:r>
              <a:rPr sz="2400" spc="-7" dirty="0">
                <a:solidFill>
                  <a:srgbClr val="000099"/>
                </a:solidFill>
                <a:latin typeface="Arial"/>
                <a:cs typeface="Arial"/>
              </a:rPr>
              <a:t>sự việc và </a:t>
            </a:r>
            <a:r>
              <a:rPr sz="2400" spc="-13" dirty="0">
                <a:solidFill>
                  <a:srgbClr val="000099"/>
                </a:solidFill>
                <a:latin typeface="Arial"/>
                <a:cs typeface="Arial"/>
              </a:rPr>
              <a:t>yếu </a:t>
            </a: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tố </a:t>
            </a:r>
            <a:r>
              <a:rPr sz="2400" spc="-7" dirty="0">
                <a:solidFill>
                  <a:srgbClr val="000099"/>
                </a:solidFill>
                <a:latin typeface="Arial"/>
                <a:cs typeface="Arial"/>
              </a:rPr>
              <a:t>gây ra vụ</a:t>
            </a:r>
            <a:r>
              <a:rPr sz="2400" spc="133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spc="-7" dirty="0">
                <a:solidFill>
                  <a:srgbClr val="000099"/>
                </a:solidFill>
                <a:latin typeface="Arial"/>
                <a:cs typeface="Arial"/>
              </a:rPr>
              <a:t>việc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  <a:p>
            <a:pPr defTabSz="1219170">
              <a:buClr>
                <a:srgbClr val="000099"/>
              </a:buClr>
              <a:buFont typeface="Wingdings"/>
              <a:buChar char=""/>
            </a:pPr>
            <a:endParaRPr sz="3667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59824" indent="-342891" defTabSz="1219170">
              <a:buFont typeface="Wingdings"/>
              <a:buChar char=""/>
              <a:tabLst>
                <a:tab pos="360671" algn="l"/>
              </a:tabLst>
            </a:pPr>
            <a:r>
              <a:rPr sz="2400" spc="-13" dirty="0">
                <a:solidFill>
                  <a:srgbClr val="000099"/>
                </a:solidFill>
                <a:latin typeface="Arial"/>
                <a:cs typeface="Arial"/>
              </a:rPr>
              <a:t>Xác định xem </a:t>
            </a:r>
            <a:r>
              <a:rPr sz="2400" spc="-7" dirty="0">
                <a:solidFill>
                  <a:srgbClr val="000099"/>
                </a:solidFill>
                <a:latin typeface="Arial"/>
                <a:cs typeface="Arial"/>
              </a:rPr>
              <a:t>các </a:t>
            </a:r>
            <a:r>
              <a:rPr sz="2400" spc="-13" dirty="0">
                <a:solidFill>
                  <a:srgbClr val="000099"/>
                </a:solidFill>
                <a:latin typeface="Arial"/>
                <a:cs typeface="Arial"/>
              </a:rPr>
              <a:t>biện pháp bảo </a:t>
            </a:r>
            <a:r>
              <a:rPr sz="2400" spc="-7" dirty="0">
                <a:solidFill>
                  <a:srgbClr val="000099"/>
                </a:solidFill>
                <a:latin typeface="Arial"/>
                <a:cs typeface="Arial"/>
              </a:rPr>
              <a:t>vệ an toàn có đã </a:t>
            </a:r>
            <a:r>
              <a:rPr sz="2400" spc="-13" dirty="0">
                <a:solidFill>
                  <a:srgbClr val="000099"/>
                </a:solidFill>
                <a:latin typeface="Arial"/>
                <a:cs typeface="Arial"/>
              </a:rPr>
              <a:t>được </a:t>
            </a:r>
            <a:r>
              <a:rPr sz="2400" spc="-7" dirty="0">
                <a:solidFill>
                  <a:srgbClr val="000099"/>
                </a:solidFill>
                <a:latin typeface="Arial"/>
                <a:cs typeface="Arial"/>
              </a:rPr>
              <a:t>thực </a:t>
            </a:r>
            <a:r>
              <a:rPr sz="2400" spc="-13" dirty="0">
                <a:solidFill>
                  <a:srgbClr val="000099"/>
                </a:solidFill>
                <a:latin typeface="Arial"/>
                <a:cs typeface="Arial"/>
              </a:rPr>
              <a:t>hiện</a:t>
            </a:r>
            <a:r>
              <a:rPr sz="2400" spc="28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spc="-13" dirty="0">
                <a:solidFill>
                  <a:srgbClr val="000099"/>
                </a:solidFill>
                <a:latin typeface="Arial"/>
                <a:cs typeface="Arial"/>
              </a:rPr>
              <a:t>đúng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  <a:p>
            <a:pPr defTabSz="1219170">
              <a:spcBef>
                <a:spcPts val="67"/>
              </a:spcBef>
              <a:buClr>
                <a:srgbClr val="000099"/>
              </a:buClr>
              <a:buFont typeface="Wingdings"/>
              <a:buChar char=""/>
            </a:pPr>
            <a:endParaRPr sz="36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59824" indent="-342891" defTabSz="1219170">
              <a:buFont typeface="Wingdings"/>
              <a:buChar char=""/>
              <a:tabLst>
                <a:tab pos="360671" algn="l"/>
              </a:tabLst>
            </a:pPr>
            <a:r>
              <a:rPr sz="2400" spc="-7" dirty="0">
                <a:solidFill>
                  <a:srgbClr val="000099"/>
                </a:solidFill>
                <a:latin typeface="Arial"/>
                <a:cs typeface="Arial"/>
              </a:rPr>
              <a:t>Đưa ra </a:t>
            </a: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các </a:t>
            </a:r>
            <a:r>
              <a:rPr sz="2400" spc="-7" dirty="0">
                <a:solidFill>
                  <a:srgbClr val="000099"/>
                </a:solidFill>
                <a:latin typeface="Arial"/>
                <a:cs typeface="Arial"/>
              </a:rPr>
              <a:t>hành động khắc phục để ngăn việc </a:t>
            </a: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tái</a:t>
            </a:r>
            <a:r>
              <a:rPr sz="2400" spc="6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spc="-7" dirty="0">
                <a:solidFill>
                  <a:srgbClr val="000099"/>
                </a:solidFill>
                <a:latin typeface="Arial"/>
                <a:cs typeface="Arial"/>
              </a:rPr>
              <a:t>diễn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  <a:p>
            <a:pPr defTabSz="1219170">
              <a:spcBef>
                <a:spcPts val="67"/>
              </a:spcBef>
              <a:buClr>
                <a:srgbClr val="000099"/>
              </a:buClr>
              <a:buFont typeface="Wingdings"/>
              <a:buChar char=""/>
            </a:pPr>
            <a:endParaRPr sz="36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359824" indent="-342891" defTabSz="1219170">
              <a:buFont typeface="Wingdings"/>
              <a:buChar char=""/>
              <a:tabLst>
                <a:tab pos="360671" algn="l"/>
              </a:tabLst>
            </a:pPr>
            <a:r>
              <a:rPr sz="2400" spc="-7" dirty="0">
                <a:solidFill>
                  <a:srgbClr val="000099"/>
                </a:solidFill>
                <a:latin typeface="Arial"/>
                <a:cs typeface="Arial"/>
              </a:rPr>
              <a:t>Chỉ ra </a:t>
            </a: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các </a:t>
            </a:r>
            <a:r>
              <a:rPr sz="2400" spc="-7" dirty="0">
                <a:solidFill>
                  <a:srgbClr val="000099"/>
                </a:solidFill>
                <a:latin typeface="Arial"/>
                <a:cs typeface="Arial"/>
              </a:rPr>
              <a:t>mối nguy được phát hiện trong quá </a:t>
            </a: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trình </a:t>
            </a:r>
            <a:r>
              <a:rPr sz="2400" spc="-7" dirty="0">
                <a:solidFill>
                  <a:srgbClr val="000099"/>
                </a:solidFill>
                <a:latin typeface="Arial"/>
                <a:cs typeface="Arial"/>
              </a:rPr>
              <a:t>điều</a:t>
            </a:r>
            <a:r>
              <a:rPr sz="2400" spc="87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000099"/>
                </a:solidFill>
                <a:latin typeface="Arial"/>
                <a:cs typeface="Arial"/>
              </a:rPr>
              <a:t>tra.</a:t>
            </a:r>
            <a:endParaRPr sz="240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57796-B1DC-45D4-856D-217F49EF4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 CÁO AN TOÀN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909874-29F5-4947-AE28-CC86F9A5C3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65" y="1825625"/>
            <a:ext cx="11608905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CHÍNH SÁCH BÁO CÁO KHÔNG TRỪNG PHẠT – VĂN HÓA ĐÚNG VỀ AN TOÀN.</a:t>
            </a:r>
          </a:p>
          <a:p>
            <a:r>
              <a:rPr lang="en-US" dirty="0" err="1"/>
              <a:t>Bảo</a:t>
            </a:r>
            <a:r>
              <a:rPr lang="en-US" dirty="0"/>
              <a:t> </a:t>
            </a:r>
            <a:r>
              <a:rPr lang="en-US" dirty="0" err="1"/>
              <a:t>vệ</a:t>
            </a:r>
            <a:r>
              <a:rPr lang="en-US" dirty="0"/>
              <a:t> </a:t>
            </a:r>
            <a:r>
              <a:rPr lang="en-US" dirty="0" err="1"/>
              <a:t>nguồn</a:t>
            </a:r>
            <a:r>
              <a:rPr lang="en-US" dirty="0"/>
              <a:t> </a:t>
            </a:r>
            <a:r>
              <a:rPr lang="en-US" dirty="0" err="1"/>
              <a:t>thông</a:t>
            </a:r>
            <a:r>
              <a:rPr lang="en-US" dirty="0"/>
              <a:t> tin an </a:t>
            </a:r>
            <a:r>
              <a:rPr lang="en-US" dirty="0" err="1"/>
              <a:t>toàn</a:t>
            </a:r>
            <a:r>
              <a:rPr lang="en-US" dirty="0"/>
              <a:t>.</a:t>
            </a:r>
          </a:p>
          <a:p>
            <a:r>
              <a:rPr lang="en-US" dirty="0" err="1"/>
              <a:t>Khuyến</a:t>
            </a:r>
            <a:r>
              <a:rPr lang="en-US" dirty="0"/>
              <a:t> </a:t>
            </a:r>
            <a:r>
              <a:rPr lang="en-US" dirty="0" err="1"/>
              <a:t>khích</a:t>
            </a:r>
            <a:r>
              <a:rPr lang="en-US" dirty="0"/>
              <a:t> </a:t>
            </a:r>
            <a:r>
              <a:rPr lang="en-US" dirty="0" err="1"/>
              <a:t>tất</a:t>
            </a:r>
            <a:r>
              <a:rPr lang="en-US" dirty="0"/>
              <a:t> </a:t>
            </a:r>
            <a:r>
              <a:rPr lang="en-US" dirty="0" err="1"/>
              <a:t>cả</a:t>
            </a:r>
            <a:r>
              <a:rPr lang="en-US" dirty="0"/>
              <a:t> CBCNV </a:t>
            </a:r>
            <a:r>
              <a:rPr lang="en-US" dirty="0" err="1"/>
              <a:t>báo</a:t>
            </a:r>
            <a:r>
              <a:rPr lang="en-US" dirty="0"/>
              <a:t> </a:t>
            </a:r>
            <a:r>
              <a:rPr lang="en-US" dirty="0" err="1"/>
              <a:t>cáo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vấn</a:t>
            </a:r>
            <a:r>
              <a:rPr lang="en-US" dirty="0"/>
              <a:t> </a:t>
            </a:r>
            <a:r>
              <a:rPr lang="en-US" dirty="0" err="1"/>
              <a:t>đề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an </a:t>
            </a:r>
            <a:r>
              <a:rPr lang="en-US" dirty="0" err="1"/>
              <a:t>toàn</a:t>
            </a:r>
            <a:r>
              <a:rPr lang="en-US" dirty="0"/>
              <a:t> </a:t>
            </a:r>
            <a:r>
              <a:rPr lang="en-US" dirty="0" err="1"/>
              <a:t>mà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bị</a:t>
            </a:r>
            <a:r>
              <a:rPr lang="en-US" dirty="0"/>
              <a:t> </a:t>
            </a:r>
            <a:r>
              <a:rPr lang="en-US" dirty="0" err="1"/>
              <a:t>khiển</a:t>
            </a:r>
            <a:r>
              <a:rPr lang="en-US" dirty="0"/>
              <a:t> </a:t>
            </a:r>
            <a:r>
              <a:rPr lang="en-US" dirty="0" err="1"/>
              <a:t>trách</a:t>
            </a:r>
            <a:r>
              <a:rPr lang="en-US" dirty="0"/>
              <a:t>.</a:t>
            </a:r>
          </a:p>
          <a:p>
            <a:r>
              <a:rPr lang="en-US" dirty="0" err="1"/>
              <a:t>Hệ</a:t>
            </a:r>
            <a:r>
              <a:rPr lang="en-US" dirty="0"/>
              <a:t> </a:t>
            </a:r>
            <a:r>
              <a:rPr lang="en-US" dirty="0" err="1"/>
              <a:t>thống</a:t>
            </a:r>
            <a:r>
              <a:rPr lang="en-US" dirty="0"/>
              <a:t> </a:t>
            </a:r>
            <a:r>
              <a:rPr lang="en-US" dirty="0" err="1"/>
              <a:t>báo</a:t>
            </a:r>
            <a:r>
              <a:rPr lang="en-US" dirty="0"/>
              <a:t> </a:t>
            </a:r>
            <a:r>
              <a:rPr lang="en-US" dirty="0" err="1"/>
              <a:t>cáo</a:t>
            </a:r>
            <a:r>
              <a:rPr lang="en-US" dirty="0"/>
              <a:t> an </a:t>
            </a:r>
            <a:r>
              <a:rPr lang="en-US" dirty="0" err="1"/>
              <a:t>toàn</a:t>
            </a:r>
            <a:r>
              <a:rPr lang="en-US" dirty="0"/>
              <a:t> </a:t>
            </a:r>
            <a:r>
              <a:rPr lang="en-US" dirty="0" err="1"/>
              <a:t>đảm</a:t>
            </a:r>
            <a:r>
              <a:rPr lang="en-US" dirty="0"/>
              <a:t> </a:t>
            </a:r>
            <a:r>
              <a:rPr lang="en-US" dirty="0" err="1"/>
              <a:t>bảo</a:t>
            </a:r>
            <a:r>
              <a:rPr lang="en-US" dirty="0"/>
              <a:t> </a:t>
            </a:r>
            <a:r>
              <a:rPr lang="en-US" dirty="0" err="1"/>
              <a:t>bảo</a:t>
            </a:r>
            <a:r>
              <a:rPr lang="en-US" dirty="0"/>
              <a:t> </a:t>
            </a:r>
            <a:r>
              <a:rPr lang="en-US" dirty="0" err="1"/>
              <a:t>vệ</a:t>
            </a:r>
            <a:r>
              <a:rPr lang="en-US" dirty="0"/>
              <a:t> </a:t>
            </a:r>
            <a:r>
              <a:rPr lang="en-US" dirty="0" err="1"/>
              <a:t>danh</a:t>
            </a:r>
            <a:r>
              <a:rPr lang="en-US" dirty="0"/>
              <a:t> </a:t>
            </a:r>
            <a:r>
              <a:rPr lang="en-US" dirty="0" err="1"/>
              <a:t>tính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nhân</a:t>
            </a:r>
            <a:r>
              <a:rPr lang="en-US" dirty="0"/>
              <a:t> </a:t>
            </a:r>
            <a:r>
              <a:rPr lang="en-US" dirty="0" err="1"/>
              <a:t>viên</a:t>
            </a:r>
            <a:r>
              <a:rPr lang="en-US" dirty="0"/>
              <a:t> </a:t>
            </a:r>
            <a:r>
              <a:rPr lang="en-US" dirty="0" err="1"/>
              <a:t>cung</a:t>
            </a:r>
            <a:r>
              <a:rPr lang="en-US" dirty="0"/>
              <a:t> </a:t>
            </a:r>
            <a:r>
              <a:rPr lang="en-US" dirty="0" err="1"/>
              <a:t>cấp</a:t>
            </a:r>
            <a:r>
              <a:rPr lang="en-US" dirty="0"/>
              <a:t> </a:t>
            </a:r>
            <a:r>
              <a:rPr lang="en-US" dirty="0" err="1"/>
              <a:t>thông</a:t>
            </a:r>
            <a:r>
              <a:rPr lang="en-US" dirty="0"/>
              <a:t> tin </a:t>
            </a:r>
            <a:r>
              <a:rPr lang="en-US" dirty="0" err="1"/>
              <a:t>trong</a:t>
            </a:r>
            <a:r>
              <a:rPr lang="en-US" dirty="0"/>
              <a:t> tr</a:t>
            </a:r>
            <a:r>
              <a:rPr lang="vi-VN" dirty="0"/>
              <a:t>ư</a:t>
            </a:r>
            <a:r>
              <a:rPr lang="en-US" dirty="0" err="1"/>
              <a:t>ờng</a:t>
            </a:r>
            <a:r>
              <a:rPr lang="en-US" dirty="0"/>
              <a:t> </a:t>
            </a:r>
            <a:r>
              <a:rPr lang="en-US" dirty="0" err="1"/>
              <a:t>hợp</a:t>
            </a:r>
            <a:r>
              <a:rPr lang="en-US" dirty="0"/>
              <a:t> </a:t>
            </a:r>
            <a:r>
              <a:rPr lang="en-US" dirty="0" err="1"/>
              <a:t>cần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.</a:t>
            </a:r>
          </a:p>
          <a:p>
            <a:r>
              <a:rPr lang="en-US" dirty="0" err="1"/>
              <a:t>Chính</a:t>
            </a:r>
            <a:r>
              <a:rPr lang="en-US" dirty="0"/>
              <a:t> </a:t>
            </a:r>
            <a:r>
              <a:rPr lang="en-US" dirty="0" err="1"/>
              <a:t>sách</a:t>
            </a:r>
            <a:r>
              <a:rPr lang="en-US" dirty="0"/>
              <a:t> </a:t>
            </a:r>
            <a:r>
              <a:rPr lang="en-US" dirty="0" err="1"/>
              <a:t>này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áp</a:t>
            </a:r>
            <a:r>
              <a:rPr lang="en-US" dirty="0"/>
              <a:t> </a:t>
            </a:r>
            <a:r>
              <a:rPr lang="en-US" dirty="0" err="1"/>
              <a:t>dụng</a:t>
            </a:r>
            <a:r>
              <a:rPr lang="en-US" dirty="0"/>
              <a:t> </a:t>
            </a:r>
            <a:r>
              <a:rPr lang="en-US" dirty="0" err="1"/>
              <a:t>đối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hành</a:t>
            </a:r>
            <a:r>
              <a:rPr lang="en-US" dirty="0"/>
              <a:t> vi </a:t>
            </a:r>
            <a:r>
              <a:rPr lang="en-US" dirty="0" err="1"/>
              <a:t>vi</a:t>
            </a:r>
            <a:r>
              <a:rPr lang="en-US" dirty="0"/>
              <a:t> </a:t>
            </a:r>
            <a:r>
              <a:rPr lang="en-US" dirty="0" err="1"/>
              <a:t>phạm</a:t>
            </a:r>
            <a:r>
              <a:rPr lang="en-US" dirty="0"/>
              <a:t> PL, </a:t>
            </a:r>
            <a:r>
              <a:rPr lang="en-US" dirty="0" err="1"/>
              <a:t>hành</a:t>
            </a:r>
            <a:r>
              <a:rPr lang="en-US" dirty="0"/>
              <a:t> vi </a:t>
            </a:r>
            <a:r>
              <a:rPr lang="en-US" dirty="0" err="1"/>
              <a:t>cố</a:t>
            </a:r>
            <a:r>
              <a:rPr lang="en-US" dirty="0"/>
              <a:t> ý, </a:t>
            </a:r>
            <a:r>
              <a:rPr lang="en-US" dirty="0" err="1"/>
              <a:t>cẩu</a:t>
            </a:r>
            <a:r>
              <a:rPr lang="en-US" dirty="0"/>
              <a:t> </a:t>
            </a:r>
            <a:r>
              <a:rPr lang="en-US" dirty="0" err="1"/>
              <a:t>thả</a:t>
            </a:r>
            <a:r>
              <a:rPr lang="en-US" dirty="0"/>
              <a:t> </a:t>
            </a:r>
            <a:r>
              <a:rPr lang="en-US" dirty="0" err="1"/>
              <a:t>gây</a:t>
            </a:r>
            <a:r>
              <a:rPr lang="en-US" dirty="0"/>
              <a:t> ra </a:t>
            </a:r>
            <a:r>
              <a:rPr lang="en-US" dirty="0" err="1"/>
              <a:t>hậu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90002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F0E96-9557-4973-90AB-05E92C1A0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0144" y="135970"/>
            <a:ext cx="10206111" cy="545067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BÁO CÁO VỀ CÁC MỐI NGUY HIỂM, SỰ CỐ, TAI NẠN</a:t>
            </a:r>
            <a:endParaRPr lang="en-US" sz="2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073FE8B-7C9A-4236-B64A-DC6211375B25}"/>
              </a:ext>
            </a:extLst>
          </p:cNvPr>
          <p:cNvSpPr/>
          <p:nvPr/>
        </p:nvSpPr>
        <p:spPr>
          <a:xfrm>
            <a:off x="1367518" y="927652"/>
            <a:ext cx="2554742" cy="4161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BÁO CÁO BẮT BUỘC</a:t>
            </a:r>
          </a:p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xảy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dịch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bay: tai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nạn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vấn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0370343-C667-4A5A-9C88-0BB243E8CBF4}"/>
              </a:ext>
            </a:extLst>
          </p:cNvPr>
          <p:cNvSpPr/>
          <p:nvPr/>
        </p:nvSpPr>
        <p:spPr>
          <a:xfrm>
            <a:off x="9102968" y="927653"/>
            <a:ext cx="2250832" cy="4161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BÁO CÁO T</a:t>
            </a:r>
            <a:r>
              <a:rPr lang="en-US" sz="25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Ự NGUYỆN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</a:t>
            </a:r>
            <a:r>
              <a:rPr lang="en-US" sz="20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ười</a:t>
            </a:r>
            <a:r>
              <a:rPr lang="en-US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nguyện</a:t>
            </a:r>
            <a:r>
              <a:rPr lang="en-US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cấp</a:t>
            </a:r>
            <a:r>
              <a:rPr lang="en-US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tin an </a:t>
            </a:r>
            <a:r>
              <a:rPr lang="en-US" sz="20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đối</a:t>
            </a:r>
            <a:r>
              <a:rPr lang="en-US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sx</a:t>
            </a:r>
            <a:r>
              <a:rPr lang="en-US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cung</a:t>
            </a:r>
            <a:r>
              <a:rPr lang="en-US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suất</a:t>
            </a:r>
            <a:r>
              <a:rPr lang="en-US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20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bay.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0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24ED3D9-EB5C-488B-AE21-AD4A69E5DAF9}"/>
              </a:ext>
            </a:extLst>
          </p:cNvPr>
          <p:cNvSpPr/>
          <p:nvPr/>
        </p:nvSpPr>
        <p:spPr>
          <a:xfrm>
            <a:off x="5303966" y="927652"/>
            <a:ext cx="2554742" cy="4161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BÁO CÁO BẢO MẬT</a:t>
            </a:r>
          </a:p>
          <a:p>
            <a:pPr algn="just"/>
            <a:r>
              <a:rPr lang="vi-VN" dirty="0"/>
              <a:t>báo cáo về các nguy cơ tiềm ẩn xảy ra sự cố, những mối</a:t>
            </a:r>
            <a:r>
              <a:rPr lang="en-US" dirty="0"/>
              <a:t> </a:t>
            </a:r>
            <a:r>
              <a:rPr lang="vi-VN" dirty="0"/>
              <a:t>đe dọa có thể gây ảnh hưởng hoặc uy hiếp đến an toàn mà danh tính của</a:t>
            </a:r>
            <a:r>
              <a:rPr lang="en-US" dirty="0"/>
              <a:t> </a:t>
            </a:r>
            <a:r>
              <a:rPr lang="vi-VN" dirty="0"/>
              <a:t>người viết báo cáo được bảo mật theo quy</a:t>
            </a:r>
            <a:r>
              <a:rPr lang="en-US" dirty="0"/>
              <a:t> </a:t>
            </a:r>
            <a:r>
              <a:rPr lang="en-US" dirty="0" err="1"/>
              <a:t>định</a:t>
            </a:r>
            <a:r>
              <a:rPr lang="en-US" dirty="0"/>
              <a:t>.</a:t>
            </a:r>
            <a:r>
              <a:rPr lang="vi-VN" sz="2800" dirty="0"/>
              <a:t> </a:t>
            </a:r>
            <a:br>
              <a:rPr lang="vi-VN" sz="2800" dirty="0"/>
            </a:b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873124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15" y="1002792"/>
            <a:ext cx="12179300" cy="8467"/>
          </a:xfrm>
          <a:custGeom>
            <a:avLst/>
            <a:gdLst/>
            <a:ahLst/>
            <a:cxnLst/>
            <a:rect l="l" t="t" r="r" b="b"/>
            <a:pathLst>
              <a:path w="9134475" h="6350">
                <a:moveTo>
                  <a:pt x="0" y="0"/>
                </a:moveTo>
                <a:lnTo>
                  <a:pt x="9134475" y="6350"/>
                </a:lnTo>
              </a:path>
            </a:pathLst>
          </a:custGeom>
          <a:ln w="3175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0" y="6524751"/>
            <a:ext cx="12192000" cy="289032"/>
          </a:xfrm>
          <a:prstGeom prst="rect">
            <a:avLst/>
          </a:prstGeom>
        </p:spPr>
        <p:txBody>
          <a:bodyPr vert="horz" wrap="square" lIns="0" tIns="62653" rIns="0" bIns="0" rtlCol="0">
            <a:spAutoFit/>
          </a:bodyPr>
          <a:lstStyle/>
          <a:p>
            <a:pPr marL="132923" defTabSz="1219170">
              <a:spcBef>
                <a:spcPts val="493"/>
              </a:spcBef>
              <a:tabLst>
                <a:tab pos="3903036" algn="l"/>
                <a:tab pos="11306951" algn="l"/>
              </a:tabLst>
            </a:pPr>
            <a:r>
              <a:rPr sz="1467" spc="-7" dirty="0">
                <a:solidFill>
                  <a:srgbClr val="FFFFFF"/>
                </a:solidFill>
                <a:latin typeface="Calibri"/>
                <a:cs typeface="Calibri"/>
              </a:rPr>
              <a:t>ICAO Training</a:t>
            </a:r>
            <a:r>
              <a:rPr sz="1467" spc="7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67" dirty="0">
                <a:solidFill>
                  <a:srgbClr val="FFFFFF"/>
                </a:solidFill>
                <a:latin typeface="Calibri"/>
                <a:cs typeface="Calibri"/>
              </a:rPr>
              <a:t>Package</a:t>
            </a:r>
            <a:r>
              <a:rPr sz="1467" spc="-3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67" spc="-7" dirty="0">
                <a:solidFill>
                  <a:srgbClr val="FFFFFF"/>
                </a:solidFill>
                <a:latin typeface="Calibri"/>
                <a:cs typeface="Calibri"/>
              </a:rPr>
              <a:t>(ITP)	</a:t>
            </a:r>
            <a:r>
              <a:rPr sz="1467" dirty="0">
                <a:solidFill>
                  <a:srgbClr val="FFFFFF"/>
                </a:solidFill>
                <a:latin typeface="Calibri"/>
                <a:cs typeface="Calibri"/>
              </a:rPr>
              <a:t>Aerodrome </a:t>
            </a:r>
            <a:r>
              <a:rPr sz="1467" spc="-7" dirty="0">
                <a:solidFill>
                  <a:srgbClr val="FFFFFF"/>
                </a:solidFill>
                <a:latin typeface="Calibri"/>
                <a:cs typeface="Calibri"/>
              </a:rPr>
              <a:t>Safety </a:t>
            </a:r>
            <a:r>
              <a:rPr sz="1467" dirty="0">
                <a:solidFill>
                  <a:srgbClr val="FFFFFF"/>
                </a:solidFill>
                <a:latin typeface="Calibri"/>
                <a:cs typeface="Calibri"/>
              </a:rPr>
              <a:t>Management</a:t>
            </a:r>
            <a:r>
              <a:rPr sz="1467" spc="-47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67" spc="-7" dirty="0">
                <a:solidFill>
                  <a:srgbClr val="FFFFFF"/>
                </a:solidFill>
                <a:latin typeface="Calibri"/>
                <a:cs typeface="Calibri"/>
              </a:rPr>
              <a:t>incorporating</a:t>
            </a:r>
            <a:r>
              <a:rPr sz="1467" spc="-33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67" dirty="0">
                <a:solidFill>
                  <a:srgbClr val="FFFFFF"/>
                </a:solidFill>
                <a:latin typeface="Calibri"/>
                <a:cs typeface="Calibri"/>
              </a:rPr>
              <a:t>PANS-Aerodromes	PPT</a:t>
            </a:r>
            <a:r>
              <a:rPr sz="1467" spc="-1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467" dirty="0">
                <a:solidFill>
                  <a:srgbClr val="FFFFFF"/>
                </a:solidFill>
                <a:latin typeface="Calibri"/>
                <a:cs typeface="Calibri"/>
              </a:rPr>
              <a:t>5.41</a:t>
            </a:r>
            <a:endParaRPr sz="1467">
              <a:solidFill>
                <a:prstClr val="black"/>
              </a:solidFill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6524751"/>
            <a:ext cx="12192000" cy="333587"/>
          </a:xfrm>
          <a:custGeom>
            <a:avLst/>
            <a:gdLst/>
            <a:ahLst/>
            <a:cxnLst/>
            <a:rect l="l" t="t" r="r" b="b"/>
            <a:pathLst>
              <a:path w="9144000" h="250189">
                <a:moveTo>
                  <a:pt x="0" y="249936"/>
                </a:moveTo>
                <a:lnTo>
                  <a:pt x="9144000" y="249936"/>
                </a:lnTo>
                <a:lnTo>
                  <a:pt x="9144000" y="0"/>
                </a:lnTo>
                <a:lnTo>
                  <a:pt x="0" y="0"/>
                </a:lnTo>
                <a:lnTo>
                  <a:pt x="0" y="249936"/>
                </a:lnTo>
                <a:close/>
              </a:path>
            </a:pathLst>
          </a:custGeom>
          <a:solidFill>
            <a:srgbClr val="8B99A0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778503" y="1251035"/>
            <a:ext cx="4638039" cy="5744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/>
            <a:r>
              <a:rPr spc="-7" dirty="0"/>
              <a:t>Sự </a:t>
            </a:r>
            <a:r>
              <a:rPr spc="-20" dirty="0"/>
              <a:t>thay </a:t>
            </a:r>
            <a:r>
              <a:rPr spc="-7" dirty="0"/>
              <a:t>đổi cần quản </a:t>
            </a:r>
            <a:r>
              <a:rPr spc="-13" dirty="0"/>
              <a:t>lý</a:t>
            </a:r>
          </a:p>
        </p:txBody>
      </p:sp>
      <p:sp>
        <p:nvSpPr>
          <p:cNvPr id="6" name="object 6"/>
          <p:cNvSpPr/>
          <p:nvPr/>
        </p:nvSpPr>
        <p:spPr>
          <a:xfrm>
            <a:off x="8924543" y="2867152"/>
            <a:ext cx="3025648" cy="20157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35279" y="1989328"/>
            <a:ext cx="8593327" cy="40700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14587" y="6592070"/>
            <a:ext cx="1275925" cy="2051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1333" spc="-7" dirty="0">
                <a:solidFill>
                  <a:srgbClr val="FFFFFF"/>
                </a:solidFill>
                <a:latin typeface="Arial"/>
                <a:cs typeface="Arial"/>
              </a:rPr>
              <a:t>V2, August</a:t>
            </a:r>
            <a:r>
              <a:rPr sz="1333" spc="-13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33" spc="-7" dirty="0">
                <a:solidFill>
                  <a:srgbClr val="FFFFFF"/>
                </a:solidFill>
                <a:latin typeface="Arial"/>
                <a:cs typeface="Arial"/>
              </a:rPr>
              <a:t>2021</a:t>
            </a:r>
            <a:endParaRPr sz="1333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237479" y="6592070"/>
            <a:ext cx="1723813" cy="2051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1333" spc="-7" dirty="0">
                <a:solidFill>
                  <a:srgbClr val="FFFFFF"/>
                </a:solidFill>
                <a:latin typeface="Arial"/>
                <a:cs typeface="Arial"/>
              </a:rPr>
              <a:t>ITP/R/AGA/SMS/004E</a:t>
            </a:r>
            <a:endParaRPr sz="1333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pc="-13" dirty="0">
                <a:solidFill>
                  <a:prstClr val="white"/>
                </a:solidFill>
              </a:rPr>
              <a:t>PPT</a:t>
            </a:r>
            <a:r>
              <a:rPr spc="-113" dirty="0">
                <a:solidFill>
                  <a:prstClr val="white"/>
                </a:solidFill>
              </a:rPr>
              <a:t> </a:t>
            </a:r>
            <a:r>
              <a:rPr spc="-7" dirty="0">
                <a:solidFill>
                  <a:prstClr val="white"/>
                </a:solidFill>
              </a:rPr>
              <a:t>5.</a:t>
            </a:r>
            <a:fld id="{81D60167-4931-47E6-BA6A-407CBD079E47}" type="slidenum">
              <a:rPr spc="-7" dirty="0">
                <a:solidFill>
                  <a:prstClr val="white"/>
                </a:solidFill>
              </a:rPr>
              <a:pPr marL="16933" defTabSz="1219170"/>
              <a:t>57</a:t>
            </a:fld>
            <a:endParaRPr spc="-7" dirty="0">
              <a:solidFill>
                <a:prstClr val="white"/>
              </a:solidFill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F9F8C3E-5BDC-4B89-8D4D-AE1E6F2C82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3338" y="-92765"/>
            <a:ext cx="11224591" cy="6950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973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17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30847" defTabSz="1219170"/>
            <a:fld id="{81D60167-4931-47E6-BA6A-407CBD079E47}" type="slidenum">
              <a:rPr spc="-7" dirty="0">
                <a:solidFill>
                  <a:prstClr val="white"/>
                </a:solidFill>
              </a:rPr>
              <a:pPr marL="530847" defTabSz="1219170"/>
              <a:t>6</a:t>
            </a:fld>
            <a:endParaRPr spc="-7" dirty="0">
              <a:solidFill>
                <a:prstClr val="white"/>
              </a:solidFill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-1" y="907665"/>
            <a:ext cx="3442447" cy="4801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/>
            <a:r>
              <a:rPr lang="en-US" sz="3467" spc="20" dirty="0">
                <a:solidFill>
                  <a:srgbClr val="FFFF00"/>
                </a:solidFill>
                <a:latin typeface="Cambria"/>
                <a:cs typeface="Cambria"/>
              </a:rPr>
              <a:t>       </a:t>
            </a:r>
            <a:r>
              <a:rPr sz="3467" spc="20" dirty="0">
                <a:solidFill>
                  <a:srgbClr val="FFFF00"/>
                </a:solidFill>
                <a:latin typeface="Cambria"/>
                <a:cs typeface="Cambria"/>
              </a:rPr>
              <a:t>An </a:t>
            </a:r>
            <a:r>
              <a:rPr sz="3467" dirty="0">
                <a:solidFill>
                  <a:srgbClr val="FFFF00"/>
                </a:solidFill>
                <a:latin typeface="Cambria"/>
                <a:cs typeface="Cambria"/>
              </a:rPr>
              <a:t>toàn </a:t>
            </a:r>
            <a:r>
              <a:rPr sz="3467" spc="7" dirty="0">
                <a:solidFill>
                  <a:srgbClr val="FFFF00"/>
                </a:solidFill>
                <a:latin typeface="Cambria"/>
                <a:cs typeface="Cambria"/>
              </a:rPr>
              <a:t>là</a:t>
            </a:r>
            <a:r>
              <a:rPr sz="3467" spc="-113" dirty="0">
                <a:solidFill>
                  <a:srgbClr val="FFFF00"/>
                </a:solidFill>
                <a:latin typeface="Cambria"/>
                <a:cs typeface="Cambria"/>
              </a:rPr>
              <a:t> </a:t>
            </a:r>
            <a:r>
              <a:rPr sz="3467" spc="13" dirty="0">
                <a:solidFill>
                  <a:srgbClr val="FFFF00"/>
                </a:solidFill>
                <a:latin typeface="Cambria"/>
                <a:cs typeface="Cambria"/>
              </a:rPr>
              <a:t>gì?</a:t>
            </a:r>
            <a:endParaRPr sz="3467" dirty="0">
              <a:solidFill>
                <a:srgbClr val="FFFF00"/>
              </a:solidFill>
              <a:latin typeface="Cambria"/>
              <a:cs typeface="Cambri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54735" y="1637793"/>
            <a:ext cx="5671820" cy="957580"/>
          </a:xfrm>
          <a:custGeom>
            <a:avLst/>
            <a:gdLst/>
            <a:ahLst/>
            <a:cxnLst/>
            <a:rect l="l" t="t" r="r" b="b"/>
            <a:pathLst>
              <a:path w="4253865" h="718185">
                <a:moveTo>
                  <a:pt x="0" y="717803"/>
                </a:moveTo>
                <a:lnTo>
                  <a:pt x="4253484" y="717803"/>
                </a:lnTo>
                <a:lnTo>
                  <a:pt x="4253484" y="0"/>
                </a:lnTo>
                <a:lnTo>
                  <a:pt x="0" y="0"/>
                </a:lnTo>
                <a:lnTo>
                  <a:pt x="0" y="717803"/>
                </a:lnTo>
                <a:close/>
              </a:path>
            </a:pathLst>
          </a:custGeom>
          <a:ln w="57912">
            <a:solidFill>
              <a:srgbClr val="003A77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41637" y="1922271"/>
            <a:ext cx="3895513" cy="3796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2467" b="1" spc="7" dirty="0">
                <a:solidFill>
                  <a:srgbClr val="FFFF00"/>
                </a:solidFill>
                <a:latin typeface="Cambria"/>
                <a:cs typeface="Cambria"/>
              </a:rPr>
              <a:t>Cách tiếp cận </a:t>
            </a:r>
            <a:r>
              <a:rPr sz="2467" b="1" spc="-13" dirty="0">
                <a:solidFill>
                  <a:srgbClr val="FFFF00"/>
                </a:solidFill>
                <a:latin typeface="Cambria"/>
                <a:cs typeface="Cambria"/>
              </a:rPr>
              <a:t>truyền</a:t>
            </a:r>
            <a:r>
              <a:rPr sz="2467" b="1" spc="27" dirty="0">
                <a:solidFill>
                  <a:srgbClr val="FFFF00"/>
                </a:solidFill>
                <a:latin typeface="Cambria"/>
                <a:cs typeface="Cambria"/>
              </a:rPr>
              <a:t> </a:t>
            </a:r>
            <a:r>
              <a:rPr sz="2467" b="1" spc="13" dirty="0">
                <a:solidFill>
                  <a:srgbClr val="FFFF00"/>
                </a:solidFill>
                <a:latin typeface="Cambria"/>
                <a:cs typeface="Cambria"/>
              </a:rPr>
              <a:t>thống</a:t>
            </a:r>
            <a:endParaRPr sz="2467" dirty="0">
              <a:solidFill>
                <a:srgbClr val="FFFF00"/>
              </a:solidFill>
              <a:latin typeface="Cambri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54735" y="2594864"/>
            <a:ext cx="5671820" cy="2987040"/>
          </a:xfrm>
          <a:custGeom>
            <a:avLst/>
            <a:gdLst/>
            <a:ahLst/>
            <a:cxnLst/>
            <a:rect l="l" t="t" r="r" b="b"/>
            <a:pathLst>
              <a:path w="4253865" h="2240279">
                <a:moveTo>
                  <a:pt x="0" y="2240279"/>
                </a:moveTo>
                <a:lnTo>
                  <a:pt x="4253484" y="2240279"/>
                </a:lnTo>
                <a:lnTo>
                  <a:pt x="4253484" y="0"/>
                </a:lnTo>
                <a:lnTo>
                  <a:pt x="0" y="0"/>
                </a:lnTo>
                <a:lnTo>
                  <a:pt x="0" y="224027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54735" y="2594864"/>
            <a:ext cx="5671820" cy="2987040"/>
          </a:xfrm>
          <a:custGeom>
            <a:avLst/>
            <a:gdLst/>
            <a:ahLst/>
            <a:cxnLst/>
            <a:rect l="l" t="t" r="r" b="b"/>
            <a:pathLst>
              <a:path w="4253865" h="2240279">
                <a:moveTo>
                  <a:pt x="0" y="2240279"/>
                </a:moveTo>
                <a:lnTo>
                  <a:pt x="4253484" y="2240279"/>
                </a:lnTo>
                <a:lnTo>
                  <a:pt x="4253484" y="0"/>
                </a:lnTo>
                <a:lnTo>
                  <a:pt x="0" y="0"/>
                </a:lnTo>
                <a:lnTo>
                  <a:pt x="0" y="2240279"/>
                </a:lnTo>
                <a:close/>
              </a:path>
            </a:pathLst>
          </a:custGeom>
          <a:ln w="57912">
            <a:solidFill>
              <a:srgbClr val="003A77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60129" y="3428831"/>
            <a:ext cx="7241540" cy="128932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60671" indent="-343738" defTabSz="1219170">
              <a:buFont typeface="Wingdings"/>
              <a:buChar char=""/>
              <a:tabLst>
                <a:tab pos="361518" algn="l"/>
                <a:tab pos="5673371" algn="l"/>
                <a:tab pos="7223579" algn="l"/>
              </a:tabLst>
            </a:pPr>
            <a:r>
              <a:rPr sz="2467" dirty="0">
                <a:solidFill>
                  <a:srgbClr val="279DD9"/>
                </a:solidFill>
                <a:latin typeface="Cambria"/>
                <a:cs typeface="Cambria"/>
              </a:rPr>
              <a:t>Xem </a:t>
            </a:r>
            <a:r>
              <a:rPr sz="2467" spc="-7" dirty="0">
                <a:solidFill>
                  <a:srgbClr val="279DD9"/>
                </a:solidFill>
                <a:latin typeface="Cambria"/>
                <a:cs typeface="Cambria"/>
              </a:rPr>
              <a:t>xét </a:t>
            </a:r>
            <a:r>
              <a:rPr sz="2467" spc="13" dirty="0">
                <a:solidFill>
                  <a:srgbClr val="279DD9"/>
                </a:solidFill>
                <a:latin typeface="Cambria"/>
                <a:cs typeface="Cambria"/>
              </a:rPr>
              <a:t>các </a:t>
            </a:r>
            <a:r>
              <a:rPr sz="2467" dirty="0">
                <a:solidFill>
                  <a:srgbClr val="279DD9"/>
                </a:solidFill>
                <a:latin typeface="Cambria"/>
                <a:cs typeface="Cambria"/>
              </a:rPr>
              <a:t>yếu </a:t>
            </a:r>
            <a:r>
              <a:rPr sz="2467" spc="7" dirty="0">
                <a:solidFill>
                  <a:srgbClr val="279DD9"/>
                </a:solidFill>
                <a:latin typeface="Cambria"/>
                <a:cs typeface="Cambria"/>
              </a:rPr>
              <a:t>tố tác </a:t>
            </a:r>
            <a:r>
              <a:rPr sz="2467" spc="13" dirty="0">
                <a:solidFill>
                  <a:srgbClr val="279DD9"/>
                </a:solidFill>
                <a:latin typeface="Cambria"/>
                <a:cs typeface="Cambria"/>
              </a:rPr>
              <a:t>động an</a:t>
            </a:r>
            <a:r>
              <a:rPr sz="2467" spc="-40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467" spc="7" dirty="0">
                <a:solidFill>
                  <a:srgbClr val="279DD9"/>
                </a:solidFill>
                <a:latin typeface="Cambria"/>
                <a:cs typeface="Cambria"/>
              </a:rPr>
              <a:t>toàn:	</a:t>
            </a:r>
            <a:r>
              <a:rPr sz="2467" u="sng" spc="13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2467" u="sng" spc="7" dirty="0">
                <a:solidFill>
                  <a:srgbClr val="279DD9"/>
                </a:solidFill>
                <a:latin typeface="Cambria"/>
                <a:cs typeface="Cambria"/>
              </a:rPr>
              <a:t>	</a:t>
            </a:r>
            <a:endParaRPr sz="2467">
              <a:solidFill>
                <a:prstClr val="black"/>
              </a:solidFill>
              <a:latin typeface="Cambria"/>
              <a:cs typeface="Cambria"/>
            </a:endParaRPr>
          </a:p>
          <a:p>
            <a:pPr marL="742508" marR="1788962" lvl="1" indent="-343738" defTabSz="1219170">
              <a:lnSpc>
                <a:spcPct val="101099"/>
              </a:lnSpc>
              <a:spcBef>
                <a:spcPts val="1347"/>
              </a:spcBef>
              <a:buFont typeface="Wingdings"/>
              <a:buChar char=""/>
              <a:tabLst>
                <a:tab pos="743355" algn="l"/>
              </a:tabLst>
            </a:pPr>
            <a:r>
              <a:rPr sz="2467" dirty="0">
                <a:solidFill>
                  <a:srgbClr val="279DD9"/>
                </a:solidFill>
                <a:latin typeface="Cambria"/>
                <a:cs typeface="Cambria"/>
              </a:rPr>
              <a:t>Sai </a:t>
            </a:r>
            <a:r>
              <a:rPr sz="2467" spc="7" dirty="0">
                <a:solidFill>
                  <a:srgbClr val="279DD9"/>
                </a:solidFill>
                <a:latin typeface="Cambria"/>
                <a:cs typeface="Cambria"/>
              </a:rPr>
              <a:t>lỗi </a:t>
            </a:r>
            <a:r>
              <a:rPr sz="2467" spc="13" dirty="0">
                <a:solidFill>
                  <a:srgbClr val="279DD9"/>
                </a:solidFill>
                <a:latin typeface="Cambria"/>
                <a:cs typeface="Cambria"/>
              </a:rPr>
              <a:t>chủ </a:t>
            </a:r>
            <a:r>
              <a:rPr sz="2467" dirty="0">
                <a:solidFill>
                  <a:srgbClr val="279DD9"/>
                </a:solidFill>
                <a:latin typeface="Cambria"/>
                <a:cs typeface="Cambria"/>
              </a:rPr>
              <a:t>yếu </a:t>
            </a:r>
            <a:r>
              <a:rPr sz="2467" spc="13" dirty="0">
                <a:solidFill>
                  <a:srgbClr val="279DD9"/>
                </a:solidFill>
                <a:latin typeface="Cambria"/>
                <a:cs typeface="Cambria"/>
              </a:rPr>
              <a:t>do con </a:t>
            </a:r>
            <a:r>
              <a:rPr sz="2467" spc="7" dirty="0">
                <a:solidFill>
                  <a:srgbClr val="279DD9"/>
                </a:solidFill>
                <a:latin typeface="Cambria"/>
                <a:cs typeface="Cambria"/>
              </a:rPr>
              <a:t>người </a:t>
            </a:r>
            <a:r>
              <a:rPr sz="2467" spc="13" dirty="0">
                <a:solidFill>
                  <a:srgbClr val="279DD9"/>
                </a:solidFill>
                <a:latin typeface="Cambria"/>
                <a:cs typeface="Cambria"/>
              </a:rPr>
              <a:t>(cá  </a:t>
            </a:r>
            <a:r>
              <a:rPr sz="2467" spc="7" dirty="0">
                <a:solidFill>
                  <a:srgbClr val="279DD9"/>
                </a:solidFill>
                <a:latin typeface="Cambria"/>
                <a:cs typeface="Cambria"/>
              </a:rPr>
              <a:t>nhân)</a:t>
            </a:r>
            <a:endParaRPr sz="2467">
              <a:solidFill>
                <a:prstClr val="black"/>
              </a:solidFill>
              <a:latin typeface="Cambria"/>
              <a:cs typeface="Cambr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028094" y="2042160"/>
            <a:ext cx="3135207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2400" spc="-7" dirty="0">
                <a:solidFill>
                  <a:srgbClr val="279DD9"/>
                </a:solidFill>
                <a:latin typeface="Times New Roman"/>
                <a:cs typeface="Times New Roman"/>
              </a:rPr>
              <a:t>What </a:t>
            </a:r>
            <a:r>
              <a:rPr sz="2400" dirty="0">
                <a:solidFill>
                  <a:srgbClr val="279DD9"/>
                </a:solidFill>
                <a:latin typeface="Times New Roman"/>
                <a:cs typeface="Times New Roman"/>
              </a:rPr>
              <a:t>(Cái gì/ </a:t>
            </a:r>
            <a:r>
              <a:rPr sz="2400" spc="-7" dirty="0">
                <a:solidFill>
                  <a:srgbClr val="279DD9"/>
                </a:solidFill>
                <a:latin typeface="Times New Roman"/>
                <a:cs typeface="Times New Roman"/>
              </a:rPr>
              <a:t>Vụ </a:t>
            </a:r>
            <a:r>
              <a:rPr sz="2400" dirty="0">
                <a:solidFill>
                  <a:srgbClr val="279DD9"/>
                </a:solidFill>
                <a:latin typeface="Times New Roman"/>
                <a:cs typeface="Times New Roman"/>
              </a:rPr>
              <a:t>việc</a:t>
            </a:r>
            <a:r>
              <a:rPr sz="2400" spc="-147" dirty="0">
                <a:solidFill>
                  <a:srgbClr val="279DD9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79DD9"/>
                </a:solidFill>
                <a:latin typeface="Times New Roman"/>
                <a:cs typeface="Times New Roman"/>
              </a:rPr>
              <a:t>gì)</a:t>
            </a:r>
            <a:endParaRPr sz="2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135451" y="3617298"/>
            <a:ext cx="201422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2400" spc="-7" dirty="0">
                <a:solidFill>
                  <a:srgbClr val="279DD9"/>
                </a:solidFill>
                <a:latin typeface="Times New Roman"/>
                <a:cs typeface="Times New Roman"/>
              </a:rPr>
              <a:t>When </a:t>
            </a:r>
            <a:r>
              <a:rPr sz="2400" dirty="0">
                <a:solidFill>
                  <a:srgbClr val="279DD9"/>
                </a:solidFill>
                <a:latin typeface="Times New Roman"/>
                <a:cs typeface="Times New Roman"/>
              </a:rPr>
              <a:t>(Khi</a:t>
            </a:r>
            <a:r>
              <a:rPr sz="2400" spc="-113" dirty="0">
                <a:solidFill>
                  <a:srgbClr val="279DD9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79DD9"/>
                </a:solidFill>
                <a:latin typeface="Times New Roman"/>
                <a:cs typeface="Times New Roman"/>
              </a:rPr>
              <a:t>nào)</a:t>
            </a:r>
            <a:endParaRPr sz="2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210973" y="5082438"/>
            <a:ext cx="2039620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2400" spc="-7" dirty="0">
                <a:solidFill>
                  <a:srgbClr val="279DD9"/>
                </a:solidFill>
                <a:latin typeface="Times New Roman"/>
                <a:cs typeface="Times New Roman"/>
              </a:rPr>
              <a:t>Who (Ai </a:t>
            </a:r>
            <a:r>
              <a:rPr sz="2400" dirty="0">
                <a:solidFill>
                  <a:srgbClr val="279DD9"/>
                </a:solidFill>
                <a:latin typeface="Times New Roman"/>
                <a:cs typeface="Times New Roman"/>
              </a:rPr>
              <a:t>gây</a:t>
            </a:r>
            <a:r>
              <a:rPr sz="2400" spc="-100" dirty="0">
                <a:solidFill>
                  <a:srgbClr val="279DD9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79DD9"/>
                </a:solidFill>
                <a:latin typeface="Times New Roman"/>
                <a:cs typeface="Times New Roman"/>
              </a:rPr>
              <a:t>ra)</a:t>
            </a:r>
            <a:endParaRPr sz="2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333744" y="2300223"/>
            <a:ext cx="1437640" cy="1495213"/>
          </a:xfrm>
          <a:custGeom>
            <a:avLst/>
            <a:gdLst/>
            <a:ahLst/>
            <a:cxnLst/>
            <a:rect l="l" t="t" r="r" b="b"/>
            <a:pathLst>
              <a:path w="1078229" h="1121410">
                <a:moveTo>
                  <a:pt x="0" y="1121283"/>
                </a:moveTo>
                <a:lnTo>
                  <a:pt x="1077721" y="0"/>
                </a:lnTo>
              </a:path>
            </a:pathLst>
          </a:custGeom>
          <a:ln w="9143">
            <a:solidFill>
              <a:srgbClr val="0052A3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333745" y="3795776"/>
            <a:ext cx="1589193" cy="1464733"/>
          </a:xfrm>
          <a:custGeom>
            <a:avLst/>
            <a:gdLst/>
            <a:ahLst/>
            <a:cxnLst/>
            <a:rect l="l" t="t" r="r" b="b"/>
            <a:pathLst>
              <a:path w="1191895" h="1098550">
                <a:moveTo>
                  <a:pt x="0" y="0"/>
                </a:moveTo>
                <a:lnTo>
                  <a:pt x="1191387" y="1098448"/>
                </a:lnTo>
              </a:path>
            </a:pathLst>
          </a:custGeom>
          <a:ln w="9144">
            <a:solidFill>
              <a:srgbClr val="0052A3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1100329" y="6164071"/>
            <a:ext cx="662940" cy="193040"/>
          </a:xfrm>
          <a:custGeom>
            <a:avLst/>
            <a:gdLst/>
            <a:ahLst/>
            <a:cxnLst/>
            <a:rect l="l" t="t" r="r" b="b"/>
            <a:pathLst>
              <a:path w="497205" h="144779">
                <a:moveTo>
                  <a:pt x="424434" y="0"/>
                </a:moveTo>
                <a:lnTo>
                  <a:pt x="424434" y="36195"/>
                </a:lnTo>
                <a:lnTo>
                  <a:pt x="0" y="36195"/>
                </a:lnTo>
                <a:lnTo>
                  <a:pt x="0" y="108585"/>
                </a:lnTo>
                <a:lnTo>
                  <a:pt x="424434" y="108585"/>
                </a:lnTo>
                <a:lnTo>
                  <a:pt x="424434" y="144780"/>
                </a:lnTo>
                <a:lnTo>
                  <a:pt x="496823" y="72390"/>
                </a:lnTo>
                <a:lnTo>
                  <a:pt x="424434" y="0"/>
                </a:lnTo>
                <a:close/>
              </a:path>
            </a:pathLst>
          </a:custGeom>
          <a:solidFill>
            <a:srgbClr val="0053A3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100329" y="6164071"/>
            <a:ext cx="662940" cy="193040"/>
          </a:xfrm>
          <a:custGeom>
            <a:avLst/>
            <a:gdLst/>
            <a:ahLst/>
            <a:cxnLst/>
            <a:rect l="l" t="t" r="r" b="b"/>
            <a:pathLst>
              <a:path w="497205" h="144779">
                <a:moveTo>
                  <a:pt x="0" y="36195"/>
                </a:moveTo>
                <a:lnTo>
                  <a:pt x="424434" y="36195"/>
                </a:lnTo>
                <a:lnTo>
                  <a:pt x="424434" y="0"/>
                </a:lnTo>
                <a:lnTo>
                  <a:pt x="496823" y="72390"/>
                </a:lnTo>
                <a:lnTo>
                  <a:pt x="424434" y="144780"/>
                </a:lnTo>
                <a:lnTo>
                  <a:pt x="424434" y="108585"/>
                </a:lnTo>
                <a:lnTo>
                  <a:pt x="0" y="108585"/>
                </a:lnTo>
                <a:lnTo>
                  <a:pt x="0" y="36195"/>
                </a:lnTo>
                <a:close/>
              </a:path>
            </a:pathLst>
          </a:custGeom>
          <a:ln w="25907">
            <a:solidFill>
              <a:srgbClr val="003A77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313432" y="5853176"/>
            <a:ext cx="3956473" cy="861907"/>
          </a:xfrm>
          <a:custGeom>
            <a:avLst/>
            <a:gdLst/>
            <a:ahLst/>
            <a:cxnLst/>
            <a:rect l="l" t="t" r="r" b="b"/>
            <a:pathLst>
              <a:path w="2967354" h="646429">
                <a:moveTo>
                  <a:pt x="0" y="646176"/>
                </a:moveTo>
                <a:lnTo>
                  <a:pt x="2967228" y="646176"/>
                </a:lnTo>
                <a:lnTo>
                  <a:pt x="2967228" y="0"/>
                </a:lnTo>
                <a:lnTo>
                  <a:pt x="0" y="0"/>
                </a:lnTo>
                <a:lnTo>
                  <a:pt x="0" y="6461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313432" y="5853176"/>
            <a:ext cx="3956473" cy="773715"/>
          </a:xfrm>
          <a:prstGeom prst="rect">
            <a:avLst/>
          </a:prstGeom>
          <a:ln w="25907">
            <a:solidFill>
              <a:srgbClr val="A0CFEE"/>
            </a:solidFill>
          </a:ln>
        </p:spPr>
        <p:txBody>
          <a:bodyPr vert="horz" wrap="square" lIns="0" tIns="34712" rIns="0" bIns="0" rtlCol="0">
            <a:spAutoFit/>
          </a:bodyPr>
          <a:lstStyle/>
          <a:p>
            <a:pPr marL="280240" indent="-176949" defTabSz="1219170">
              <a:spcBef>
                <a:spcPts val="272"/>
              </a:spcBef>
              <a:buFontTx/>
              <a:buChar char="-"/>
              <a:tabLst>
                <a:tab pos="281086" algn="l"/>
              </a:tabLst>
            </a:pPr>
            <a:r>
              <a:rPr sz="2400" dirty="0">
                <a:solidFill>
                  <a:srgbClr val="279DD9"/>
                </a:solidFill>
                <a:latin typeface="Times New Roman"/>
                <a:cs typeface="Times New Roman"/>
              </a:rPr>
              <a:t>Giải quyết hậu quả phát</a:t>
            </a:r>
            <a:r>
              <a:rPr sz="2400" spc="-152" dirty="0">
                <a:solidFill>
                  <a:srgbClr val="279DD9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79DD9"/>
                </a:solidFill>
                <a:latin typeface="Times New Roman"/>
                <a:cs typeface="Times New Roman"/>
              </a:rPr>
              <a:t>sinh</a:t>
            </a:r>
            <a:endParaRPr sz="24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80240" indent="-176949" defTabSz="1219170">
              <a:buFontTx/>
              <a:buChar char="-"/>
              <a:tabLst>
                <a:tab pos="281086" algn="l"/>
              </a:tabLst>
            </a:pPr>
            <a:r>
              <a:rPr sz="2400" dirty="0">
                <a:solidFill>
                  <a:srgbClr val="279DD9"/>
                </a:solidFill>
                <a:latin typeface="Times New Roman"/>
                <a:cs typeface="Times New Roman"/>
              </a:rPr>
              <a:t>Xử lý </a:t>
            </a:r>
            <a:r>
              <a:rPr sz="2400" spc="-7" dirty="0">
                <a:solidFill>
                  <a:srgbClr val="279DD9"/>
                </a:solidFill>
                <a:latin typeface="Times New Roman"/>
                <a:cs typeface="Times New Roman"/>
              </a:rPr>
              <a:t>người </a:t>
            </a:r>
            <a:r>
              <a:rPr sz="2400" dirty="0">
                <a:solidFill>
                  <a:srgbClr val="279DD9"/>
                </a:solidFill>
                <a:latin typeface="Times New Roman"/>
                <a:cs typeface="Times New Roman"/>
              </a:rPr>
              <a:t>vi</a:t>
            </a:r>
            <a:r>
              <a:rPr sz="2400" spc="-120" dirty="0">
                <a:solidFill>
                  <a:srgbClr val="279DD9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79DD9"/>
                </a:solidFill>
                <a:latin typeface="Times New Roman"/>
                <a:cs typeface="Times New Roman"/>
              </a:rPr>
              <a:t>phạm</a:t>
            </a:r>
            <a:endParaRPr sz="2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30847" defTabSz="1219170"/>
            <a:fld id="{81D60167-4931-47E6-BA6A-407CBD079E47}" type="slidenum">
              <a:rPr spc="-7" dirty="0">
                <a:solidFill>
                  <a:prstClr val="white"/>
                </a:solidFill>
              </a:rPr>
              <a:pPr marL="530847" defTabSz="1219170"/>
              <a:t>7</a:t>
            </a:fld>
            <a:endParaRPr spc="-7" dirty="0">
              <a:solidFill>
                <a:prstClr val="white"/>
              </a:solidFill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0" y="881063"/>
            <a:ext cx="2749550" cy="533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/>
            <a:r>
              <a:rPr sz="3467" spc="20" dirty="0">
                <a:solidFill>
                  <a:srgbClr val="279DD9"/>
                </a:solidFill>
                <a:latin typeface="Cambria"/>
                <a:cs typeface="Cambria"/>
              </a:rPr>
              <a:t>An </a:t>
            </a:r>
            <a:r>
              <a:rPr sz="3467" dirty="0">
                <a:solidFill>
                  <a:srgbClr val="279DD9"/>
                </a:solidFill>
                <a:latin typeface="Cambria"/>
                <a:cs typeface="Cambria"/>
              </a:rPr>
              <a:t>toàn </a:t>
            </a:r>
            <a:r>
              <a:rPr sz="3467" spc="7" dirty="0">
                <a:solidFill>
                  <a:srgbClr val="279DD9"/>
                </a:solidFill>
                <a:latin typeface="Cambria"/>
                <a:cs typeface="Cambria"/>
              </a:rPr>
              <a:t>là</a:t>
            </a:r>
            <a:r>
              <a:rPr sz="3467" spc="-113" dirty="0">
                <a:solidFill>
                  <a:srgbClr val="279DD9"/>
                </a:solidFill>
                <a:latin typeface="Cambria"/>
                <a:cs typeface="Cambria"/>
              </a:rPr>
              <a:t> </a:t>
            </a:r>
            <a:r>
              <a:rPr sz="3467" spc="13" dirty="0">
                <a:solidFill>
                  <a:srgbClr val="279DD9"/>
                </a:solidFill>
                <a:latin typeface="Cambria"/>
                <a:cs typeface="Cambria"/>
              </a:rPr>
              <a:t>gì?</a:t>
            </a:r>
            <a:endParaRPr sz="3467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178122" y="1216320"/>
            <a:ext cx="3135207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2400" spc="-7" dirty="0">
                <a:solidFill>
                  <a:srgbClr val="279DD9"/>
                </a:solidFill>
                <a:latin typeface="Times New Roman"/>
                <a:cs typeface="Times New Roman"/>
              </a:rPr>
              <a:t>What </a:t>
            </a:r>
            <a:r>
              <a:rPr sz="2400" dirty="0">
                <a:solidFill>
                  <a:srgbClr val="279DD9"/>
                </a:solidFill>
                <a:latin typeface="Times New Roman"/>
                <a:cs typeface="Times New Roman"/>
              </a:rPr>
              <a:t>(Cái gì/ </a:t>
            </a:r>
            <a:r>
              <a:rPr sz="2400" spc="-7" dirty="0">
                <a:solidFill>
                  <a:srgbClr val="279DD9"/>
                </a:solidFill>
                <a:latin typeface="Times New Roman"/>
                <a:cs typeface="Times New Roman"/>
              </a:rPr>
              <a:t>Vụ </a:t>
            </a:r>
            <a:r>
              <a:rPr sz="2400" dirty="0">
                <a:solidFill>
                  <a:srgbClr val="279DD9"/>
                </a:solidFill>
                <a:latin typeface="Times New Roman"/>
                <a:cs typeface="Times New Roman"/>
              </a:rPr>
              <a:t>việc</a:t>
            </a:r>
            <a:r>
              <a:rPr sz="2400" spc="-147" dirty="0">
                <a:solidFill>
                  <a:srgbClr val="279DD9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79DD9"/>
                </a:solidFill>
                <a:latin typeface="Times New Roman"/>
                <a:cs typeface="Times New Roman"/>
              </a:rPr>
              <a:t>gì)</a:t>
            </a:r>
            <a:endParaRPr sz="2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429248" y="1548384"/>
            <a:ext cx="1365673" cy="1659467"/>
          </a:xfrm>
          <a:custGeom>
            <a:avLst/>
            <a:gdLst/>
            <a:ahLst/>
            <a:cxnLst/>
            <a:rect l="l" t="t" r="r" b="b"/>
            <a:pathLst>
              <a:path w="1024254" h="1244600">
                <a:moveTo>
                  <a:pt x="0" y="1244092"/>
                </a:moveTo>
                <a:lnTo>
                  <a:pt x="1023747" y="0"/>
                </a:lnTo>
              </a:path>
            </a:pathLst>
          </a:custGeom>
          <a:ln w="9144">
            <a:solidFill>
              <a:srgbClr val="0052A3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429247" y="2525777"/>
            <a:ext cx="1676400" cy="681567"/>
          </a:xfrm>
          <a:custGeom>
            <a:avLst/>
            <a:gdLst/>
            <a:ahLst/>
            <a:cxnLst/>
            <a:rect l="l" t="t" r="r" b="b"/>
            <a:pathLst>
              <a:path w="1257300" h="511175">
                <a:moveTo>
                  <a:pt x="0" y="511048"/>
                </a:moveTo>
                <a:lnTo>
                  <a:pt x="1256791" y="0"/>
                </a:lnTo>
              </a:path>
            </a:pathLst>
          </a:custGeom>
          <a:ln w="9144">
            <a:solidFill>
              <a:srgbClr val="0052A3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429248" y="3206496"/>
            <a:ext cx="1665393" cy="0"/>
          </a:xfrm>
          <a:custGeom>
            <a:avLst/>
            <a:gdLst/>
            <a:ahLst/>
            <a:cxnLst/>
            <a:rect l="l" t="t" r="r" b="b"/>
            <a:pathLst>
              <a:path w="1249045">
                <a:moveTo>
                  <a:pt x="0" y="0"/>
                </a:moveTo>
                <a:lnTo>
                  <a:pt x="1248790" y="0"/>
                </a:lnTo>
              </a:path>
            </a:pathLst>
          </a:custGeom>
          <a:ln w="9144">
            <a:solidFill>
              <a:srgbClr val="0052A3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100329" y="6164071"/>
            <a:ext cx="662940" cy="193040"/>
          </a:xfrm>
          <a:custGeom>
            <a:avLst/>
            <a:gdLst/>
            <a:ahLst/>
            <a:cxnLst/>
            <a:rect l="l" t="t" r="r" b="b"/>
            <a:pathLst>
              <a:path w="497205" h="144779">
                <a:moveTo>
                  <a:pt x="424434" y="0"/>
                </a:moveTo>
                <a:lnTo>
                  <a:pt x="424434" y="36195"/>
                </a:lnTo>
                <a:lnTo>
                  <a:pt x="0" y="36195"/>
                </a:lnTo>
                <a:lnTo>
                  <a:pt x="0" y="108585"/>
                </a:lnTo>
                <a:lnTo>
                  <a:pt x="424434" y="108585"/>
                </a:lnTo>
                <a:lnTo>
                  <a:pt x="424434" y="144780"/>
                </a:lnTo>
                <a:lnTo>
                  <a:pt x="496823" y="72390"/>
                </a:lnTo>
                <a:lnTo>
                  <a:pt x="424434" y="0"/>
                </a:lnTo>
                <a:close/>
              </a:path>
            </a:pathLst>
          </a:custGeom>
          <a:solidFill>
            <a:srgbClr val="0053A3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100329" y="6164071"/>
            <a:ext cx="662940" cy="193040"/>
          </a:xfrm>
          <a:custGeom>
            <a:avLst/>
            <a:gdLst/>
            <a:ahLst/>
            <a:cxnLst/>
            <a:rect l="l" t="t" r="r" b="b"/>
            <a:pathLst>
              <a:path w="497205" h="144779">
                <a:moveTo>
                  <a:pt x="0" y="36195"/>
                </a:moveTo>
                <a:lnTo>
                  <a:pt x="424434" y="36195"/>
                </a:lnTo>
                <a:lnTo>
                  <a:pt x="424434" y="0"/>
                </a:lnTo>
                <a:lnTo>
                  <a:pt x="496823" y="72390"/>
                </a:lnTo>
                <a:lnTo>
                  <a:pt x="424434" y="144780"/>
                </a:lnTo>
                <a:lnTo>
                  <a:pt x="424434" y="108585"/>
                </a:lnTo>
                <a:lnTo>
                  <a:pt x="0" y="108585"/>
                </a:lnTo>
                <a:lnTo>
                  <a:pt x="0" y="36195"/>
                </a:lnTo>
                <a:close/>
              </a:path>
            </a:pathLst>
          </a:custGeom>
          <a:ln w="25907">
            <a:solidFill>
              <a:srgbClr val="003A77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313432" y="5853176"/>
            <a:ext cx="7563273" cy="861907"/>
          </a:xfrm>
          <a:custGeom>
            <a:avLst/>
            <a:gdLst/>
            <a:ahLst/>
            <a:cxnLst/>
            <a:rect l="l" t="t" r="r" b="b"/>
            <a:pathLst>
              <a:path w="5672455" h="646429">
                <a:moveTo>
                  <a:pt x="0" y="646176"/>
                </a:moveTo>
                <a:lnTo>
                  <a:pt x="5672328" y="646176"/>
                </a:lnTo>
                <a:lnTo>
                  <a:pt x="5672328" y="0"/>
                </a:lnTo>
                <a:lnTo>
                  <a:pt x="0" y="0"/>
                </a:lnTo>
                <a:lnTo>
                  <a:pt x="0" y="64617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313432" y="5853176"/>
            <a:ext cx="7563273" cy="773715"/>
          </a:xfrm>
          <a:prstGeom prst="rect">
            <a:avLst/>
          </a:prstGeom>
          <a:ln w="25908">
            <a:solidFill>
              <a:srgbClr val="A0CFEE"/>
            </a:solidFill>
          </a:ln>
        </p:spPr>
        <p:txBody>
          <a:bodyPr vert="horz" wrap="square" lIns="0" tIns="34712" rIns="0" bIns="0" rtlCol="0">
            <a:spAutoFit/>
          </a:bodyPr>
          <a:lstStyle/>
          <a:p>
            <a:pPr marL="280240" indent="-176949" defTabSz="1219170">
              <a:spcBef>
                <a:spcPts val="272"/>
              </a:spcBef>
              <a:buFontTx/>
              <a:buChar char="-"/>
              <a:tabLst>
                <a:tab pos="281086" algn="l"/>
              </a:tabLst>
            </a:pPr>
            <a:r>
              <a:rPr sz="2400" dirty="0">
                <a:solidFill>
                  <a:srgbClr val="279DD9"/>
                </a:solidFill>
                <a:latin typeface="Times New Roman"/>
                <a:cs typeface="Times New Roman"/>
              </a:rPr>
              <a:t>Giải quyết vụ việc trên cơ sở xác định các </a:t>
            </a:r>
            <a:r>
              <a:rPr sz="2400" spc="7" dirty="0">
                <a:solidFill>
                  <a:srgbClr val="279DD9"/>
                </a:solidFill>
                <a:latin typeface="Times New Roman"/>
                <a:cs typeface="Times New Roman"/>
              </a:rPr>
              <a:t>yếu </a:t>
            </a:r>
            <a:r>
              <a:rPr sz="2400" dirty="0">
                <a:solidFill>
                  <a:srgbClr val="279DD9"/>
                </a:solidFill>
                <a:latin typeface="Times New Roman"/>
                <a:cs typeface="Times New Roman"/>
              </a:rPr>
              <a:t>tố tác</a:t>
            </a:r>
            <a:r>
              <a:rPr sz="2400" spc="-213" dirty="0">
                <a:solidFill>
                  <a:srgbClr val="279DD9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79DD9"/>
                </a:solidFill>
                <a:latin typeface="Times New Roman"/>
                <a:cs typeface="Times New Roman"/>
              </a:rPr>
              <a:t>động</a:t>
            </a:r>
            <a:endParaRPr sz="24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76006" indent="-172714" defTabSz="1219170">
              <a:buFontTx/>
              <a:buChar char="-"/>
              <a:tabLst>
                <a:tab pos="276853" algn="l"/>
              </a:tabLst>
            </a:pPr>
            <a:r>
              <a:rPr sz="2400" dirty="0">
                <a:solidFill>
                  <a:srgbClr val="279DD9"/>
                </a:solidFill>
                <a:latin typeface="Times New Roman"/>
                <a:cs typeface="Times New Roman"/>
              </a:rPr>
              <a:t>Tập trung vào tổ chức, hệ</a:t>
            </a:r>
            <a:r>
              <a:rPr sz="2400" spc="-147" dirty="0">
                <a:solidFill>
                  <a:srgbClr val="279DD9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79DD9"/>
                </a:solidFill>
                <a:latin typeface="Times New Roman"/>
                <a:cs typeface="Times New Roman"/>
              </a:rPr>
              <a:t>thống</a:t>
            </a:r>
            <a:endParaRPr sz="2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90575" y="2897631"/>
            <a:ext cx="5783580" cy="2526452"/>
          </a:xfrm>
          <a:custGeom>
            <a:avLst/>
            <a:gdLst/>
            <a:ahLst/>
            <a:cxnLst/>
            <a:rect l="l" t="t" r="r" b="b"/>
            <a:pathLst>
              <a:path w="4337685" h="1894839">
                <a:moveTo>
                  <a:pt x="0" y="1894332"/>
                </a:moveTo>
                <a:lnTo>
                  <a:pt x="4337304" y="1894332"/>
                </a:lnTo>
                <a:lnTo>
                  <a:pt x="4337304" y="0"/>
                </a:lnTo>
                <a:lnTo>
                  <a:pt x="0" y="0"/>
                </a:lnTo>
                <a:lnTo>
                  <a:pt x="0" y="189433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12" name="object 12"/>
          <p:cNvGraphicFramePr>
            <a:graphicFrameLocks noGrp="1"/>
          </p:cNvGraphicFramePr>
          <p:nvPr/>
        </p:nvGraphicFramePr>
        <p:xfrm>
          <a:off x="239775" y="1672336"/>
          <a:ext cx="5783072" cy="39969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83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95248">
                <a:tc>
                  <a:txBody>
                    <a:bodyPr/>
                    <a:lstStyle/>
                    <a:p>
                      <a:pPr marL="862330">
                        <a:lnSpc>
                          <a:spcPct val="100000"/>
                        </a:lnSpc>
                        <a:spcBef>
                          <a:spcPts val="1750"/>
                        </a:spcBef>
                      </a:pPr>
                      <a:r>
                        <a:rPr sz="2800" b="1" dirty="0">
                          <a:solidFill>
                            <a:srgbClr val="279DD9"/>
                          </a:solidFill>
                          <a:latin typeface="Times New Roman"/>
                          <a:cs typeface="Times New Roman"/>
                        </a:rPr>
                        <a:t>Cách tiếp cận </a:t>
                      </a:r>
                      <a:r>
                        <a:rPr sz="2800" b="1" spc="-5" dirty="0">
                          <a:solidFill>
                            <a:srgbClr val="279DD9"/>
                          </a:solidFill>
                          <a:latin typeface="Times New Roman"/>
                          <a:cs typeface="Times New Roman"/>
                        </a:rPr>
                        <a:t>hiện</a:t>
                      </a:r>
                      <a:r>
                        <a:rPr sz="2800" b="1" spc="-95" dirty="0">
                          <a:solidFill>
                            <a:srgbClr val="279DD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dirty="0">
                          <a:solidFill>
                            <a:srgbClr val="279DD9"/>
                          </a:solidFill>
                          <a:latin typeface="Times New Roman"/>
                          <a:cs typeface="Times New Roman"/>
                        </a:rPr>
                        <a:t>đại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96333" marB="0">
                    <a:lnL w="76200">
                      <a:solidFill>
                        <a:srgbClr val="00AF50"/>
                      </a:solidFill>
                      <a:prstDash val="solid"/>
                    </a:lnL>
                    <a:lnR w="76200">
                      <a:solidFill>
                        <a:srgbClr val="00AF50"/>
                      </a:solidFill>
                      <a:prstDash val="solid"/>
                    </a:lnR>
                    <a:lnT w="76200">
                      <a:solidFill>
                        <a:srgbClr val="00AF50"/>
                      </a:solidFill>
                      <a:prstDash val="solid"/>
                    </a:lnT>
                    <a:lnB w="76200">
                      <a:solidFill>
                        <a:srgbClr val="00AF5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AF50"/>
                      </a:solidFill>
                      <a:prstDash val="solid"/>
                    </a:lnL>
                    <a:lnR w="76200">
                      <a:solidFill>
                        <a:srgbClr val="00AF50"/>
                      </a:solidFill>
                      <a:prstDash val="solid"/>
                    </a:lnR>
                    <a:lnT w="76200">
                      <a:solidFill>
                        <a:srgbClr val="00AF50"/>
                      </a:solidFill>
                      <a:prstDash val="solid"/>
                    </a:lnT>
                    <a:lnB w="76200">
                      <a:solidFill>
                        <a:srgbClr val="00AF5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74976">
                <a:tc>
                  <a:txBody>
                    <a:bodyPr/>
                    <a:lstStyle/>
                    <a:p>
                      <a:pPr marL="147955">
                        <a:lnSpc>
                          <a:spcPct val="100000"/>
                        </a:lnSpc>
                        <a:spcBef>
                          <a:spcPts val="1750"/>
                        </a:spcBef>
                      </a:pPr>
                      <a:r>
                        <a:rPr sz="2800" dirty="0">
                          <a:solidFill>
                            <a:srgbClr val="279DD9"/>
                          </a:solidFill>
                          <a:latin typeface="Times New Roman"/>
                          <a:cs typeface="Times New Roman"/>
                        </a:rPr>
                        <a:t>Xem xét các yếu tố tác động an</a:t>
                      </a:r>
                      <a:r>
                        <a:rPr sz="2800" spc="-85" dirty="0">
                          <a:solidFill>
                            <a:srgbClr val="279DD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solidFill>
                            <a:srgbClr val="279DD9"/>
                          </a:solidFill>
                          <a:latin typeface="Times New Roman"/>
                          <a:cs typeface="Times New Roman"/>
                        </a:rPr>
                        <a:t>toàn: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marL="1195070">
                        <a:lnSpc>
                          <a:spcPct val="100000"/>
                        </a:lnSpc>
                      </a:pPr>
                      <a:r>
                        <a:rPr sz="2800" dirty="0">
                          <a:solidFill>
                            <a:srgbClr val="279DD9"/>
                          </a:solidFill>
                          <a:latin typeface="Times New Roman"/>
                          <a:cs typeface="Times New Roman"/>
                        </a:rPr>
                        <a:t>-  Yếu tố kỹ</a:t>
                      </a:r>
                      <a:r>
                        <a:rPr sz="2800" spc="-165" dirty="0">
                          <a:solidFill>
                            <a:srgbClr val="279DD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solidFill>
                            <a:srgbClr val="279DD9"/>
                          </a:solidFill>
                          <a:latin typeface="Times New Roman"/>
                          <a:cs typeface="Times New Roman"/>
                        </a:rPr>
                        <a:t>thuật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marL="108966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800" dirty="0">
                          <a:solidFill>
                            <a:srgbClr val="279DD9"/>
                          </a:solidFill>
                          <a:latin typeface="Times New Roman"/>
                          <a:cs typeface="Times New Roman"/>
                        </a:rPr>
                        <a:t>-  Yếu tố con</a:t>
                      </a:r>
                      <a:r>
                        <a:rPr sz="2800" spc="-165" dirty="0">
                          <a:solidFill>
                            <a:srgbClr val="279DD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solidFill>
                            <a:srgbClr val="279DD9"/>
                          </a:solidFill>
                          <a:latin typeface="Times New Roman"/>
                          <a:cs typeface="Times New Roman"/>
                        </a:rPr>
                        <a:t>người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  <a:p>
                      <a:pPr marL="1234440">
                        <a:lnSpc>
                          <a:spcPct val="100000"/>
                        </a:lnSpc>
                      </a:pPr>
                      <a:r>
                        <a:rPr sz="2800" dirty="0">
                          <a:solidFill>
                            <a:srgbClr val="279DD9"/>
                          </a:solidFill>
                          <a:latin typeface="Times New Roman"/>
                          <a:cs typeface="Times New Roman"/>
                        </a:rPr>
                        <a:t>-  Yếu tố tổ</a:t>
                      </a:r>
                      <a:r>
                        <a:rPr sz="2800" spc="-160" dirty="0">
                          <a:solidFill>
                            <a:srgbClr val="279DD9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solidFill>
                            <a:srgbClr val="279DD9"/>
                          </a:solidFill>
                          <a:latin typeface="Times New Roman"/>
                          <a:cs typeface="Times New Roman"/>
                        </a:rPr>
                        <a:t>chức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96333" marB="0">
                    <a:lnL w="76200">
                      <a:solidFill>
                        <a:srgbClr val="00AF50"/>
                      </a:solidFill>
                      <a:prstDash val="solid"/>
                    </a:lnL>
                    <a:lnR w="76200">
                      <a:solidFill>
                        <a:srgbClr val="00AF50"/>
                      </a:solidFill>
                      <a:prstDash val="solid"/>
                    </a:lnR>
                    <a:lnT w="76200">
                      <a:solidFill>
                        <a:srgbClr val="00AF50"/>
                      </a:solidFill>
                      <a:prstDash val="solid"/>
                    </a:lnT>
                    <a:lnB w="76200">
                      <a:solidFill>
                        <a:srgbClr val="00AF5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object 13"/>
          <p:cNvSpPr/>
          <p:nvPr/>
        </p:nvSpPr>
        <p:spPr>
          <a:xfrm>
            <a:off x="6429248" y="3210560"/>
            <a:ext cx="1843193" cy="894080"/>
          </a:xfrm>
          <a:custGeom>
            <a:avLst/>
            <a:gdLst/>
            <a:ahLst/>
            <a:cxnLst/>
            <a:rect l="l" t="t" r="r" b="b"/>
            <a:pathLst>
              <a:path w="1382395" h="670560">
                <a:moveTo>
                  <a:pt x="0" y="0"/>
                </a:moveTo>
                <a:lnTo>
                  <a:pt x="1382394" y="670560"/>
                </a:lnTo>
              </a:path>
            </a:pathLst>
          </a:custGeom>
          <a:ln w="9144">
            <a:solidFill>
              <a:srgbClr val="0052A3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429248" y="3206496"/>
            <a:ext cx="1843193" cy="1852507"/>
          </a:xfrm>
          <a:custGeom>
            <a:avLst/>
            <a:gdLst/>
            <a:ahLst/>
            <a:cxnLst/>
            <a:rect l="l" t="t" r="r" b="b"/>
            <a:pathLst>
              <a:path w="1382395" h="1389379">
                <a:moveTo>
                  <a:pt x="0" y="0"/>
                </a:moveTo>
                <a:lnTo>
                  <a:pt x="1382394" y="1389380"/>
                </a:lnTo>
              </a:path>
            </a:pathLst>
          </a:custGeom>
          <a:ln w="9144">
            <a:solidFill>
              <a:srgbClr val="0052A3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254492" y="2096178"/>
            <a:ext cx="2621280" cy="30624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1118" indent="-55032" defTabSz="1219170"/>
            <a:r>
              <a:rPr sz="2400" spc="-7" dirty="0">
                <a:solidFill>
                  <a:srgbClr val="279DD9"/>
                </a:solidFill>
                <a:latin typeface="Times New Roman"/>
                <a:cs typeface="Times New Roman"/>
              </a:rPr>
              <a:t>When </a:t>
            </a:r>
            <a:r>
              <a:rPr sz="2400" dirty="0">
                <a:solidFill>
                  <a:srgbClr val="279DD9"/>
                </a:solidFill>
                <a:latin typeface="Times New Roman"/>
                <a:cs typeface="Times New Roman"/>
              </a:rPr>
              <a:t>(Khi</a:t>
            </a:r>
            <a:r>
              <a:rPr sz="2400" spc="-113" dirty="0">
                <a:solidFill>
                  <a:srgbClr val="279DD9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79DD9"/>
                </a:solidFill>
                <a:latin typeface="Times New Roman"/>
                <a:cs typeface="Times New Roman"/>
              </a:rPr>
              <a:t>nào)</a:t>
            </a:r>
            <a:endParaRPr sz="24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defTabSz="1219170">
              <a:spcBef>
                <a:spcPts val="53"/>
              </a:spcBef>
            </a:pPr>
            <a:endParaRPr sz="3467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71118" defTabSz="1219170">
              <a:spcBef>
                <a:spcPts val="7"/>
              </a:spcBef>
            </a:pPr>
            <a:r>
              <a:rPr sz="2400" spc="-7" dirty="0">
                <a:solidFill>
                  <a:srgbClr val="279DD9"/>
                </a:solidFill>
                <a:latin typeface="Times New Roman"/>
                <a:cs typeface="Times New Roman"/>
              </a:rPr>
              <a:t>Who (Ai </a:t>
            </a:r>
            <a:r>
              <a:rPr sz="2400" dirty="0">
                <a:solidFill>
                  <a:srgbClr val="279DD9"/>
                </a:solidFill>
                <a:latin typeface="Times New Roman"/>
                <a:cs typeface="Times New Roman"/>
              </a:rPr>
              <a:t>gây</a:t>
            </a:r>
            <a:r>
              <a:rPr sz="2400" spc="-100" dirty="0">
                <a:solidFill>
                  <a:srgbClr val="279DD9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79DD9"/>
                </a:solidFill>
                <a:latin typeface="Times New Roman"/>
                <a:cs typeface="Times New Roman"/>
              </a:rPr>
              <a:t>ra)</a:t>
            </a:r>
            <a:endParaRPr sz="2400">
              <a:solidFill>
                <a:prstClr val="black"/>
              </a:solidFill>
              <a:latin typeface="Times New Roman"/>
              <a:cs typeface="Times New Roman"/>
            </a:endParaRPr>
          </a:p>
          <a:p>
            <a:pPr marL="229441" marR="6773" defTabSz="1219170">
              <a:lnSpc>
                <a:spcPct val="243699"/>
              </a:lnSpc>
              <a:spcBef>
                <a:spcPts val="1007"/>
              </a:spcBef>
            </a:pPr>
            <a:r>
              <a:rPr sz="2400" spc="-7" dirty="0">
                <a:solidFill>
                  <a:srgbClr val="279DD9"/>
                </a:solidFill>
                <a:latin typeface="Times New Roman"/>
                <a:cs typeface="Times New Roman"/>
              </a:rPr>
              <a:t>Why </a:t>
            </a:r>
            <a:r>
              <a:rPr sz="2400" dirty="0">
                <a:solidFill>
                  <a:srgbClr val="279DD9"/>
                </a:solidFill>
                <a:latin typeface="Times New Roman"/>
                <a:cs typeface="Times New Roman"/>
              </a:rPr>
              <a:t>(Tại </a:t>
            </a:r>
            <a:r>
              <a:rPr sz="2400" spc="-7" dirty="0">
                <a:solidFill>
                  <a:srgbClr val="279DD9"/>
                </a:solidFill>
                <a:latin typeface="Times New Roman"/>
                <a:cs typeface="Times New Roman"/>
              </a:rPr>
              <a:t>sao)  How </a:t>
            </a:r>
            <a:r>
              <a:rPr sz="2400" dirty="0">
                <a:solidFill>
                  <a:srgbClr val="279DD9"/>
                </a:solidFill>
                <a:latin typeface="Times New Roman"/>
                <a:cs typeface="Times New Roman"/>
              </a:rPr>
              <a:t>(Như thế</a:t>
            </a:r>
            <a:r>
              <a:rPr sz="2400" spc="-120" dirty="0">
                <a:solidFill>
                  <a:srgbClr val="279DD9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279DD9"/>
                </a:solidFill>
                <a:latin typeface="Times New Roman"/>
                <a:cs typeface="Times New Roman"/>
              </a:rPr>
              <a:t>nào)</a:t>
            </a:r>
            <a:endParaRPr sz="2400">
              <a:solidFill>
                <a:prstClr val="black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 idx="4294967295"/>
          </p:nvPr>
        </p:nvSpPr>
        <p:spPr>
          <a:xfrm>
            <a:off x="1667435" y="846776"/>
            <a:ext cx="10524565" cy="7478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/>
            <a:r>
              <a:rPr spc="-7" dirty="0">
                <a:solidFill>
                  <a:srgbClr val="FF9900"/>
                </a:solidFill>
              </a:rPr>
              <a:t>Sự </a:t>
            </a:r>
            <a:r>
              <a:rPr spc="-20" dirty="0">
                <a:solidFill>
                  <a:srgbClr val="FF9900"/>
                </a:solidFill>
              </a:rPr>
              <a:t>thay </a:t>
            </a:r>
            <a:r>
              <a:rPr dirty="0">
                <a:solidFill>
                  <a:srgbClr val="FF9900"/>
                </a:solidFill>
              </a:rPr>
              <a:t>đổi </a:t>
            </a:r>
            <a:r>
              <a:rPr spc="-7" dirty="0">
                <a:solidFill>
                  <a:srgbClr val="FF9900"/>
                </a:solidFill>
              </a:rPr>
              <a:t>tư duy </a:t>
            </a:r>
            <a:r>
              <a:rPr spc="-27" dirty="0">
                <a:solidFill>
                  <a:srgbClr val="FF9900"/>
                </a:solidFill>
              </a:rPr>
              <a:t>về </a:t>
            </a:r>
            <a:r>
              <a:rPr spc="-7" dirty="0">
                <a:solidFill>
                  <a:srgbClr val="FF9900"/>
                </a:solidFill>
              </a:rPr>
              <a:t>an</a:t>
            </a:r>
            <a:r>
              <a:rPr spc="33" dirty="0">
                <a:solidFill>
                  <a:srgbClr val="FF9900"/>
                </a:solidFill>
              </a:rPr>
              <a:t> </a:t>
            </a:r>
            <a:r>
              <a:rPr spc="-13" dirty="0">
                <a:solidFill>
                  <a:srgbClr val="FF9900"/>
                </a:solidFill>
              </a:rPr>
              <a:t>toàn</a:t>
            </a:r>
          </a:p>
        </p:txBody>
      </p:sp>
      <p:sp>
        <p:nvSpPr>
          <p:cNvPr id="3" name="object 3"/>
          <p:cNvSpPr/>
          <p:nvPr/>
        </p:nvSpPr>
        <p:spPr>
          <a:xfrm>
            <a:off x="5388864" y="3484897"/>
            <a:ext cx="999777" cy="12882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423407" y="3519424"/>
            <a:ext cx="863600" cy="1152313"/>
          </a:xfrm>
          <a:custGeom>
            <a:avLst/>
            <a:gdLst/>
            <a:ahLst/>
            <a:cxnLst/>
            <a:rect l="l" t="t" r="r" b="b"/>
            <a:pathLst>
              <a:path w="647700" h="864235">
                <a:moveTo>
                  <a:pt x="323850" y="0"/>
                </a:moveTo>
                <a:lnTo>
                  <a:pt x="323850" y="216026"/>
                </a:lnTo>
                <a:lnTo>
                  <a:pt x="0" y="216026"/>
                </a:lnTo>
                <a:lnTo>
                  <a:pt x="0" y="648081"/>
                </a:lnTo>
                <a:lnTo>
                  <a:pt x="323850" y="648081"/>
                </a:lnTo>
                <a:lnTo>
                  <a:pt x="323850" y="864107"/>
                </a:lnTo>
                <a:lnTo>
                  <a:pt x="647700" y="432054"/>
                </a:lnTo>
                <a:lnTo>
                  <a:pt x="323850" y="0"/>
                </a:lnTo>
                <a:close/>
              </a:path>
            </a:pathLst>
          </a:custGeom>
          <a:solidFill>
            <a:srgbClr val="548ED4"/>
          </a:solid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83183" y="2151888"/>
            <a:ext cx="4947920" cy="42936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23825" y="2192527"/>
            <a:ext cx="4799753" cy="4145280"/>
          </a:xfrm>
          <a:custGeom>
            <a:avLst/>
            <a:gdLst/>
            <a:ahLst/>
            <a:cxnLst/>
            <a:rect l="l" t="t" r="r" b="b"/>
            <a:pathLst>
              <a:path w="3599815" h="3108960">
                <a:moveTo>
                  <a:pt x="0" y="3108960"/>
                </a:moveTo>
                <a:lnTo>
                  <a:pt x="3599687" y="3108960"/>
                </a:lnTo>
                <a:lnTo>
                  <a:pt x="3599687" y="0"/>
                </a:lnTo>
                <a:lnTo>
                  <a:pt x="0" y="0"/>
                </a:lnTo>
                <a:lnTo>
                  <a:pt x="0" y="3108960"/>
                </a:lnTo>
                <a:close/>
              </a:path>
            </a:pathLst>
          </a:custGeom>
          <a:ln w="9144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28404" y="2690029"/>
            <a:ext cx="4489872" cy="28315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4121" marR="6773" indent="-457189" defTabSz="1219170">
              <a:buClr>
                <a:srgbClr val="FF9900"/>
              </a:buClr>
              <a:buFontTx/>
              <a:buChar char="•"/>
              <a:tabLst>
                <a:tab pos="474121" algn="l"/>
                <a:tab pos="474968" algn="l"/>
              </a:tabLst>
            </a:pPr>
            <a:r>
              <a:rPr sz="2400" spc="-7" dirty="0">
                <a:solidFill>
                  <a:srgbClr val="FFFF00"/>
                </a:solidFill>
                <a:latin typeface="Arial"/>
                <a:cs typeface="Arial"/>
              </a:rPr>
              <a:t>Thực hiện điều </a:t>
            </a:r>
            <a:r>
              <a:rPr sz="2400" dirty="0">
                <a:solidFill>
                  <a:srgbClr val="FFFF00"/>
                </a:solidFill>
                <a:latin typeface="Arial"/>
                <a:cs typeface="Arial"/>
              </a:rPr>
              <a:t>tra tai </a:t>
            </a:r>
            <a:r>
              <a:rPr sz="2400" spc="-7" dirty="0">
                <a:solidFill>
                  <a:srgbClr val="FFFF00"/>
                </a:solidFill>
                <a:latin typeface="Arial"/>
                <a:cs typeface="Arial"/>
              </a:rPr>
              <a:t>nạn/ sự  cố</a:t>
            </a:r>
            <a:endParaRPr sz="2400" dirty="0">
              <a:solidFill>
                <a:srgbClr val="FFFF00"/>
              </a:solidFill>
              <a:latin typeface="Arial"/>
              <a:cs typeface="Arial"/>
            </a:endParaRPr>
          </a:p>
          <a:p>
            <a:pPr marL="474121" indent="-457189" defTabSz="1219170">
              <a:spcBef>
                <a:spcPts val="1600"/>
              </a:spcBef>
              <a:buClr>
                <a:srgbClr val="FF9900"/>
              </a:buClr>
              <a:buFontTx/>
              <a:buChar char="•"/>
              <a:tabLst>
                <a:tab pos="474121" algn="l"/>
                <a:tab pos="474968" algn="l"/>
              </a:tabLst>
            </a:pPr>
            <a:r>
              <a:rPr sz="2400" dirty="0">
                <a:solidFill>
                  <a:srgbClr val="FFFF00"/>
                </a:solidFill>
                <a:latin typeface="Arial"/>
                <a:cs typeface="Arial"/>
              </a:rPr>
              <a:t>Gỉa </a:t>
            </a:r>
            <a:r>
              <a:rPr sz="2400" spc="-7" dirty="0">
                <a:solidFill>
                  <a:srgbClr val="FFFF00"/>
                </a:solidFill>
                <a:latin typeface="Arial"/>
                <a:cs typeface="Arial"/>
              </a:rPr>
              <a:t>sử Hệ thống hoạt</a:t>
            </a:r>
            <a:r>
              <a:rPr sz="2400" spc="-53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spc="-13" dirty="0">
                <a:solidFill>
                  <a:srgbClr val="FFFF00"/>
                </a:solidFill>
                <a:latin typeface="Arial"/>
                <a:cs typeface="Arial"/>
              </a:rPr>
              <a:t>động</a:t>
            </a:r>
            <a:endParaRPr sz="2400" dirty="0">
              <a:solidFill>
                <a:srgbClr val="FFFF00"/>
              </a:solidFill>
              <a:latin typeface="Arial"/>
              <a:cs typeface="Arial"/>
            </a:endParaRPr>
          </a:p>
          <a:p>
            <a:pPr marL="474121" defTabSz="1219170"/>
            <a:r>
              <a:rPr sz="2400" spc="-7" dirty="0">
                <a:solidFill>
                  <a:srgbClr val="FFFF00"/>
                </a:solidFill>
                <a:latin typeface="Arial"/>
                <a:cs typeface="Arial"/>
              </a:rPr>
              <a:t>theo các thông </a:t>
            </a:r>
            <a:r>
              <a:rPr sz="2400" dirty="0">
                <a:solidFill>
                  <a:srgbClr val="FFFF00"/>
                </a:solidFill>
                <a:latin typeface="Arial"/>
                <a:cs typeface="Arial"/>
              </a:rPr>
              <a:t>số </a:t>
            </a:r>
            <a:r>
              <a:rPr sz="2400" spc="-7" dirty="0">
                <a:solidFill>
                  <a:srgbClr val="FFFF00"/>
                </a:solidFill>
                <a:latin typeface="Arial"/>
                <a:cs typeface="Arial"/>
              </a:rPr>
              <a:t>thiết</a:t>
            </a:r>
            <a:r>
              <a:rPr sz="2400" spc="-53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spc="-7" dirty="0">
                <a:solidFill>
                  <a:srgbClr val="FFFF00"/>
                </a:solidFill>
                <a:latin typeface="Arial"/>
                <a:cs typeface="Arial"/>
              </a:rPr>
              <a:t>kế</a:t>
            </a:r>
            <a:endParaRPr sz="2400" dirty="0">
              <a:solidFill>
                <a:srgbClr val="FFFF00"/>
              </a:solidFill>
              <a:latin typeface="Arial"/>
              <a:cs typeface="Arial"/>
            </a:endParaRPr>
          </a:p>
          <a:p>
            <a:pPr marL="474121" indent="-457189" defTabSz="1219170">
              <a:spcBef>
                <a:spcPts val="1600"/>
              </a:spcBef>
              <a:buClr>
                <a:srgbClr val="FF9900"/>
              </a:buClr>
              <a:buFontTx/>
              <a:buChar char="•"/>
              <a:tabLst>
                <a:tab pos="474121" algn="l"/>
                <a:tab pos="474968" algn="l"/>
              </a:tabLst>
            </a:pPr>
            <a:r>
              <a:rPr sz="2400" spc="-7" dirty="0">
                <a:solidFill>
                  <a:srgbClr val="FFFF00"/>
                </a:solidFill>
                <a:latin typeface="Arial"/>
                <a:cs typeface="Arial"/>
              </a:rPr>
              <a:t>Dựa </a:t>
            </a:r>
            <a:r>
              <a:rPr sz="2400" dirty="0">
                <a:solidFill>
                  <a:srgbClr val="FFFF00"/>
                </a:solidFill>
                <a:latin typeface="Arial"/>
                <a:cs typeface="Arial"/>
              </a:rPr>
              <a:t>trên </a:t>
            </a:r>
            <a:r>
              <a:rPr sz="2400" spc="-7" dirty="0" err="1">
                <a:solidFill>
                  <a:srgbClr val="FFFF00"/>
                </a:solidFill>
                <a:latin typeface="Arial"/>
                <a:cs typeface="Arial"/>
              </a:rPr>
              <a:t>sự</a:t>
            </a:r>
            <a:r>
              <a:rPr sz="2400" spc="-12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spc="-7" dirty="0" err="1">
                <a:solidFill>
                  <a:srgbClr val="FFFF00"/>
                </a:solidFill>
                <a:latin typeface="Arial"/>
                <a:cs typeface="Arial"/>
              </a:rPr>
              <a:t>tuân</a:t>
            </a:r>
            <a:r>
              <a:rPr lang="en-US" sz="2400" spc="-7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lang="en-US" sz="2400" spc="-7" dirty="0" err="1">
                <a:solidFill>
                  <a:srgbClr val="FFFF00"/>
                </a:solidFill>
                <a:latin typeface="Arial"/>
                <a:cs typeface="Arial"/>
              </a:rPr>
              <a:t>thủ</a:t>
            </a:r>
            <a:endParaRPr sz="2400" dirty="0">
              <a:solidFill>
                <a:srgbClr val="FFFF00"/>
              </a:solidFill>
              <a:latin typeface="Arial"/>
              <a:cs typeface="Arial"/>
            </a:endParaRPr>
          </a:p>
          <a:p>
            <a:pPr marL="474121" indent="-457189" defTabSz="1219170">
              <a:spcBef>
                <a:spcPts val="1593"/>
              </a:spcBef>
              <a:buClr>
                <a:srgbClr val="FF9900"/>
              </a:buClr>
              <a:buFontTx/>
              <a:buChar char="•"/>
              <a:tabLst>
                <a:tab pos="474121" algn="l"/>
                <a:tab pos="474968" algn="l"/>
              </a:tabLst>
            </a:pPr>
            <a:r>
              <a:rPr sz="2400" spc="-7" dirty="0">
                <a:solidFill>
                  <a:srgbClr val="FFFF00"/>
                </a:solidFill>
                <a:latin typeface="Arial"/>
                <a:cs typeface="Arial"/>
              </a:rPr>
              <a:t>Định hướng vào </a:t>
            </a:r>
            <a:r>
              <a:rPr sz="2400" dirty="0">
                <a:solidFill>
                  <a:srgbClr val="FFFF00"/>
                </a:solidFill>
                <a:latin typeface="Arial"/>
                <a:cs typeface="Arial"/>
              </a:rPr>
              <a:t>kết</a:t>
            </a:r>
            <a:r>
              <a:rPr sz="2400" spc="-47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spc="-13" dirty="0">
                <a:solidFill>
                  <a:srgbClr val="FFFF00"/>
                </a:solidFill>
                <a:latin typeface="Arial"/>
                <a:cs typeface="Arial"/>
              </a:rPr>
              <a:t>quả</a:t>
            </a:r>
            <a:endParaRPr sz="2400" dirty="0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978830" y="1932771"/>
            <a:ext cx="1899073" cy="410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2667" b="1" spc="-33" dirty="0">
                <a:solidFill>
                  <a:srgbClr val="FFFF00"/>
                </a:solidFill>
                <a:latin typeface="Calibri"/>
                <a:cs typeface="Calibri"/>
              </a:rPr>
              <a:t>Truyền</a:t>
            </a:r>
            <a:r>
              <a:rPr sz="2667" b="1" spc="-93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667" b="1" dirty="0">
                <a:solidFill>
                  <a:srgbClr val="FFFF00"/>
                </a:solidFill>
                <a:latin typeface="Calibri"/>
                <a:cs typeface="Calibri"/>
              </a:rPr>
              <a:t>thống</a:t>
            </a:r>
            <a:endParaRPr sz="2667" dirty="0">
              <a:solidFill>
                <a:srgbClr val="FFFF00"/>
              </a:solidFill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571487" y="2162049"/>
            <a:ext cx="5008880" cy="42834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612129" y="2202688"/>
            <a:ext cx="4860713" cy="4135120"/>
          </a:xfrm>
          <a:custGeom>
            <a:avLst/>
            <a:gdLst/>
            <a:ahLst/>
            <a:cxnLst/>
            <a:rect l="l" t="t" r="r" b="b"/>
            <a:pathLst>
              <a:path w="3645534" h="3101340">
                <a:moveTo>
                  <a:pt x="0" y="3101339"/>
                </a:moveTo>
                <a:lnTo>
                  <a:pt x="3645407" y="3101339"/>
                </a:lnTo>
                <a:lnTo>
                  <a:pt x="3645407" y="0"/>
                </a:lnTo>
                <a:lnTo>
                  <a:pt x="0" y="0"/>
                </a:lnTo>
                <a:lnTo>
                  <a:pt x="0" y="3101339"/>
                </a:lnTo>
                <a:close/>
              </a:path>
            </a:pathLst>
          </a:custGeom>
          <a:ln w="9144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pPr defTabSz="1219170"/>
            <a:endParaRPr sz="2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795345" y="2625005"/>
            <a:ext cx="4301067" cy="35702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7189" indent="-457189" defTabSz="1219170">
              <a:buClr>
                <a:srgbClr val="FF9900"/>
              </a:buClr>
              <a:buFontTx/>
              <a:buChar char="•"/>
              <a:tabLst>
                <a:tab pos="456342" algn="l"/>
                <a:tab pos="457189" algn="l"/>
              </a:tabLst>
            </a:pPr>
            <a:r>
              <a:rPr sz="2400" spc="-7" dirty="0">
                <a:solidFill>
                  <a:srgbClr val="FFFF00"/>
                </a:solidFill>
                <a:latin typeface="Arial"/>
                <a:cs typeface="Arial"/>
              </a:rPr>
              <a:t>Quản lý an</a:t>
            </a:r>
            <a:r>
              <a:rPr sz="2400" spc="-93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00"/>
                </a:solidFill>
                <a:latin typeface="Arial"/>
                <a:cs typeface="Arial"/>
              </a:rPr>
              <a:t>toàn</a:t>
            </a:r>
          </a:p>
          <a:p>
            <a:pPr marL="457189" marR="6773" indent="-457189" algn="just" defTabSz="1219170">
              <a:spcBef>
                <a:spcPts val="1600"/>
              </a:spcBef>
              <a:buClr>
                <a:srgbClr val="FF9900"/>
              </a:buClr>
              <a:buFontTx/>
              <a:buChar char="•"/>
              <a:tabLst>
                <a:tab pos="457189" algn="l"/>
              </a:tabLst>
            </a:pPr>
            <a:r>
              <a:rPr sz="2400" dirty="0">
                <a:solidFill>
                  <a:srgbClr val="FFFF00"/>
                </a:solidFill>
                <a:latin typeface="Arial"/>
                <a:cs typeface="Arial"/>
              </a:rPr>
              <a:t>Gỉa </a:t>
            </a:r>
            <a:r>
              <a:rPr sz="2400" spc="-7" dirty="0">
                <a:solidFill>
                  <a:srgbClr val="FFFF00"/>
                </a:solidFill>
                <a:latin typeface="Arial"/>
                <a:cs typeface="Arial"/>
              </a:rPr>
              <a:t>sử Hệ thống không </a:t>
            </a:r>
            <a:r>
              <a:rPr sz="2400" spc="-13" dirty="0">
                <a:solidFill>
                  <a:srgbClr val="FFFF00"/>
                </a:solidFill>
                <a:latin typeface="Arial"/>
                <a:cs typeface="Arial"/>
              </a:rPr>
              <a:t>hoạt  </a:t>
            </a:r>
            <a:r>
              <a:rPr sz="2400" spc="-7" dirty="0">
                <a:solidFill>
                  <a:srgbClr val="FFFF00"/>
                </a:solidFill>
                <a:latin typeface="Arial"/>
                <a:cs typeface="Arial"/>
              </a:rPr>
              <a:t>động theo </a:t>
            </a:r>
            <a:r>
              <a:rPr sz="2400" dirty="0">
                <a:solidFill>
                  <a:srgbClr val="FFFF00"/>
                </a:solidFill>
                <a:latin typeface="Arial"/>
                <a:cs typeface="Arial"/>
              </a:rPr>
              <a:t>các </a:t>
            </a:r>
            <a:r>
              <a:rPr sz="2400" spc="-7" dirty="0">
                <a:solidFill>
                  <a:srgbClr val="FFFF00"/>
                </a:solidFill>
                <a:latin typeface="Arial"/>
                <a:cs typeface="Arial"/>
              </a:rPr>
              <a:t>thông số thiết  kế (practical</a:t>
            </a:r>
            <a:r>
              <a:rPr sz="2400" spc="-4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spc="-7" dirty="0">
                <a:solidFill>
                  <a:srgbClr val="FFFF00"/>
                </a:solidFill>
                <a:latin typeface="Arial"/>
                <a:cs typeface="Arial"/>
              </a:rPr>
              <a:t>drift)</a:t>
            </a:r>
            <a:endParaRPr sz="2400" dirty="0">
              <a:solidFill>
                <a:srgbClr val="FFFF00"/>
              </a:solidFill>
              <a:latin typeface="Arial"/>
              <a:cs typeface="Arial"/>
            </a:endParaRPr>
          </a:p>
          <a:p>
            <a:pPr marL="457189" marR="64345" indent="-457189" algn="just" defTabSz="1219170">
              <a:spcBef>
                <a:spcPts val="1600"/>
              </a:spcBef>
              <a:buClr>
                <a:srgbClr val="FF9900"/>
              </a:buClr>
              <a:buFontTx/>
              <a:buChar char="•"/>
              <a:tabLst>
                <a:tab pos="457189" algn="l"/>
              </a:tabLst>
            </a:pPr>
            <a:r>
              <a:rPr sz="2400" spc="-7" dirty="0">
                <a:solidFill>
                  <a:srgbClr val="FFFF00"/>
                </a:solidFill>
                <a:latin typeface="Arial"/>
                <a:cs typeface="Arial"/>
              </a:rPr>
              <a:t>Dựa </a:t>
            </a:r>
            <a:r>
              <a:rPr sz="2400" dirty="0">
                <a:solidFill>
                  <a:srgbClr val="FFFF00"/>
                </a:solidFill>
                <a:latin typeface="Arial"/>
                <a:cs typeface="Arial"/>
              </a:rPr>
              <a:t>trên </a:t>
            </a:r>
            <a:r>
              <a:rPr sz="2400" spc="-7" dirty="0">
                <a:solidFill>
                  <a:srgbClr val="FFFF00"/>
                </a:solidFill>
                <a:latin typeface="Arial"/>
                <a:cs typeface="Arial"/>
              </a:rPr>
              <a:t>sự tuân </a:t>
            </a:r>
            <a:r>
              <a:rPr sz="2400" dirty="0">
                <a:solidFill>
                  <a:srgbClr val="FFFF00"/>
                </a:solidFill>
                <a:latin typeface="Arial"/>
                <a:cs typeface="Arial"/>
              </a:rPr>
              <a:t>thủ +</a:t>
            </a:r>
            <a:r>
              <a:rPr sz="2400" spc="-87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spc="-13" dirty="0">
                <a:solidFill>
                  <a:srgbClr val="FFFF00"/>
                </a:solidFill>
                <a:latin typeface="Arial"/>
                <a:cs typeface="Arial"/>
              </a:rPr>
              <a:t>Dựa  </a:t>
            </a:r>
            <a:r>
              <a:rPr sz="2400" dirty="0">
                <a:solidFill>
                  <a:srgbClr val="FFFF00"/>
                </a:solidFill>
                <a:latin typeface="Arial"/>
                <a:cs typeface="Arial"/>
              </a:rPr>
              <a:t>trên </a:t>
            </a:r>
            <a:r>
              <a:rPr sz="2400" spc="-7" dirty="0">
                <a:solidFill>
                  <a:srgbClr val="FFFF00"/>
                </a:solidFill>
                <a:latin typeface="Arial"/>
                <a:cs typeface="Arial"/>
              </a:rPr>
              <a:t>rủi ro đang đối</a:t>
            </a:r>
            <a:r>
              <a:rPr sz="2400" spc="-53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spc="-7" dirty="0">
                <a:solidFill>
                  <a:srgbClr val="FFFF00"/>
                </a:solidFill>
                <a:latin typeface="Arial"/>
                <a:cs typeface="Arial"/>
              </a:rPr>
              <a:t>diện</a:t>
            </a:r>
            <a:endParaRPr sz="2400" dirty="0">
              <a:solidFill>
                <a:srgbClr val="FFFF00"/>
              </a:solidFill>
              <a:latin typeface="Arial"/>
              <a:cs typeface="Arial"/>
            </a:endParaRPr>
          </a:p>
          <a:p>
            <a:pPr marL="457189" indent="-457189" defTabSz="1219170">
              <a:spcBef>
                <a:spcPts val="1600"/>
              </a:spcBef>
              <a:buClr>
                <a:srgbClr val="FF9900"/>
              </a:buClr>
              <a:buFontTx/>
              <a:buChar char="•"/>
              <a:tabLst>
                <a:tab pos="456342" algn="l"/>
                <a:tab pos="457189" algn="l"/>
              </a:tabLst>
            </a:pPr>
            <a:r>
              <a:rPr sz="2400" spc="-7" dirty="0">
                <a:solidFill>
                  <a:srgbClr val="FFFF00"/>
                </a:solidFill>
                <a:latin typeface="Arial"/>
                <a:cs typeface="Arial"/>
              </a:rPr>
              <a:t>Định </a:t>
            </a:r>
            <a:r>
              <a:rPr sz="2400" spc="-13" dirty="0">
                <a:solidFill>
                  <a:srgbClr val="FFFF00"/>
                </a:solidFill>
                <a:latin typeface="Arial"/>
                <a:cs typeface="Arial"/>
              </a:rPr>
              <a:t>hướng quá </a:t>
            </a:r>
            <a:r>
              <a:rPr sz="2400" spc="-7" dirty="0">
                <a:solidFill>
                  <a:srgbClr val="FFFF00"/>
                </a:solidFill>
                <a:latin typeface="Arial"/>
                <a:cs typeface="Arial"/>
              </a:rPr>
              <a:t>trình thực</a:t>
            </a:r>
            <a:endParaRPr sz="2400" dirty="0">
              <a:solidFill>
                <a:srgbClr val="FFFF00"/>
              </a:solidFill>
              <a:latin typeface="Arial"/>
              <a:cs typeface="Arial"/>
            </a:endParaRPr>
          </a:p>
          <a:p>
            <a:pPr marL="457189" defTabSz="1219170"/>
            <a:r>
              <a:rPr sz="2400" spc="-7" dirty="0">
                <a:solidFill>
                  <a:srgbClr val="FFFF00"/>
                </a:solidFill>
                <a:latin typeface="Arial"/>
                <a:cs typeface="Arial"/>
              </a:rPr>
              <a:t>hiện</a:t>
            </a:r>
            <a:endParaRPr sz="2400" dirty="0">
              <a:solidFill>
                <a:srgbClr val="FFFF00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243145" y="1932771"/>
            <a:ext cx="1371600" cy="4104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2667" b="1" spc="-27" dirty="0">
                <a:solidFill>
                  <a:srgbClr val="FFFF00"/>
                </a:solidFill>
                <a:latin typeface="Calibri"/>
                <a:cs typeface="Calibri"/>
              </a:rPr>
              <a:t>Tương</a:t>
            </a:r>
            <a:r>
              <a:rPr sz="2667" b="1" spc="-127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667" b="1" spc="-7" dirty="0">
                <a:solidFill>
                  <a:srgbClr val="FFFF00"/>
                </a:solidFill>
                <a:latin typeface="Calibri"/>
                <a:cs typeface="Calibri"/>
              </a:rPr>
              <a:t>lai</a:t>
            </a:r>
            <a:endParaRPr sz="2667" dirty="0">
              <a:solidFill>
                <a:srgbClr val="FFFF00"/>
              </a:solidFill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237479" y="6587067"/>
            <a:ext cx="1723813" cy="2051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1333" spc="-7" dirty="0">
                <a:solidFill>
                  <a:srgbClr val="FFFFFF"/>
                </a:solidFill>
                <a:latin typeface="Arial"/>
                <a:cs typeface="Arial"/>
              </a:rPr>
              <a:t>ITP/R/AGA/SMS/004E</a:t>
            </a:r>
            <a:endParaRPr sz="1333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742507" y="6587067"/>
            <a:ext cx="734907" cy="2051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1333" spc="-13" dirty="0">
                <a:solidFill>
                  <a:srgbClr val="FFFFFF"/>
                </a:solidFill>
                <a:latin typeface="Arial"/>
                <a:cs typeface="Arial"/>
              </a:rPr>
              <a:t>PPT</a:t>
            </a:r>
            <a:r>
              <a:rPr sz="1333" spc="-1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33" spc="-13" dirty="0">
                <a:solidFill>
                  <a:srgbClr val="FFFFFF"/>
                </a:solidFill>
                <a:latin typeface="Arial"/>
                <a:cs typeface="Arial"/>
              </a:rPr>
              <a:t>1.16</a:t>
            </a:r>
            <a:endParaRPr sz="1333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14587" y="6587067"/>
            <a:ext cx="1275925" cy="2051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933" defTabSz="1219170"/>
            <a:r>
              <a:rPr sz="1333" spc="-7" dirty="0">
                <a:solidFill>
                  <a:srgbClr val="FFFFFF"/>
                </a:solidFill>
                <a:latin typeface="Arial"/>
                <a:cs typeface="Arial"/>
              </a:rPr>
              <a:t>V2, August</a:t>
            </a:r>
            <a:r>
              <a:rPr sz="1333" spc="-133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333" spc="-7" dirty="0">
                <a:solidFill>
                  <a:srgbClr val="FFFFFF"/>
                </a:solidFill>
                <a:latin typeface="Arial"/>
                <a:cs typeface="Arial"/>
              </a:rPr>
              <a:t>2021</a:t>
            </a:r>
            <a:endParaRPr sz="1333">
              <a:solidFill>
                <a:prstClr val="black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FE90981C-0791-4D69-A9ED-F1B80135D9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8213" y="333376"/>
            <a:ext cx="7772400" cy="638175"/>
          </a:xfrm>
        </p:spPr>
        <p:txBody>
          <a:bodyPr>
            <a:norm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SỰ PHÁT TRIỂN CỦA T</a:t>
            </a:r>
            <a:r>
              <a:rPr lang="vi-VN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DUY AN TOÀN</a:t>
            </a:r>
            <a:endParaRPr lang="es-ES_tradnl" altLang="vi-VN" sz="2800" dirty="0"/>
          </a:p>
        </p:txBody>
      </p:sp>
      <p:grpSp>
        <p:nvGrpSpPr>
          <p:cNvPr id="194563" name="Group 3">
            <a:extLst>
              <a:ext uri="{FF2B5EF4-FFF2-40B4-BE49-F238E27FC236}">
                <a16:creationId xmlns:a16="http://schemas.microsoft.com/office/drawing/2014/main" id="{F50CD078-6893-4B61-B72A-6A65CC61FF36}"/>
              </a:ext>
            </a:extLst>
          </p:cNvPr>
          <p:cNvGrpSpPr>
            <a:grpSpLocks/>
          </p:cNvGrpSpPr>
          <p:nvPr/>
        </p:nvGrpSpPr>
        <p:grpSpPr bwMode="auto">
          <a:xfrm>
            <a:off x="2581276" y="1600201"/>
            <a:ext cx="7331075" cy="855663"/>
            <a:chOff x="666" y="1008"/>
            <a:chExt cx="4618" cy="539"/>
          </a:xfrm>
        </p:grpSpPr>
        <p:grpSp>
          <p:nvGrpSpPr>
            <p:cNvPr id="11290" name="Group 4">
              <a:extLst>
                <a:ext uri="{FF2B5EF4-FFF2-40B4-BE49-F238E27FC236}">
                  <a16:creationId xmlns:a16="http://schemas.microsoft.com/office/drawing/2014/main" id="{B11F7B72-C755-40E1-879D-0FE270F383A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66" y="1008"/>
              <a:ext cx="2187" cy="539"/>
              <a:chOff x="648" y="1207"/>
              <a:chExt cx="2231" cy="539"/>
            </a:xfrm>
          </p:grpSpPr>
          <p:sp>
            <p:nvSpPr>
              <p:cNvPr id="194565" name="Rectangle 5">
                <a:extLst>
                  <a:ext uri="{FF2B5EF4-FFF2-40B4-BE49-F238E27FC236}">
                    <a16:creationId xmlns:a16="http://schemas.microsoft.com/office/drawing/2014/main" id="{7D84DDEF-070A-4F88-8AA3-D1C744A81F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48" y="1207"/>
                <a:ext cx="2231" cy="539"/>
              </a:xfrm>
              <a:prstGeom prst="rect">
                <a:avLst/>
              </a:prstGeom>
              <a:solidFill>
                <a:srgbClr val="00FFFF">
                  <a:alpha val="50000"/>
                </a:srgbClr>
              </a:solidFill>
              <a:ln w="19050">
                <a:solidFill>
                  <a:schemeClr val="accent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vi-VN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94566" name="Rectangle 6">
                <a:extLst>
                  <a:ext uri="{FF2B5EF4-FFF2-40B4-BE49-F238E27FC236}">
                    <a16:creationId xmlns:a16="http://schemas.microsoft.com/office/drawing/2014/main" id="{8F6D5CBA-3993-4F78-B508-8897F53B90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98" y="1333"/>
                <a:ext cx="1535" cy="231"/>
              </a:xfrm>
              <a:prstGeom prst="rect">
                <a:avLst/>
              </a:prstGeom>
              <a:solidFill>
                <a:srgbClr val="00FFFF"/>
              </a:solidFill>
              <a:ln>
                <a:noFill/>
              </a:ln>
              <a:effectLst/>
            </p:spPr>
            <p:txBody>
              <a:bodyPr wrap="none" lIns="90488" tIns="44450" rIns="90488" bIns="44450">
                <a:spAutoFit/>
              </a:bodyPr>
              <a:lstStyle/>
              <a:p>
                <a:pPr algn="ctr">
                  <a:defRPr/>
                </a:pPr>
                <a:r>
                  <a:rPr lang="en-US" altLang="vi-VN" b="1" dirty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YẾU TỐ KỸ THUẬT </a:t>
                </a:r>
              </a:p>
            </p:txBody>
          </p:sp>
        </p:grpSp>
        <p:sp>
          <p:nvSpPr>
            <p:cNvPr id="194567" name="Line 7">
              <a:extLst>
                <a:ext uri="{FF2B5EF4-FFF2-40B4-BE49-F238E27FC236}">
                  <a16:creationId xmlns:a16="http://schemas.microsoft.com/office/drawing/2014/main" id="{9327A02F-EE73-4D82-87C6-D00BE957E1E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62" y="1277"/>
              <a:ext cx="2422" cy="2"/>
            </a:xfrm>
            <a:prstGeom prst="line">
              <a:avLst/>
            </a:prstGeom>
            <a:noFill/>
            <a:ln w="50800">
              <a:solidFill>
                <a:srgbClr val="00FFFF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94568" name="Group 8">
            <a:extLst>
              <a:ext uri="{FF2B5EF4-FFF2-40B4-BE49-F238E27FC236}">
                <a16:creationId xmlns:a16="http://schemas.microsoft.com/office/drawing/2014/main" id="{0A71F990-7E2C-4A16-8A0F-034E75AE87EB}"/>
              </a:ext>
            </a:extLst>
          </p:cNvPr>
          <p:cNvGrpSpPr>
            <a:grpSpLocks/>
          </p:cNvGrpSpPr>
          <p:nvPr/>
        </p:nvGrpSpPr>
        <p:grpSpPr bwMode="auto">
          <a:xfrm>
            <a:off x="2982914" y="2636838"/>
            <a:ext cx="6929437" cy="855662"/>
            <a:chOff x="919" y="1683"/>
            <a:chExt cx="4365" cy="539"/>
          </a:xfrm>
        </p:grpSpPr>
        <p:grpSp>
          <p:nvGrpSpPr>
            <p:cNvPr id="11285" name="Group 9">
              <a:extLst>
                <a:ext uri="{FF2B5EF4-FFF2-40B4-BE49-F238E27FC236}">
                  <a16:creationId xmlns:a16="http://schemas.microsoft.com/office/drawing/2014/main" id="{38D1C2FF-5E96-43FF-83AC-E76CA834D0D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46" y="1683"/>
              <a:ext cx="2404" cy="539"/>
              <a:chOff x="1675" y="1882"/>
              <a:chExt cx="2566" cy="539"/>
            </a:xfrm>
          </p:grpSpPr>
          <p:sp>
            <p:nvSpPr>
              <p:cNvPr id="194570" name="Rectangle 10">
                <a:extLst>
                  <a:ext uri="{FF2B5EF4-FFF2-40B4-BE49-F238E27FC236}">
                    <a16:creationId xmlns:a16="http://schemas.microsoft.com/office/drawing/2014/main" id="{E9AB6AEB-1344-4D3B-8511-8D07C454FE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5" y="1882"/>
                <a:ext cx="2566" cy="539"/>
              </a:xfrm>
              <a:prstGeom prst="rect">
                <a:avLst/>
              </a:prstGeom>
              <a:solidFill>
                <a:srgbClr val="00FFFF">
                  <a:alpha val="50000"/>
                </a:srgbClr>
              </a:solidFill>
              <a:ln w="19050">
                <a:solidFill>
                  <a:schemeClr val="accent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vi-VN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94571" name="Rectangle 11">
                <a:extLst>
                  <a:ext uri="{FF2B5EF4-FFF2-40B4-BE49-F238E27FC236}">
                    <a16:creationId xmlns:a16="http://schemas.microsoft.com/office/drawing/2014/main" id="{A01E7862-8A8D-4C2B-A058-AAEA5DC250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46" y="1989"/>
                <a:ext cx="2223" cy="231"/>
              </a:xfrm>
              <a:prstGeom prst="rect">
                <a:avLst/>
              </a:prstGeom>
              <a:solidFill>
                <a:srgbClr val="00FFFF"/>
              </a:solidFill>
              <a:ln>
                <a:noFill/>
              </a:ln>
              <a:effectLst/>
            </p:spPr>
            <p:txBody>
              <a:bodyPr lIns="90488" tIns="44450" rIns="90488" bIns="44450">
                <a:spAutoFit/>
              </a:bodyPr>
              <a:lstStyle/>
              <a:p>
                <a:pPr algn="ctr">
                  <a:defRPr/>
                </a:pPr>
                <a:r>
                  <a:rPr lang="en-US" altLang="vi-VN" b="1" dirty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YẾU TỐ CON NG</a:t>
                </a:r>
                <a:r>
                  <a:rPr lang="vi-VN" altLang="vi-VN" b="1" dirty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Ư</a:t>
                </a:r>
                <a:r>
                  <a:rPr lang="en-US" altLang="vi-VN" b="1" dirty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ỜI</a:t>
                </a:r>
              </a:p>
            </p:txBody>
          </p:sp>
        </p:grpSp>
        <p:sp>
          <p:nvSpPr>
            <p:cNvPr id="194572" name="Line 12">
              <a:extLst>
                <a:ext uri="{FF2B5EF4-FFF2-40B4-BE49-F238E27FC236}">
                  <a16:creationId xmlns:a16="http://schemas.microsoft.com/office/drawing/2014/main" id="{3F2C6045-8125-40CE-84AF-3CB2B2556A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50" y="1953"/>
              <a:ext cx="1134" cy="0"/>
            </a:xfrm>
            <a:prstGeom prst="line">
              <a:avLst/>
            </a:prstGeom>
            <a:noFill/>
            <a:ln w="50800">
              <a:solidFill>
                <a:srgbClr val="00FFFF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4573" name="AutoShape 13">
              <a:extLst>
                <a:ext uri="{FF2B5EF4-FFF2-40B4-BE49-F238E27FC236}">
                  <a16:creationId xmlns:a16="http://schemas.microsoft.com/office/drawing/2014/main" id="{580A9B4F-DC36-4516-9737-AF0790C8A2A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952" y="1657"/>
              <a:ext cx="454" cy="519"/>
            </a:xfrm>
            <a:custGeom>
              <a:avLst/>
              <a:gdLst>
                <a:gd name="G0" fmla="+- 9257 0 0"/>
                <a:gd name="G1" fmla="+- 18514 0 0"/>
                <a:gd name="G2" fmla="+- 7200 0 0"/>
                <a:gd name="G3" fmla="*/ 9257 1 2"/>
                <a:gd name="G4" fmla="+- G3 10800 0"/>
                <a:gd name="G5" fmla="+- 21600 9257 18514"/>
                <a:gd name="G6" fmla="+- 18514 7200 0"/>
                <a:gd name="G7" fmla="*/ G6 1 2"/>
                <a:gd name="G8" fmla="*/ 18514 2 1"/>
                <a:gd name="G9" fmla="+- G8 0 21600"/>
                <a:gd name="G10" fmla="*/ 21600 G0 G1"/>
                <a:gd name="G11" fmla="*/ 21600 G4 G1"/>
                <a:gd name="G12" fmla="*/ 21600 G5 G1"/>
                <a:gd name="G13" fmla="*/ 21600 G7 G1"/>
                <a:gd name="G14" fmla="*/ 18514 1 2"/>
                <a:gd name="G15" fmla="+- G5 0 G4"/>
                <a:gd name="G16" fmla="+- G0 0 G4"/>
                <a:gd name="G17" fmla="*/ G2 G15 G16"/>
                <a:gd name="T0" fmla="*/ 15429 w 21600"/>
                <a:gd name="T1" fmla="*/ 0 h 21600"/>
                <a:gd name="T2" fmla="*/ 9257 w 21600"/>
                <a:gd name="T3" fmla="*/ 7200 h 21600"/>
                <a:gd name="T4" fmla="*/ 0 w 21600"/>
                <a:gd name="T5" fmla="*/ 18001 h 21600"/>
                <a:gd name="T6" fmla="*/ 9257 w 21600"/>
                <a:gd name="T7" fmla="*/ 21600 h 21600"/>
                <a:gd name="T8" fmla="*/ 18514 w 21600"/>
                <a:gd name="T9" fmla="*/ 15000 h 21600"/>
                <a:gd name="T10" fmla="*/ 21600 w 21600"/>
                <a:gd name="T11" fmla="*/ 7200 h 21600"/>
                <a:gd name="T12" fmla="*/ 17694720 60000 65536"/>
                <a:gd name="T13" fmla="*/ 11796480 60000 65536"/>
                <a:gd name="T14" fmla="*/ 11796480 60000 65536"/>
                <a:gd name="T15" fmla="*/ 5898240 60000 65536"/>
                <a:gd name="T16" fmla="*/ 0 60000 65536"/>
                <a:gd name="T17" fmla="*/ 0 60000 65536"/>
                <a:gd name="T18" fmla="*/ 0 w 21600"/>
                <a:gd name="T19" fmla="*/ G12 h 21600"/>
                <a:gd name="T20" fmla="*/ G1 w 21600"/>
                <a:gd name="T21" fmla="*/ 21600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5429" y="0"/>
                  </a:moveTo>
                  <a:lnTo>
                    <a:pt x="9257" y="7200"/>
                  </a:lnTo>
                  <a:lnTo>
                    <a:pt x="12343" y="7200"/>
                  </a:lnTo>
                  <a:lnTo>
                    <a:pt x="12343" y="14400"/>
                  </a:lnTo>
                  <a:lnTo>
                    <a:pt x="0" y="14400"/>
                  </a:lnTo>
                  <a:lnTo>
                    <a:pt x="0" y="21600"/>
                  </a:lnTo>
                  <a:lnTo>
                    <a:pt x="18514" y="21600"/>
                  </a:lnTo>
                  <a:lnTo>
                    <a:pt x="18514" y="7200"/>
                  </a:lnTo>
                  <a:lnTo>
                    <a:pt x="21600" y="7200"/>
                  </a:lnTo>
                  <a:close/>
                </a:path>
              </a:pathLst>
            </a:custGeom>
            <a:solidFill>
              <a:srgbClr val="00FFFF"/>
            </a:solidFill>
            <a:ln w="9525">
              <a:solidFill>
                <a:srgbClr val="00FFFF"/>
              </a:solidFill>
              <a:miter lim="800000"/>
              <a:headEnd/>
              <a:tailEnd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>
                <a:defRPr/>
              </a:pPr>
              <a:endParaRPr lang="vi-VN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94574" name="Group 14">
            <a:extLst>
              <a:ext uri="{FF2B5EF4-FFF2-40B4-BE49-F238E27FC236}">
                <a16:creationId xmlns:a16="http://schemas.microsoft.com/office/drawing/2014/main" id="{08C54F8E-13FE-4BD3-964D-2105308D1832}"/>
              </a:ext>
            </a:extLst>
          </p:cNvPr>
          <p:cNvGrpSpPr>
            <a:grpSpLocks/>
          </p:cNvGrpSpPr>
          <p:nvPr/>
        </p:nvGrpSpPr>
        <p:grpSpPr bwMode="auto">
          <a:xfrm>
            <a:off x="4711700" y="3805238"/>
            <a:ext cx="5181600" cy="1092200"/>
            <a:chOff x="2008" y="2397"/>
            <a:chExt cx="3264" cy="688"/>
          </a:xfrm>
        </p:grpSpPr>
        <p:grpSp>
          <p:nvGrpSpPr>
            <p:cNvPr id="11280" name="Group 15">
              <a:extLst>
                <a:ext uri="{FF2B5EF4-FFF2-40B4-BE49-F238E27FC236}">
                  <a16:creationId xmlns:a16="http://schemas.microsoft.com/office/drawing/2014/main" id="{ACB9682D-FC7F-4820-85C9-F2E1EC9E569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25" y="2397"/>
              <a:ext cx="2091" cy="688"/>
              <a:chOff x="2642" y="2596"/>
              <a:chExt cx="2374" cy="688"/>
            </a:xfrm>
          </p:grpSpPr>
          <p:sp>
            <p:nvSpPr>
              <p:cNvPr id="194576" name="Rectangle 16">
                <a:extLst>
                  <a:ext uri="{FF2B5EF4-FFF2-40B4-BE49-F238E27FC236}">
                    <a16:creationId xmlns:a16="http://schemas.microsoft.com/office/drawing/2014/main" id="{EA44B536-142B-411F-BA45-CB18E7A210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2" y="2596"/>
                <a:ext cx="2374" cy="688"/>
              </a:xfrm>
              <a:prstGeom prst="rect">
                <a:avLst/>
              </a:prstGeom>
              <a:solidFill>
                <a:srgbClr val="00FFFF">
                  <a:alpha val="50000"/>
                </a:srgbClr>
              </a:solidFill>
              <a:ln w="19050">
                <a:solidFill>
                  <a:schemeClr val="accent2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vi-VN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94577" name="Rectangle 17">
                <a:extLst>
                  <a:ext uri="{FF2B5EF4-FFF2-40B4-BE49-F238E27FC236}">
                    <a16:creationId xmlns:a16="http://schemas.microsoft.com/office/drawing/2014/main" id="{225F7297-5602-442A-BC2C-D84BAC8F2A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88" y="2682"/>
                <a:ext cx="2081" cy="231"/>
              </a:xfrm>
              <a:prstGeom prst="rect">
                <a:avLst/>
              </a:prstGeom>
              <a:solidFill>
                <a:srgbClr val="00FFFF"/>
              </a:solidFill>
              <a:ln>
                <a:noFill/>
              </a:ln>
              <a:effectLst/>
            </p:spPr>
            <p:txBody>
              <a:bodyPr lIns="90488" tIns="44450" rIns="90488" bIns="44450">
                <a:spAutoFit/>
              </a:bodyPr>
              <a:lstStyle/>
              <a:p>
                <a:pPr algn="ctr">
                  <a:defRPr/>
                </a:pPr>
                <a:r>
                  <a:rPr lang="en-US" altLang="vi-VN" b="1" dirty="0">
                    <a:solidFill>
                      <a:srgbClr val="7030A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YẾU TỐ TỔ CHỨC</a:t>
                </a:r>
              </a:p>
            </p:txBody>
          </p:sp>
        </p:grpSp>
        <p:sp>
          <p:nvSpPr>
            <p:cNvPr id="194578" name="Line 18">
              <a:extLst>
                <a:ext uri="{FF2B5EF4-FFF2-40B4-BE49-F238E27FC236}">
                  <a16:creationId xmlns:a16="http://schemas.microsoft.com/office/drawing/2014/main" id="{8A49BC0E-47B4-4B98-8272-187A13E84AD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028" y="2741"/>
              <a:ext cx="244" cy="0"/>
            </a:xfrm>
            <a:prstGeom prst="line">
              <a:avLst/>
            </a:prstGeom>
            <a:noFill/>
            <a:ln w="50800">
              <a:solidFill>
                <a:srgbClr val="00FFFF"/>
              </a:solidFill>
              <a:round/>
              <a:headEnd/>
              <a:tailEnd type="triangle" w="med" len="med"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vi-VN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4579" name="AutoShape 19">
              <a:extLst>
                <a:ext uri="{FF2B5EF4-FFF2-40B4-BE49-F238E27FC236}">
                  <a16:creationId xmlns:a16="http://schemas.microsoft.com/office/drawing/2014/main" id="{51DDC8AA-7BE3-4491-9AE1-EDE109D296F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2041" y="2428"/>
              <a:ext cx="454" cy="519"/>
            </a:xfrm>
            <a:custGeom>
              <a:avLst/>
              <a:gdLst>
                <a:gd name="G0" fmla="+- 9257 0 0"/>
                <a:gd name="G1" fmla="+- 18514 0 0"/>
                <a:gd name="G2" fmla="+- 7200 0 0"/>
                <a:gd name="G3" fmla="*/ 9257 1 2"/>
                <a:gd name="G4" fmla="+- G3 10800 0"/>
                <a:gd name="G5" fmla="+- 21600 9257 18514"/>
                <a:gd name="G6" fmla="+- 18514 7200 0"/>
                <a:gd name="G7" fmla="*/ G6 1 2"/>
                <a:gd name="G8" fmla="*/ 18514 2 1"/>
                <a:gd name="G9" fmla="+- G8 0 21600"/>
                <a:gd name="G10" fmla="*/ 21600 G0 G1"/>
                <a:gd name="G11" fmla="*/ 21600 G4 G1"/>
                <a:gd name="G12" fmla="*/ 21600 G5 G1"/>
                <a:gd name="G13" fmla="*/ 21600 G7 G1"/>
                <a:gd name="G14" fmla="*/ 18514 1 2"/>
                <a:gd name="G15" fmla="+- G5 0 G4"/>
                <a:gd name="G16" fmla="+- G0 0 G4"/>
                <a:gd name="G17" fmla="*/ G2 G15 G16"/>
                <a:gd name="T0" fmla="*/ 15429 w 21600"/>
                <a:gd name="T1" fmla="*/ 0 h 21600"/>
                <a:gd name="T2" fmla="*/ 9257 w 21600"/>
                <a:gd name="T3" fmla="*/ 7200 h 21600"/>
                <a:gd name="T4" fmla="*/ 0 w 21600"/>
                <a:gd name="T5" fmla="*/ 18001 h 21600"/>
                <a:gd name="T6" fmla="*/ 9257 w 21600"/>
                <a:gd name="T7" fmla="*/ 21600 h 21600"/>
                <a:gd name="T8" fmla="*/ 18514 w 21600"/>
                <a:gd name="T9" fmla="*/ 15000 h 21600"/>
                <a:gd name="T10" fmla="*/ 21600 w 21600"/>
                <a:gd name="T11" fmla="*/ 7200 h 21600"/>
                <a:gd name="T12" fmla="*/ 17694720 60000 65536"/>
                <a:gd name="T13" fmla="*/ 11796480 60000 65536"/>
                <a:gd name="T14" fmla="*/ 11796480 60000 65536"/>
                <a:gd name="T15" fmla="*/ 5898240 60000 65536"/>
                <a:gd name="T16" fmla="*/ 0 60000 65536"/>
                <a:gd name="T17" fmla="*/ 0 60000 65536"/>
                <a:gd name="T18" fmla="*/ 0 w 21600"/>
                <a:gd name="T19" fmla="*/ G12 h 21600"/>
                <a:gd name="T20" fmla="*/ G1 w 21600"/>
                <a:gd name="T21" fmla="*/ 21600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5429" y="0"/>
                  </a:moveTo>
                  <a:lnTo>
                    <a:pt x="9257" y="7200"/>
                  </a:lnTo>
                  <a:lnTo>
                    <a:pt x="12343" y="7200"/>
                  </a:lnTo>
                  <a:lnTo>
                    <a:pt x="12343" y="14400"/>
                  </a:lnTo>
                  <a:lnTo>
                    <a:pt x="0" y="14400"/>
                  </a:lnTo>
                  <a:lnTo>
                    <a:pt x="0" y="21600"/>
                  </a:lnTo>
                  <a:lnTo>
                    <a:pt x="18514" y="21600"/>
                  </a:lnTo>
                  <a:lnTo>
                    <a:pt x="18514" y="7200"/>
                  </a:lnTo>
                  <a:lnTo>
                    <a:pt x="21600" y="7200"/>
                  </a:lnTo>
                  <a:close/>
                </a:path>
              </a:pathLst>
            </a:custGeom>
            <a:solidFill>
              <a:srgbClr val="00FFFF"/>
            </a:solidFill>
            <a:ln>
              <a:noFill/>
            </a:ln>
            <a:effectLst/>
          </p:spPr>
          <p:txBody>
            <a:bodyPr lIns="0" tIns="0" rIns="0" bIns="0" anchor="ctr">
              <a:spAutoFit/>
            </a:bodyPr>
            <a:lstStyle/>
            <a:p>
              <a:pPr>
                <a:defRPr/>
              </a:pPr>
              <a:endParaRPr lang="vi-VN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94580" name="Group 20">
            <a:extLst>
              <a:ext uri="{FF2B5EF4-FFF2-40B4-BE49-F238E27FC236}">
                <a16:creationId xmlns:a16="http://schemas.microsoft.com/office/drawing/2014/main" id="{7A866934-A1C3-4ACA-88A2-9591DBFAD21D}"/>
              </a:ext>
            </a:extLst>
          </p:cNvPr>
          <p:cNvGrpSpPr>
            <a:grpSpLocks/>
          </p:cNvGrpSpPr>
          <p:nvPr/>
        </p:nvGrpSpPr>
        <p:grpSpPr bwMode="auto">
          <a:xfrm>
            <a:off x="2505075" y="1600200"/>
            <a:ext cx="8002588" cy="4279900"/>
            <a:chOff x="618" y="1008"/>
            <a:chExt cx="5041" cy="2696"/>
          </a:xfrm>
        </p:grpSpPr>
        <p:grpSp>
          <p:nvGrpSpPr>
            <p:cNvPr id="11271" name="Group 21">
              <a:extLst>
                <a:ext uri="{FF2B5EF4-FFF2-40B4-BE49-F238E27FC236}">
                  <a16:creationId xmlns:a16="http://schemas.microsoft.com/office/drawing/2014/main" id="{B6712B8F-58CF-4AC3-B14A-1A56AB432D8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11" y="1008"/>
              <a:ext cx="348" cy="2326"/>
              <a:chOff x="5311" y="1008"/>
              <a:chExt cx="348" cy="2326"/>
            </a:xfrm>
          </p:grpSpPr>
          <p:sp>
            <p:nvSpPr>
              <p:cNvPr id="194582" name="Line 22">
                <a:extLst>
                  <a:ext uri="{FF2B5EF4-FFF2-40B4-BE49-F238E27FC236}">
                    <a16:creationId xmlns:a16="http://schemas.microsoft.com/office/drawing/2014/main" id="{A1D2C421-8322-4B81-9B21-78D8DE4288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5311" y="1008"/>
                <a:ext cx="18" cy="2326"/>
              </a:xfrm>
              <a:prstGeom prst="line">
                <a:avLst/>
              </a:prstGeom>
              <a:noFill/>
              <a:ln w="76200">
                <a:solidFill>
                  <a:srgbClr val="00FF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vi-VN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94583" name="Rectangle 23">
                <a:extLst>
                  <a:ext uri="{FF2B5EF4-FFF2-40B4-BE49-F238E27FC236}">
                    <a16:creationId xmlns:a16="http://schemas.microsoft.com/office/drawing/2014/main" id="{A8760F7A-3FB8-4ADC-AB4C-E03649BEA4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6200000">
                <a:off x="4965" y="2050"/>
                <a:ext cx="1060" cy="328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 lIns="90488" tIns="44450" rIns="90488" bIns="44450">
                <a:spAutoFit/>
              </a:bodyPr>
              <a:lstStyle/>
              <a:p>
                <a:pPr>
                  <a:defRPr/>
                </a:pPr>
                <a:r>
                  <a:rPr lang="en-US" altLang="vi-VN" sz="2800" dirty="0">
                    <a:solidFill>
                      <a:srgbClr val="00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 Narrow" panose="020B0606020202030204" pitchFamily="34" charset="0"/>
                  </a:rPr>
                  <a:t>NGÀY NAY</a:t>
                </a:r>
              </a:p>
            </p:txBody>
          </p:sp>
        </p:grpSp>
        <p:grpSp>
          <p:nvGrpSpPr>
            <p:cNvPr id="11272" name="Group 24">
              <a:extLst>
                <a:ext uri="{FF2B5EF4-FFF2-40B4-BE49-F238E27FC236}">
                  <a16:creationId xmlns:a16="http://schemas.microsoft.com/office/drawing/2014/main" id="{CD9B8269-3555-490A-B4ED-6CEACE6D840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18" y="3322"/>
              <a:ext cx="4717" cy="382"/>
              <a:chOff x="618" y="3322"/>
              <a:chExt cx="4717" cy="382"/>
            </a:xfrm>
          </p:grpSpPr>
          <p:sp>
            <p:nvSpPr>
              <p:cNvPr id="194585" name="Line 25">
                <a:extLst>
                  <a:ext uri="{FF2B5EF4-FFF2-40B4-BE49-F238E27FC236}">
                    <a16:creationId xmlns:a16="http://schemas.microsoft.com/office/drawing/2014/main" id="{1D41E979-24DE-4ECC-A644-6756D57513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618" y="3322"/>
                <a:ext cx="4717" cy="0"/>
              </a:xfrm>
              <a:prstGeom prst="line">
                <a:avLst/>
              </a:prstGeom>
              <a:noFill/>
              <a:ln w="76200">
                <a:solidFill>
                  <a:srgbClr val="00FF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vi-VN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94586" name="Rectangle 26">
                <a:extLst>
                  <a:ext uri="{FF2B5EF4-FFF2-40B4-BE49-F238E27FC236}">
                    <a16:creationId xmlns:a16="http://schemas.microsoft.com/office/drawing/2014/main" id="{9B017950-8C8B-4630-8504-FACAD3A1BF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3" y="3379"/>
                <a:ext cx="624" cy="32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 lIns="90488" tIns="44450" rIns="90488" bIns="44450">
                <a:spAutoFit/>
              </a:bodyPr>
              <a:lstStyle/>
              <a:p>
                <a:pPr>
                  <a:defRPr/>
                </a:pPr>
                <a:r>
                  <a:rPr lang="en-US" altLang="vi-VN" sz="2800">
                    <a:solidFill>
                      <a:srgbClr val="00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 Narrow" panose="020B0606020202030204" pitchFamily="34" charset="0"/>
                  </a:rPr>
                  <a:t>1950s</a:t>
                </a:r>
              </a:p>
            </p:txBody>
          </p:sp>
          <p:sp>
            <p:nvSpPr>
              <p:cNvPr id="194587" name="Rectangle 27">
                <a:extLst>
                  <a:ext uri="{FF2B5EF4-FFF2-40B4-BE49-F238E27FC236}">
                    <a16:creationId xmlns:a16="http://schemas.microsoft.com/office/drawing/2014/main" id="{6A12C94F-94C5-450C-AC25-C5BD1E636F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82" y="3379"/>
                <a:ext cx="624" cy="32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 lIns="90488" tIns="44450" rIns="90488" bIns="44450">
                <a:spAutoFit/>
              </a:bodyPr>
              <a:lstStyle/>
              <a:p>
                <a:pPr>
                  <a:defRPr/>
                </a:pPr>
                <a:r>
                  <a:rPr lang="en-US" altLang="vi-VN" sz="2800">
                    <a:solidFill>
                      <a:srgbClr val="00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 Narrow" panose="020B0606020202030204" pitchFamily="34" charset="0"/>
                  </a:rPr>
                  <a:t>1970s</a:t>
                </a:r>
              </a:p>
            </p:txBody>
          </p:sp>
          <p:sp>
            <p:nvSpPr>
              <p:cNvPr id="194588" name="Rectangle 28">
                <a:extLst>
                  <a:ext uri="{FF2B5EF4-FFF2-40B4-BE49-F238E27FC236}">
                    <a16:creationId xmlns:a16="http://schemas.microsoft.com/office/drawing/2014/main" id="{99711C3C-B5B2-4E62-AA48-FAF63620DB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88" y="3379"/>
                <a:ext cx="624" cy="32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 lIns="90488" tIns="44450" rIns="90488" bIns="44450">
                <a:spAutoFit/>
              </a:bodyPr>
              <a:lstStyle/>
              <a:p>
                <a:pPr>
                  <a:defRPr/>
                </a:pPr>
                <a:r>
                  <a:rPr lang="en-US" altLang="vi-VN" sz="2800">
                    <a:solidFill>
                      <a:srgbClr val="00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 Narrow" panose="020B0606020202030204" pitchFamily="34" charset="0"/>
                  </a:rPr>
                  <a:t>1990s</a:t>
                </a:r>
              </a:p>
            </p:txBody>
          </p:sp>
          <p:sp>
            <p:nvSpPr>
              <p:cNvPr id="194589" name="Rectangle 29">
                <a:extLst>
                  <a:ext uri="{FF2B5EF4-FFF2-40B4-BE49-F238E27FC236}">
                    <a16:creationId xmlns:a16="http://schemas.microsoft.com/office/drawing/2014/main" id="{482FB336-4EDB-46D4-B1E6-B42C11A518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94" y="3378"/>
                <a:ext cx="624" cy="32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 wrap="none" lIns="90488" tIns="44450" rIns="90488" bIns="44450">
                <a:spAutoFit/>
              </a:bodyPr>
              <a:lstStyle/>
              <a:p>
                <a:pPr>
                  <a:defRPr/>
                </a:pPr>
                <a:r>
                  <a:rPr lang="en-US" altLang="vi-VN" sz="2800">
                    <a:solidFill>
                      <a:srgbClr val="00FFFF"/>
                    </a:solidFill>
                    <a:effectLst>
                      <a:outerShdw blurRad="38100" dist="38100" dir="2700000" algn="tl">
                        <a:srgbClr val="000000"/>
                      </a:outerShdw>
                    </a:effectLst>
                    <a:latin typeface="Arial Narrow" panose="020B0606020202030204" pitchFamily="34" charset="0"/>
                  </a:rPr>
                  <a:t>2000s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94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94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94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MS Template">
  <a:themeElements>
    <a:clrScheme name="SMS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MS Template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MS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S Templat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MS Templat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S Templat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S Templat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S Templat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MS Templat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5974</TotalTime>
  <Words>3853</Words>
  <Application>Microsoft Office PowerPoint</Application>
  <PresentationFormat>Widescreen</PresentationFormat>
  <Paragraphs>691</Paragraphs>
  <Slides>58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76" baseType="lpstr">
      <vt:lpstr>华文楷体</vt:lpstr>
      <vt:lpstr>Yu Gothic Light</vt:lpstr>
      <vt:lpstr>Yu Mincho</vt:lpstr>
      <vt:lpstr>Arial</vt:lpstr>
      <vt:lpstr>Arial Black</vt:lpstr>
      <vt:lpstr>Arial Narrow</vt:lpstr>
      <vt:lpstr>Calibri</vt:lpstr>
      <vt:lpstr>Calibri Light</vt:lpstr>
      <vt:lpstr>Cambria</vt:lpstr>
      <vt:lpstr>Corbel</vt:lpstr>
      <vt:lpstr>Monotype Sorts</vt:lpstr>
      <vt:lpstr>Times New Roman</vt:lpstr>
      <vt:lpstr>Wingdings</vt:lpstr>
      <vt:lpstr>SMS Template</vt:lpstr>
      <vt:lpstr>Depth</vt:lpstr>
      <vt:lpstr>3_Office Theme</vt:lpstr>
      <vt:lpstr>4_Office Theme</vt:lpstr>
      <vt:lpstr>CorelDRAW</vt:lpstr>
      <vt:lpstr> </vt:lpstr>
      <vt:lpstr>PowerPoint Presentation</vt:lpstr>
      <vt:lpstr>PHẦN I   GIỚI THIỆU </vt:lpstr>
      <vt:lpstr>PowerPoint Presentation</vt:lpstr>
      <vt:lpstr>ĐỊNH NGHĨA :</vt:lpstr>
      <vt:lpstr>       An toàn là gì?</vt:lpstr>
      <vt:lpstr>An toàn là gì?</vt:lpstr>
      <vt:lpstr>Sự thay đổi tư duy về an toàn</vt:lpstr>
      <vt:lpstr>SỰ PHÁT TRIỂN CỦA TƯ DUY AN TOÀN</vt:lpstr>
      <vt:lpstr>An toàn là gì?</vt:lpstr>
      <vt:lpstr>Các quá trình thuộc tổ chức</vt:lpstr>
      <vt:lpstr>PowerPoint Presentation</vt:lpstr>
      <vt:lpstr>         HỆ THỐNG QUẢN LÝ AN TOÀN - SMS </vt:lpstr>
      <vt:lpstr>  CHÍNH SÁCH AN TOÀN MASCO</vt:lpstr>
      <vt:lpstr>PowerPoint Presentation</vt:lpstr>
      <vt:lpstr>SƠ ĐỒ TỔ CHỨC</vt:lpstr>
      <vt:lpstr>PHẦN II   QUẢN LÝ RỦI RO AN TOÀN</vt:lpstr>
      <vt:lpstr>PowerPoint Presentation</vt:lpstr>
      <vt:lpstr>PowerPoint Presentation</vt:lpstr>
      <vt:lpstr>Nhận diện mối nguy</vt:lpstr>
      <vt:lpstr>Phân tích mối nguy</vt:lpstr>
      <vt:lpstr>PowerPoint Presentation</vt:lpstr>
      <vt:lpstr>Nhận diện mối nguy</vt:lpstr>
      <vt:lpstr>PowerPoint Presentation</vt:lpstr>
      <vt:lpstr>PowerPoint Presentation</vt:lpstr>
      <vt:lpstr>CÁC NHÓM MỐI NGUY CHÍNH</vt:lpstr>
      <vt:lpstr>Yếu tố con người </vt:lpstr>
      <vt:lpstr>CÁC NHÓM MỐI NGUY CHÍNH</vt:lpstr>
      <vt:lpstr>CÁC NHÓM MỐI NGUY CHÍNH</vt:lpstr>
      <vt:lpstr>CÁC NHÓM MỐI NGUY CHÍNH</vt:lpstr>
      <vt:lpstr>CÁC NHÓM MỐI NGUY CHÍNH</vt:lpstr>
      <vt:lpstr>PowerPoint Presentation</vt:lpstr>
      <vt:lpstr>Phục vụ tiếp cận tàu bay</vt:lpstr>
      <vt:lpstr>Phục vụ tiếp cận tàu bay thứ 10000</vt:lpstr>
      <vt:lpstr>Mô hình nguyên nhân tai nạn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Ví dụ phân tích</vt:lpstr>
      <vt:lpstr>PowerPoint Presentation</vt:lpstr>
      <vt:lpstr>PowerPoint Presentation</vt:lpstr>
      <vt:lpstr>PowerPoint Presentation</vt:lpstr>
      <vt:lpstr>MỨC ĐỘ CHẤP NHẬN RỦI RO</vt:lpstr>
      <vt:lpstr>Các thức thực hiện giảm thiểu rủi ro an toàn</vt:lpstr>
      <vt:lpstr>Chiến lược giảm thiểu rủi ro</vt:lpstr>
      <vt:lpstr>Avoidance</vt:lpstr>
      <vt:lpstr>CÁC PHƯƠNG THỨC GIẢM THIỂU RỦI RO AN TOÀN</vt:lpstr>
      <vt:lpstr>PowerPoint Presentation</vt:lpstr>
      <vt:lpstr>PowerPoint Presentation</vt:lpstr>
      <vt:lpstr>Thực hiện kế hoạch giảm thiểu rủi ro an toàn</vt:lpstr>
      <vt:lpstr>  Điều tra an toàn nội bộ </vt:lpstr>
      <vt:lpstr>BÁO CÁO AN TOÀN</vt:lpstr>
      <vt:lpstr>  BÁO CÁO VỀ CÁC MỐI NGUY HIỂM, SỰ CỐ, TAI NẠN</vt:lpstr>
      <vt:lpstr>Sự thay đổi cần quản lý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Administrator</dc:creator>
  <cp:lastModifiedBy>Administrator</cp:lastModifiedBy>
  <cp:revision>144</cp:revision>
  <dcterms:created xsi:type="dcterms:W3CDTF">2023-02-07T01:56:49Z</dcterms:created>
  <dcterms:modified xsi:type="dcterms:W3CDTF">2024-08-02T10:05:03Z</dcterms:modified>
</cp:coreProperties>
</file>